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comments/comment1.xml" ContentType="application/vnd.openxmlformats-officedocument.presentationml.comment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4.xml" ContentType="application/vnd.openxmlformats-officedocument.presentationml.notesSlide+xml"/>
  <Override PartName="/ppt/comments/comment3.xml" ContentType="application/vnd.openxmlformats-officedocument.presentationml.comment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5.xml" ContentType="application/vnd.openxmlformats-officedocument.presentationml.notesSlide+xml"/>
  <Override PartName="/ppt/comments/comment4.xml" ContentType="application/vnd.openxmlformats-officedocument.presentationml.comment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comments/comment5.xml" ContentType="application/vnd.openxmlformats-officedocument.presentationml.comment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comments/comment6.xml" ContentType="application/vnd.openxmlformats-officedocument.presentationml.comment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comments/comment7.xml" ContentType="application/vnd.openxmlformats-officedocument.presentationml.comment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comments/comment8.xml" ContentType="application/vnd.openxmlformats-officedocument.presentationml.comment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comments/comment9.xml" ContentType="application/vnd.openxmlformats-officedocument.presentationml.comment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comments/comment10.xml" ContentType="application/vnd.openxmlformats-officedocument.presentationml.comment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comments/comment11.xml" ContentType="application/vnd.openxmlformats-officedocument.presentationml.comment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94"/>
  </p:notesMasterIdLst>
  <p:handoutMasterIdLst>
    <p:handoutMasterId r:id="rId95"/>
  </p:handoutMasterIdLst>
  <p:sldIdLst>
    <p:sldId id="340" r:id="rId3"/>
    <p:sldId id="320" r:id="rId4"/>
    <p:sldId id="324" r:id="rId5"/>
    <p:sldId id="323" r:id="rId6"/>
    <p:sldId id="322" r:id="rId7"/>
    <p:sldId id="369" r:id="rId8"/>
    <p:sldId id="382" r:id="rId9"/>
    <p:sldId id="383" r:id="rId10"/>
    <p:sldId id="325" r:id="rId11"/>
    <p:sldId id="326" r:id="rId12"/>
    <p:sldId id="337" r:id="rId13"/>
    <p:sldId id="391" r:id="rId14"/>
    <p:sldId id="433" r:id="rId15"/>
    <p:sldId id="434" r:id="rId16"/>
    <p:sldId id="435" r:id="rId17"/>
    <p:sldId id="430" r:id="rId18"/>
    <p:sldId id="432" r:id="rId19"/>
    <p:sldId id="416" r:id="rId20"/>
    <p:sldId id="441" r:id="rId21"/>
    <p:sldId id="436" r:id="rId22"/>
    <p:sldId id="362" r:id="rId23"/>
    <p:sldId id="385" r:id="rId24"/>
    <p:sldId id="438" r:id="rId25"/>
    <p:sldId id="417" r:id="rId26"/>
    <p:sldId id="439" r:id="rId27"/>
    <p:sldId id="440" r:id="rId28"/>
    <p:sldId id="334" r:id="rId29"/>
    <p:sldId id="431" r:id="rId30"/>
    <p:sldId id="442" r:id="rId31"/>
    <p:sldId id="437" r:id="rId32"/>
    <p:sldId id="447" r:id="rId33"/>
    <p:sldId id="327" r:id="rId34"/>
    <p:sldId id="328" r:id="rId35"/>
    <p:sldId id="389" r:id="rId36"/>
    <p:sldId id="339" r:id="rId37"/>
    <p:sldId id="329" r:id="rId38"/>
    <p:sldId id="346" r:id="rId39"/>
    <p:sldId id="380" r:id="rId40"/>
    <p:sldId id="394" r:id="rId41"/>
    <p:sldId id="451" r:id="rId42"/>
    <p:sldId id="418" r:id="rId43"/>
    <p:sldId id="347" r:id="rId44"/>
    <p:sldId id="392" r:id="rId45"/>
    <p:sldId id="452" r:id="rId46"/>
    <p:sldId id="443" r:id="rId47"/>
    <p:sldId id="450" r:id="rId48"/>
    <p:sldId id="444" r:id="rId49"/>
    <p:sldId id="396" r:id="rId50"/>
    <p:sldId id="401" r:id="rId51"/>
    <p:sldId id="453" r:id="rId52"/>
    <p:sldId id="454" r:id="rId53"/>
    <p:sldId id="455" r:id="rId54"/>
    <p:sldId id="456" r:id="rId55"/>
    <p:sldId id="457" r:id="rId56"/>
    <p:sldId id="458" r:id="rId57"/>
    <p:sldId id="459" r:id="rId58"/>
    <p:sldId id="387" r:id="rId59"/>
    <p:sldId id="445" r:id="rId60"/>
    <p:sldId id="397" r:id="rId61"/>
    <p:sldId id="420" r:id="rId62"/>
    <p:sldId id="421" r:id="rId63"/>
    <p:sldId id="405" r:id="rId64"/>
    <p:sldId id="424" r:id="rId65"/>
    <p:sldId id="422" r:id="rId66"/>
    <p:sldId id="407" r:id="rId67"/>
    <p:sldId id="406" r:id="rId68"/>
    <p:sldId id="404" r:id="rId69"/>
    <p:sldId id="388" r:id="rId70"/>
    <p:sldId id="402" r:id="rId71"/>
    <p:sldId id="403" r:id="rId72"/>
    <p:sldId id="410" r:id="rId73"/>
    <p:sldId id="411" r:id="rId74"/>
    <p:sldId id="348" r:id="rId75"/>
    <p:sldId id="364" r:id="rId76"/>
    <p:sldId id="371" r:id="rId77"/>
    <p:sldId id="373" r:id="rId78"/>
    <p:sldId id="374" r:id="rId79"/>
    <p:sldId id="379" r:id="rId80"/>
    <p:sldId id="375" r:id="rId81"/>
    <p:sldId id="376" r:id="rId82"/>
    <p:sldId id="377" r:id="rId83"/>
    <p:sldId id="378" r:id="rId84"/>
    <p:sldId id="372" r:id="rId85"/>
    <p:sldId id="332" r:id="rId86"/>
    <p:sldId id="365" r:id="rId87"/>
    <p:sldId id="349" r:id="rId88"/>
    <p:sldId id="350" r:id="rId89"/>
    <p:sldId id="330" r:id="rId90"/>
    <p:sldId id="352" r:id="rId91"/>
    <p:sldId id="351" r:id="rId92"/>
    <p:sldId id="335" r:id="rId9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arti Singh" initials="" lastIdx="1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9E0101"/>
    <a:srgbClr val="008A3E"/>
    <a:srgbClr val="0000FF"/>
    <a:srgbClr val="01B739"/>
    <a:srgbClr val="3333FF"/>
    <a:srgbClr val="FF99FF"/>
    <a:srgbClr val="00B050"/>
    <a:srgbClr val="487230"/>
    <a:srgbClr val="006C31"/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83859" autoAdjust="0"/>
  </p:normalViewPr>
  <p:slideViewPr>
    <p:cSldViewPr>
      <p:cViewPr varScale="1">
        <p:scale>
          <a:sx n="85" d="100"/>
          <a:sy n="85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90" Type="http://schemas.openxmlformats.org/officeDocument/2006/relationships/slide" Target="slides/slide88.xml"/><Relationship Id="rId91" Type="http://schemas.openxmlformats.org/officeDocument/2006/relationships/slide" Target="slides/slide89.xml"/><Relationship Id="rId92" Type="http://schemas.openxmlformats.org/officeDocument/2006/relationships/slide" Target="slides/slide90.xml"/><Relationship Id="rId93" Type="http://schemas.openxmlformats.org/officeDocument/2006/relationships/slide" Target="slides/slide91.xml"/><Relationship Id="rId94" Type="http://schemas.openxmlformats.org/officeDocument/2006/relationships/notesMaster" Target="notesMasters/notesMaster1.xml"/><Relationship Id="rId95" Type="http://schemas.openxmlformats.org/officeDocument/2006/relationships/handoutMaster" Target="handoutMasters/handoutMaster1.xml"/><Relationship Id="rId96" Type="http://schemas.openxmlformats.org/officeDocument/2006/relationships/printerSettings" Target="printerSettings/printerSettings1.bin"/><Relationship Id="rId97" Type="http://schemas.openxmlformats.org/officeDocument/2006/relationships/commentAuthors" Target="commentAuthors.xml"/><Relationship Id="rId98" Type="http://schemas.openxmlformats.org/officeDocument/2006/relationships/presProps" Target="presProps.xml"/><Relationship Id="rId99" Type="http://schemas.openxmlformats.org/officeDocument/2006/relationships/viewProps" Target="view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100" Type="http://schemas.openxmlformats.org/officeDocument/2006/relationships/theme" Target="theme/theme1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5:55.599" idx="2">
    <p:pos x="10" y="10"/>
    <p:text>Derive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4T00:00:54.798" idx="12">
    <p:pos x="10" y="10"/>
    <p:text>Derive
beta ~ N(0,tau^2I)
f(X) = phi(X)beta ~ N(0,tau^2phi(X)phi(X)')
= N(0,tau^2 K(X,X))
f ~ N(0,Sigma)
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4T00:00:54.798" idx="13">
    <p:pos x="10" y="10"/>
    <p:text>Derive
beta ~ N(0,tau^2I)
f(X) = phi(X)beta ~ N(0,tau^2phi(X)phi(X)')
= N(0,tau^2 K(X,X))
f ~ N(0,Sigma)
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6:19.868" idx="4">
    <p:pos x="10" y="10"/>
    <p:text>Derive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6:19.868" idx="15">
    <p:pos x="10" y="10"/>
    <p:text>Derive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6:19.868" idx="14">
    <p:pos x="10" y="10"/>
    <p:text>Derive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6:32.271" idx="5">
    <p:pos x="10" y="10"/>
    <p:text>Derive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6:52.653" idx="6">
    <p:pos x="10" y="10"/>
    <p:text>Derive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7:21.639" idx="7">
    <p:pos x="10" y="10"/>
    <p:text>Demo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3T23:57:44.525" idx="9">
    <p:pos x="10" y="10"/>
    <p:text>Derive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0-04T00:00:54.798" idx="10">
    <p:pos x="10" y="10"/>
    <p:text>Derive
beta ~ N(0,tau^2I)
f(X) = phi(X)beta ~ N(0,tau^2phi(X)phi(X)')
= N(0,tau^2 K(X,X))
f ~ N(0,Sigma)
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D0A1740-499E-4D92-9675-D3216C5C8AEC}" type="datetimeFigureOut">
              <a:rPr lang="en-US" smtClean="0"/>
              <a:pPr/>
              <a:t>3/30/16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9853F8F-108C-4D6C-A9D4-C48791405E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835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C3527D6-9AA9-45C0-B2A6-5633BBFC16FF}" type="datetimeFigureOut">
              <a:rPr lang="en-US" smtClean="0"/>
              <a:pPr/>
              <a:t>3/30/16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1EB20E6-1778-4BC5-9ACA-D18679C1BD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401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672DF-0CF3-4003-8B57-40B922525E0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672DF-0CF3-4003-8B57-40B922525E0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A’A\hat \beta = V</a:t>
            </a:r>
            <a:r>
              <a:rPr lang="en-US" baseline="0" dirty="0" smtClean="0"/>
              <a:t> S^2 V’ \hat\beta = VSU’Y		A = USV’ V = </a:t>
            </a:r>
            <a:r>
              <a:rPr lang="en-US" baseline="0" dirty="0" err="1" smtClean="0"/>
              <a:t>pxr</a:t>
            </a:r>
            <a:r>
              <a:rPr lang="en-US" baseline="0" dirty="0" smtClean="0"/>
              <a:t> since S is </a:t>
            </a:r>
            <a:r>
              <a:rPr lang="en-US" baseline="0" dirty="0" err="1" smtClean="0"/>
              <a:t>rxr</a:t>
            </a:r>
            <a:r>
              <a:rPr lang="en-US" baseline="0" dirty="0" smtClean="0"/>
              <a:t>	r&lt;=min(</a:t>
            </a:r>
            <a:r>
              <a:rPr lang="en-US" baseline="0" dirty="0" err="1" smtClean="0"/>
              <a:t>n,p</a:t>
            </a:r>
            <a:r>
              <a:rPr lang="en-US" baseline="0" dirty="0" smtClean="0"/>
              <a:t>)</a:t>
            </a:r>
          </a:p>
          <a:p>
            <a:endParaRPr lang="en-US" baseline="0" dirty="0" smtClean="0"/>
          </a:p>
          <a:p>
            <a:r>
              <a:rPr lang="en-US" baseline="0" dirty="0" smtClean="0"/>
              <a:t>SV’\hat\beta = U’Y	r equations in p unknowns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09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A’A\hat \beta = V</a:t>
            </a:r>
            <a:r>
              <a:rPr lang="en-US" baseline="0" dirty="0" smtClean="0"/>
              <a:t> S^2 V’ \hat\beta = VSU’Y		A = USV’ V = </a:t>
            </a:r>
            <a:r>
              <a:rPr lang="en-US" baseline="0" dirty="0" err="1" smtClean="0"/>
              <a:t>pxr</a:t>
            </a:r>
            <a:r>
              <a:rPr lang="en-US" baseline="0" dirty="0" smtClean="0"/>
              <a:t> since S is </a:t>
            </a:r>
            <a:r>
              <a:rPr lang="en-US" baseline="0" dirty="0" err="1" smtClean="0"/>
              <a:t>rxr</a:t>
            </a:r>
            <a:r>
              <a:rPr lang="en-US" baseline="0" dirty="0" smtClean="0"/>
              <a:t>	r&lt;=min(</a:t>
            </a:r>
            <a:r>
              <a:rPr lang="en-US" baseline="0" dirty="0" err="1" smtClean="0"/>
              <a:t>n,p</a:t>
            </a:r>
            <a:r>
              <a:rPr lang="en-US" baseline="0" dirty="0" smtClean="0"/>
              <a:t>)</a:t>
            </a:r>
          </a:p>
          <a:p>
            <a:endParaRPr lang="en-US" baseline="0" dirty="0" smtClean="0"/>
          </a:p>
          <a:p>
            <a:r>
              <a:rPr lang="en-US" baseline="0" dirty="0" smtClean="0"/>
              <a:t>SV’\hat\beta = U’Y	r equations in p unknowns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09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A’A\hat \beta = V</a:t>
            </a:r>
            <a:r>
              <a:rPr lang="en-US" baseline="0" dirty="0" smtClean="0"/>
              <a:t> S^2 V’ \hat\beta = VSU’Y		A = USV’ V = </a:t>
            </a:r>
            <a:r>
              <a:rPr lang="en-US" baseline="0" dirty="0" err="1" smtClean="0"/>
              <a:t>pxr</a:t>
            </a:r>
            <a:r>
              <a:rPr lang="en-US" baseline="0" dirty="0" smtClean="0"/>
              <a:t> since S is </a:t>
            </a:r>
            <a:r>
              <a:rPr lang="en-US" baseline="0" dirty="0" err="1" smtClean="0"/>
              <a:t>rxr</a:t>
            </a:r>
            <a:r>
              <a:rPr lang="en-US" baseline="0" dirty="0" smtClean="0"/>
              <a:t>	r&lt;=min(</a:t>
            </a:r>
            <a:r>
              <a:rPr lang="en-US" baseline="0" dirty="0" err="1" smtClean="0"/>
              <a:t>n,p</a:t>
            </a:r>
            <a:r>
              <a:rPr lang="en-US" baseline="0" dirty="0" smtClean="0"/>
              <a:t>)</a:t>
            </a:r>
          </a:p>
          <a:p>
            <a:endParaRPr lang="en-US" baseline="0" dirty="0" smtClean="0"/>
          </a:p>
          <a:p>
            <a:r>
              <a:rPr lang="en-US" baseline="0" dirty="0" smtClean="0"/>
              <a:t>SV’\hat\beta = U’Y	r equations in p unknowns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90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1EB4-032B-4370-87DB-BCF3BDBCE417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977D-1312-4C35-AE10-D737A1EC8D92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71C3-8983-492B-9FD4-02DE13C83330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4B69B-9D2C-4B75-952C-EDB5EB194A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6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6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3E760-12C4-46DF-8980-D4F75633FC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459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21503-CF41-488E-ABD0-1BC625D8869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41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7EBD-4E9B-4114-92AE-FD2285B5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5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74BE1-20C7-4EBF-9F92-7B9C228859F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000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BA594-F3ED-4464-B2B9-79B65B2219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586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69292-B8F8-4228-9668-7A0005921F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3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7EEA-D4D7-4F09-A006-A9D69AFE265C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CE6CE-B39D-438C-85F7-3C1AB5D5868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0450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1F9A9-7843-4098-81A3-14D5030890B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35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9E72E-C33A-4B30-8E6B-F05DF736B9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956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E39DB-65A7-4732-A09C-21D69EF147A9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1CB7-08C8-4B6F-8AB0-6D331F029364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16A8-35B7-4499-9DDC-803A77ECFC5C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B235A-848E-49EC-A29A-DD3E8AE42457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CCF02-0AB8-40A5-A7A6-5FE58FD5CF2C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9EA6-5750-4218-AFCE-CAD2A293789B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286E-D27A-4326-AFFC-D4EB7A11A92F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BA735-A1B3-4D4F-9421-DD10E19D94F6}" type="datetime1">
              <a:rPr lang="en-US" smtClean="0"/>
              <a:pPr/>
              <a:t>3/30/16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t>©Carlos Guestrin 2005-2009</a:t>
            </a:r>
            <a:endParaRPr lang="en-US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B68E0A-CE36-4298-A2C1-1E4FCE70D03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587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41.png"/><Relationship Id="rId13" Type="http://schemas.openxmlformats.org/officeDocument/2006/relationships/image" Target="../media/image42.png"/><Relationship Id="rId14" Type="http://schemas.openxmlformats.org/officeDocument/2006/relationships/image" Target="../media/image43.emf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8.png"/><Relationship Id="rId9" Type="http://schemas.openxmlformats.org/officeDocument/2006/relationships/image" Target="../media/image38.png"/><Relationship Id="rId10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png"/><Relationship Id="rId12" Type="http://schemas.openxmlformats.org/officeDocument/2006/relationships/image" Target="../media/image46.png"/><Relationship Id="rId13" Type="http://schemas.openxmlformats.org/officeDocument/2006/relationships/comments" Target="../comments/comment1.xml"/><Relationship Id="rId1" Type="http://schemas.openxmlformats.org/officeDocument/2006/relationships/tags" Target="../tags/tag35.xml"/><Relationship Id="rId2" Type="http://schemas.openxmlformats.org/officeDocument/2006/relationships/tags" Target="../tags/tag36.xml"/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tags" Target="../tags/tag39.xml"/><Relationship Id="rId6" Type="http://schemas.openxmlformats.org/officeDocument/2006/relationships/tags" Target="../tags/tag40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38.png"/><Relationship Id="rId9" Type="http://schemas.openxmlformats.org/officeDocument/2006/relationships/image" Target="../media/image39.png"/><Relationship Id="rId10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4" Type="http://schemas.openxmlformats.org/officeDocument/2006/relationships/tags" Target="../tags/tag4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7" Type="http://schemas.openxmlformats.org/officeDocument/2006/relationships/image" Target="../media/image42.png"/><Relationship Id="rId8" Type="http://schemas.openxmlformats.org/officeDocument/2006/relationships/image" Target="../media/image48.png"/><Relationship Id="rId1" Type="http://schemas.openxmlformats.org/officeDocument/2006/relationships/tags" Target="../tags/tag41.xml"/><Relationship Id="rId2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8.png"/><Relationship Id="rId16" Type="http://schemas.openxmlformats.org/officeDocument/2006/relationships/image" Target="../media/image39.png"/><Relationship Id="rId17" Type="http://schemas.openxmlformats.org/officeDocument/2006/relationships/image" Target="../media/image42.png"/><Relationship Id="rId18" Type="http://schemas.openxmlformats.org/officeDocument/2006/relationships/image" Target="../media/image43.emf"/><Relationship Id="rId1" Type="http://schemas.openxmlformats.org/officeDocument/2006/relationships/tags" Target="../tags/tag45.xml"/><Relationship Id="rId2" Type="http://schemas.openxmlformats.org/officeDocument/2006/relationships/tags" Target="../tags/tag46.xml"/><Relationship Id="rId3" Type="http://schemas.openxmlformats.org/officeDocument/2006/relationships/tags" Target="../tags/tag47.xml"/><Relationship Id="rId4" Type="http://schemas.openxmlformats.org/officeDocument/2006/relationships/tags" Target="../tags/tag48.xml"/><Relationship Id="rId5" Type="http://schemas.openxmlformats.org/officeDocument/2006/relationships/tags" Target="../tags/tag49.xml"/><Relationship Id="rId6" Type="http://schemas.openxmlformats.org/officeDocument/2006/relationships/tags" Target="../tags/tag50.xml"/><Relationship Id="rId7" Type="http://schemas.openxmlformats.org/officeDocument/2006/relationships/tags" Target="../tags/tag51.xml"/><Relationship Id="rId8" Type="http://schemas.openxmlformats.org/officeDocument/2006/relationships/tags" Target="../tags/tag52.xml"/><Relationship Id="rId9" Type="http://schemas.openxmlformats.org/officeDocument/2006/relationships/slideLayout" Target="../slideLayouts/slideLayout2.xml"/><Relationship Id="rId10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4" Type="http://schemas.openxmlformats.org/officeDocument/2006/relationships/tags" Target="../tags/tag5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7" Type="http://schemas.openxmlformats.org/officeDocument/2006/relationships/image" Target="../media/image42.png"/><Relationship Id="rId8" Type="http://schemas.openxmlformats.org/officeDocument/2006/relationships/image" Target="../media/image48.png"/><Relationship Id="rId1" Type="http://schemas.openxmlformats.org/officeDocument/2006/relationships/tags" Target="../tags/tag53.xml"/><Relationship Id="rId2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9.emf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notesSlide" Target="../notesSlides/notesSlide3.xml"/><Relationship Id="rId12" Type="http://schemas.openxmlformats.org/officeDocument/2006/relationships/image" Target="../media/image47.png"/><Relationship Id="rId13" Type="http://schemas.openxmlformats.org/officeDocument/2006/relationships/image" Target="../media/image42.png"/><Relationship Id="rId14" Type="http://schemas.openxmlformats.org/officeDocument/2006/relationships/image" Target="../media/image48.png"/><Relationship Id="rId15" Type="http://schemas.openxmlformats.org/officeDocument/2006/relationships/comments" Target="../comments/comment2.xml"/><Relationship Id="rId1" Type="http://schemas.openxmlformats.org/officeDocument/2006/relationships/tags" Target="../tags/tag57.xml"/><Relationship Id="rId2" Type="http://schemas.openxmlformats.org/officeDocument/2006/relationships/tags" Target="../tags/tag58.xml"/><Relationship Id="rId3" Type="http://schemas.openxmlformats.org/officeDocument/2006/relationships/tags" Target="../tags/tag59.xml"/><Relationship Id="rId4" Type="http://schemas.openxmlformats.org/officeDocument/2006/relationships/tags" Target="../tags/tag60.xml"/><Relationship Id="rId5" Type="http://schemas.openxmlformats.org/officeDocument/2006/relationships/tags" Target="../tags/tag61.xml"/><Relationship Id="rId6" Type="http://schemas.openxmlformats.org/officeDocument/2006/relationships/tags" Target="../tags/tag62.xml"/><Relationship Id="rId7" Type="http://schemas.openxmlformats.org/officeDocument/2006/relationships/tags" Target="../tags/tag63.xml"/><Relationship Id="rId8" Type="http://schemas.openxmlformats.org/officeDocument/2006/relationships/tags" Target="../tags/tag64.xml"/><Relationship Id="rId9" Type="http://schemas.openxmlformats.org/officeDocument/2006/relationships/tags" Target="../tags/tag65.xml"/><Relationship Id="rId10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8.png"/><Relationship Id="rId12" Type="http://schemas.openxmlformats.org/officeDocument/2006/relationships/image" Target="../media/image50.emf"/><Relationship Id="rId13" Type="http://schemas.openxmlformats.org/officeDocument/2006/relationships/image" Target="../media/image51.emf"/><Relationship Id="rId14" Type="http://schemas.openxmlformats.org/officeDocument/2006/relationships/comments" Target="../comments/comment3.xml"/><Relationship Id="rId1" Type="http://schemas.openxmlformats.org/officeDocument/2006/relationships/tags" Target="../tags/tag66.xml"/><Relationship Id="rId2" Type="http://schemas.openxmlformats.org/officeDocument/2006/relationships/tags" Target="../tags/tag67.xml"/><Relationship Id="rId3" Type="http://schemas.openxmlformats.org/officeDocument/2006/relationships/tags" Target="../tags/tag68.xml"/><Relationship Id="rId4" Type="http://schemas.openxmlformats.org/officeDocument/2006/relationships/tags" Target="../tags/tag69.xml"/><Relationship Id="rId5" Type="http://schemas.openxmlformats.org/officeDocument/2006/relationships/tags" Target="../tags/tag70.xml"/><Relationship Id="rId6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4.xml"/><Relationship Id="rId9" Type="http://schemas.openxmlformats.org/officeDocument/2006/relationships/image" Target="../media/image47.png"/><Relationship Id="rId10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7.png"/><Relationship Id="rId12" Type="http://schemas.openxmlformats.org/officeDocument/2006/relationships/image" Target="../media/image42.png"/><Relationship Id="rId13" Type="http://schemas.openxmlformats.org/officeDocument/2006/relationships/image" Target="../media/image48.png"/><Relationship Id="rId14" Type="http://schemas.openxmlformats.org/officeDocument/2006/relationships/comments" Target="../comments/comment4.xml"/><Relationship Id="rId1" Type="http://schemas.openxmlformats.org/officeDocument/2006/relationships/tags" Target="../tags/tag72.xml"/><Relationship Id="rId2" Type="http://schemas.openxmlformats.org/officeDocument/2006/relationships/tags" Target="../tags/tag73.xml"/><Relationship Id="rId3" Type="http://schemas.openxmlformats.org/officeDocument/2006/relationships/tags" Target="../tags/tag74.xml"/><Relationship Id="rId4" Type="http://schemas.openxmlformats.org/officeDocument/2006/relationships/tags" Target="../tags/tag75.xml"/><Relationship Id="rId5" Type="http://schemas.openxmlformats.org/officeDocument/2006/relationships/tags" Target="../tags/tag76.xml"/><Relationship Id="rId6" Type="http://schemas.openxmlformats.org/officeDocument/2006/relationships/tags" Target="../tags/tag77.xml"/><Relationship Id="rId7" Type="http://schemas.openxmlformats.org/officeDocument/2006/relationships/tags" Target="../tags/tag78.xml"/><Relationship Id="rId8" Type="http://schemas.openxmlformats.org/officeDocument/2006/relationships/tags" Target="../tags/tag79.xml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4" Type="http://schemas.openxmlformats.org/officeDocument/2006/relationships/tags" Target="../tags/tag83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4.png"/><Relationship Id="rId9" Type="http://schemas.openxmlformats.org/officeDocument/2006/relationships/image" Target="../media/image47.png"/><Relationship Id="rId10" Type="http://schemas.openxmlformats.org/officeDocument/2006/relationships/image" Target="../media/image52.png"/><Relationship Id="rId1" Type="http://schemas.openxmlformats.org/officeDocument/2006/relationships/tags" Target="../tags/tag80.xml"/><Relationship Id="rId2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20" Type="http://schemas.openxmlformats.org/officeDocument/2006/relationships/image" Target="../media/image56.png"/><Relationship Id="rId10" Type="http://schemas.openxmlformats.org/officeDocument/2006/relationships/tags" Target="../tags/tag93.xml"/><Relationship Id="rId11" Type="http://schemas.openxmlformats.org/officeDocument/2006/relationships/tags" Target="../tags/tag94.xml"/><Relationship Id="rId12" Type="http://schemas.openxmlformats.org/officeDocument/2006/relationships/slideLayout" Target="../slideLayouts/slideLayout2.xml"/><Relationship Id="rId13" Type="http://schemas.openxmlformats.org/officeDocument/2006/relationships/image" Target="../media/image38.png"/><Relationship Id="rId14" Type="http://schemas.openxmlformats.org/officeDocument/2006/relationships/image" Target="../media/image39.png"/><Relationship Id="rId15" Type="http://schemas.openxmlformats.org/officeDocument/2006/relationships/image" Target="../media/image44.png"/><Relationship Id="rId16" Type="http://schemas.openxmlformats.org/officeDocument/2006/relationships/image" Target="../media/image47.png"/><Relationship Id="rId17" Type="http://schemas.openxmlformats.org/officeDocument/2006/relationships/image" Target="../media/image53.png"/><Relationship Id="rId18" Type="http://schemas.openxmlformats.org/officeDocument/2006/relationships/image" Target="../media/image54.png"/><Relationship Id="rId19" Type="http://schemas.openxmlformats.org/officeDocument/2006/relationships/image" Target="../media/image55.png"/><Relationship Id="rId1" Type="http://schemas.openxmlformats.org/officeDocument/2006/relationships/tags" Target="../tags/tag84.xml"/><Relationship Id="rId2" Type="http://schemas.openxmlformats.org/officeDocument/2006/relationships/tags" Target="../tags/tag85.xml"/><Relationship Id="rId3" Type="http://schemas.openxmlformats.org/officeDocument/2006/relationships/tags" Target="../tags/tag86.xml"/><Relationship Id="rId4" Type="http://schemas.openxmlformats.org/officeDocument/2006/relationships/tags" Target="../tags/tag87.xml"/><Relationship Id="rId5" Type="http://schemas.openxmlformats.org/officeDocument/2006/relationships/tags" Target="../tags/tag88.xml"/><Relationship Id="rId6" Type="http://schemas.openxmlformats.org/officeDocument/2006/relationships/tags" Target="../tags/tag89.xml"/><Relationship Id="rId7" Type="http://schemas.openxmlformats.org/officeDocument/2006/relationships/tags" Target="../tags/tag90.xml"/><Relationship Id="rId8" Type="http://schemas.openxmlformats.org/officeDocument/2006/relationships/tags" Target="../tags/tag9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4" Type="http://schemas.openxmlformats.org/officeDocument/2006/relationships/tags" Target="../tags/tag98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7" Type="http://schemas.openxmlformats.org/officeDocument/2006/relationships/image" Target="../media/image39.png"/><Relationship Id="rId8" Type="http://schemas.openxmlformats.org/officeDocument/2006/relationships/image" Target="../media/image57.png"/><Relationship Id="rId9" Type="http://schemas.openxmlformats.org/officeDocument/2006/relationships/image" Target="../media/image58.emf"/><Relationship Id="rId10" Type="http://schemas.openxmlformats.org/officeDocument/2006/relationships/image" Target="../media/image59.emf"/><Relationship Id="rId11" Type="http://schemas.openxmlformats.org/officeDocument/2006/relationships/image" Target="../media/image60.emf"/><Relationship Id="rId1" Type="http://schemas.openxmlformats.org/officeDocument/2006/relationships/tags" Target="../tags/tag95.xml"/><Relationship Id="rId2" Type="http://schemas.openxmlformats.org/officeDocument/2006/relationships/tags" Target="../tags/tag9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1" Type="http://schemas.openxmlformats.org/officeDocument/2006/relationships/tags" Target="../tags/tag99.xml"/><Relationship Id="rId2" Type="http://schemas.openxmlformats.org/officeDocument/2006/relationships/tags" Target="../tags/tag10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6" Type="http://schemas.openxmlformats.org/officeDocument/2006/relationships/image" Target="../media/image65.png"/><Relationship Id="rId7" Type="http://schemas.openxmlformats.org/officeDocument/2006/relationships/image" Target="../media/image60.emf"/><Relationship Id="rId8" Type="http://schemas.openxmlformats.org/officeDocument/2006/relationships/image" Target="../media/image57.png"/><Relationship Id="rId1" Type="http://schemas.openxmlformats.org/officeDocument/2006/relationships/tags" Target="../tags/tag102.xml"/><Relationship Id="rId2" Type="http://schemas.openxmlformats.org/officeDocument/2006/relationships/tags" Target="../tags/tag10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6" Type="http://schemas.openxmlformats.org/officeDocument/2006/relationships/image" Target="../media/image65.png"/><Relationship Id="rId7" Type="http://schemas.openxmlformats.org/officeDocument/2006/relationships/image" Target="../media/image60.emf"/><Relationship Id="rId8" Type="http://schemas.openxmlformats.org/officeDocument/2006/relationships/image" Target="../media/image57.png"/><Relationship Id="rId1" Type="http://schemas.openxmlformats.org/officeDocument/2006/relationships/tags" Target="../tags/tag105.xml"/><Relationship Id="rId2" Type="http://schemas.openxmlformats.org/officeDocument/2006/relationships/tags" Target="../tags/tag10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4" Type="http://schemas.openxmlformats.org/officeDocument/2006/relationships/tags" Target="../tags/tag111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7" Type="http://schemas.openxmlformats.org/officeDocument/2006/relationships/image" Target="../media/image64.png"/><Relationship Id="rId8" Type="http://schemas.openxmlformats.org/officeDocument/2006/relationships/image" Target="../media/image66.png"/><Relationship Id="rId9" Type="http://schemas.openxmlformats.org/officeDocument/2006/relationships/image" Target="../media/image67.png"/><Relationship Id="rId10" Type="http://schemas.openxmlformats.org/officeDocument/2006/relationships/image" Target="../media/image62.png"/><Relationship Id="rId11" Type="http://schemas.openxmlformats.org/officeDocument/2006/relationships/image" Target="../media/image63.png"/><Relationship Id="rId1" Type="http://schemas.openxmlformats.org/officeDocument/2006/relationships/tags" Target="../tags/tag108.xml"/><Relationship Id="rId2" Type="http://schemas.openxmlformats.org/officeDocument/2006/relationships/tags" Target="../tags/tag10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8.emf"/><Relationship Id="rId3" Type="http://schemas.openxmlformats.org/officeDocument/2006/relationships/image" Target="../media/image6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4" Type="http://schemas.openxmlformats.org/officeDocument/2006/relationships/slideLayout" Target="../slideLayouts/slideLayout13.xml"/><Relationship Id="rId5" Type="http://schemas.openxmlformats.org/officeDocument/2006/relationships/image" Target="../media/image47.png"/><Relationship Id="rId6" Type="http://schemas.openxmlformats.org/officeDocument/2006/relationships/image" Target="../media/image65.png"/><Relationship Id="rId7" Type="http://schemas.openxmlformats.org/officeDocument/2006/relationships/image" Target="../media/image60.emf"/><Relationship Id="rId8" Type="http://schemas.openxmlformats.org/officeDocument/2006/relationships/image" Target="../media/image57.png"/><Relationship Id="rId1" Type="http://schemas.openxmlformats.org/officeDocument/2006/relationships/tags" Target="../tags/tag112.xml"/><Relationship Id="rId2" Type="http://schemas.openxmlformats.org/officeDocument/2006/relationships/tags" Target="../tags/tag11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20" Type="http://schemas.openxmlformats.org/officeDocument/2006/relationships/comments" Target="../comments/comment5.xml"/><Relationship Id="rId10" Type="http://schemas.openxmlformats.org/officeDocument/2006/relationships/image" Target="../media/image70.png"/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4" Type="http://schemas.openxmlformats.org/officeDocument/2006/relationships/image" Target="../media/image74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75.emf"/><Relationship Id="rId19" Type="http://schemas.openxmlformats.org/officeDocument/2006/relationships/image" Target="../media/image76.emf"/><Relationship Id="rId1" Type="http://schemas.openxmlformats.org/officeDocument/2006/relationships/tags" Target="../tags/tag115.xml"/><Relationship Id="rId2" Type="http://schemas.openxmlformats.org/officeDocument/2006/relationships/tags" Target="../tags/tag116.xml"/><Relationship Id="rId3" Type="http://schemas.openxmlformats.org/officeDocument/2006/relationships/tags" Target="../tags/tag117.xml"/><Relationship Id="rId4" Type="http://schemas.openxmlformats.org/officeDocument/2006/relationships/tags" Target="../tags/tag118.xml"/><Relationship Id="rId5" Type="http://schemas.openxmlformats.org/officeDocument/2006/relationships/tags" Target="../tags/tag119.xml"/><Relationship Id="rId6" Type="http://schemas.openxmlformats.org/officeDocument/2006/relationships/tags" Target="../tags/tag120.xml"/><Relationship Id="rId7" Type="http://schemas.openxmlformats.org/officeDocument/2006/relationships/tags" Target="../tags/tag121.xml"/><Relationship Id="rId8" Type="http://schemas.openxmlformats.org/officeDocument/2006/relationships/tags" Target="../tags/tag122.xm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7.png"/><Relationship Id="rId12" Type="http://schemas.openxmlformats.org/officeDocument/2006/relationships/image" Target="../media/image78.png"/><Relationship Id="rId13" Type="http://schemas.openxmlformats.org/officeDocument/2006/relationships/image" Target="../media/image79.png"/><Relationship Id="rId14" Type="http://schemas.openxmlformats.org/officeDocument/2006/relationships/image" Target="../media/image80.png"/><Relationship Id="rId15" Type="http://schemas.openxmlformats.org/officeDocument/2006/relationships/image" Target="../media/image57.png"/><Relationship Id="rId16" Type="http://schemas.openxmlformats.org/officeDocument/2006/relationships/image" Target="../media/image81.emf"/><Relationship Id="rId17" Type="http://schemas.openxmlformats.org/officeDocument/2006/relationships/image" Target="../media/image76.emf"/><Relationship Id="rId18" Type="http://schemas.openxmlformats.org/officeDocument/2006/relationships/comments" Target="../comments/comment6.xml"/><Relationship Id="rId1" Type="http://schemas.openxmlformats.org/officeDocument/2006/relationships/tags" Target="../tags/tag123.xml"/><Relationship Id="rId2" Type="http://schemas.openxmlformats.org/officeDocument/2006/relationships/tags" Target="../tags/tag124.xml"/><Relationship Id="rId3" Type="http://schemas.openxmlformats.org/officeDocument/2006/relationships/tags" Target="../tags/tag125.xml"/><Relationship Id="rId4" Type="http://schemas.openxmlformats.org/officeDocument/2006/relationships/tags" Target="../tags/tag126.xml"/><Relationship Id="rId5" Type="http://schemas.openxmlformats.org/officeDocument/2006/relationships/tags" Target="../tags/tag127.xml"/><Relationship Id="rId6" Type="http://schemas.openxmlformats.org/officeDocument/2006/relationships/tags" Target="../tags/tag128.xml"/><Relationship Id="rId7" Type="http://schemas.openxmlformats.org/officeDocument/2006/relationships/tags" Target="../tags/tag129.xml"/><Relationship Id="rId8" Type="http://schemas.openxmlformats.org/officeDocument/2006/relationships/tags" Target="../tags/tag130.xml"/><Relationship Id="rId9" Type="http://schemas.openxmlformats.org/officeDocument/2006/relationships/slideLayout" Target="../slideLayouts/slideLayout2.xml"/><Relationship Id="rId10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80.png"/><Relationship Id="rId14" Type="http://schemas.openxmlformats.org/officeDocument/2006/relationships/image" Target="../media/image57.png"/><Relationship Id="rId15" Type="http://schemas.openxmlformats.org/officeDocument/2006/relationships/image" Target="../media/image77.png"/><Relationship Id="rId16" Type="http://schemas.openxmlformats.org/officeDocument/2006/relationships/image" Target="../media/image76.emf"/><Relationship Id="rId1" Type="http://schemas.openxmlformats.org/officeDocument/2006/relationships/tags" Target="../tags/tag131.xml"/><Relationship Id="rId2" Type="http://schemas.openxmlformats.org/officeDocument/2006/relationships/tags" Target="../tags/tag132.xml"/><Relationship Id="rId3" Type="http://schemas.openxmlformats.org/officeDocument/2006/relationships/tags" Target="../tags/tag133.xml"/><Relationship Id="rId4" Type="http://schemas.openxmlformats.org/officeDocument/2006/relationships/tags" Target="../tags/tag134.xml"/><Relationship Id="rId5" Type="http://schemas.openxmlformats.org/officeDocument/2006/relationships/tags" Target="../tags/tag135.xml"/><Relationship Id="rId6" Type="http://schemas.openxmlformats.org/officeDocument/2006/relationships/tags" Target="../tags/tag136.xml"/><Relationship Id="rId7" Type="http://schemas.openxmlformats.org/officeDocument/2006/relationships/tags" Target="../tags/tag137.xml"/><Relationship Id="rId8" Type="http://schemas.openxmlformats.org/officeDocument/2006/relationships/tags" Target="../tags/tag138.xml"/><Relationship Id="rId9" Type="http://schemas.openxmlformats.org/officeDocument/2006/relationships/slideLayout" Target="../slideLayouts/slideLayout2.xml"/><Relationship Id="rId10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2.png"/><Relationship Id="rId12" Type="http://schemas.openxmlformats.org/officeDocument/2006/relationships/image" Target="../media/image83.png"/><Relationship Id="rId13" Type="http://schemas.openxmlformats.org/officeDocument/2006/relationships/image" Target="../media/image84.png"/><Relationship Id="rId14" Type="http://schemas.openxmlformats.org/officeDocument/2006/relationships/image" Target="../media/image85.gif"/><Relationship Id="rId15" Type="http://schemas.openxmlformats.org/officeDocument/2006/relationships/image" Target="../media/image77.png"/><Relationship Id="rId16" Type="http://schemas.openxmlformats.org/officeDocument/2006/relationships/image" Target="../media/image76.emf"/><Relationship Id="rId1" Type="http://schemas.openxmlformats.org/officeDocument/2006/relationships/tags" Target="../tags/tag139.xml"/><Relationship Id="rId2" Type="http://schemas.openxmlformats.org/officeDocument/2006/relationships/tags" Target="../tags/tag140.xml"/><Relationship Id="rId3" Type="http://schemas.openxmlformats.org/officeDocument/2006/relationships/tags" Target="../tags/tag141.xml"/><Relationship Id="rId4" Type="http://schemas.openxmlformats.org/officeDocument/2006/relationships/tags" Target="../tags/tag142.xml"/><Relationship Id="rId5" Type="http://schemas.openxmlformats.org/officeDocument/2006/relationships/tags" Target="../tags/tag143.xml"/><Relationship Id="rId6" Type="http://schemas.openxmlformats.org/officeDocument/2006/relationships/tags" Target="../tags/tag144.xml"/><Relationship Id="rId7" Type="http://schemas.openxmlformats.org/officeDocument/2006/relationships/tags" Target="../tags/tag145.xml"/><Relationship Id="rId8" Type="http://schemas.openxmlformats.org/officeDocument/2006/relationships/slideLayout" Target="../slideLayouts/slideLayout2.xml"/><Relationship Id="rId9" Type="http://schemas.openxmlformats.org/officeDocument/2006/relationships/image" Target="../media/image47.png"/><Relationship Id="rId10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8.png"/><Relationship Id="rId12" Type="http://schemas.openxmlformats.org/officeDocument/2006/relationships/image" Target="../media/image89.png"/><Relationship Id="rId13" Type="http://schemas.openxmlformats.org/officeDocument/2006/relationships/image" Target="../media/image90.png"/><Relationship Id="rId14" Type="http://schemas.openxmlformats.org/officeDocument/2006/relationships/image" Target="../media/image91.png"/><Relationship Id="rId15" Type="http://schemas.openxmlformats.org/officeDocument/2006/relationships/image" Target="../media/image48.png"/><Relationship Id="rId16" Type="http://schemas.openxmlformats.org/officeDocument/2006/relationships/image" Target="../media/image92.emf"/><Relationship Id="rId17" Type="http://schemas.openxmlformats.org/officeDocument/2006/relationships/image" Target="../media/image93.emf"/><Relationship Id="rId1" Type="http://schemas.openxmlformats.org/officeDocument/2006/relationships/tags" Target="../tags/tag146.xml"/><Relationship Id="rId2" Type="http://schemas.openxmlformats.org/officeDocument/2006/relationships/tags" Target="../tags/tag147.xml"/><Relationship Id="rId3" Type="http://schemas.openxmlformats.org/officeDocument/2006/relationships/tags" Target="../tags/tag148.xml"/><Relationship Id="rId4" Type="http://schemas.openxmlformats.org/officeDocument/2006/relationships/tags" Target="../tags/tag149.xml"/><Relationship Id="rId5" Type="http://schemas.openxmlformats.org/officeDocument/2006/relationships/tags" Target="../tags/tag150.xml"/><Relationship Id="rId6" Type="http://schemas.openxmlformats.org/officeDocument/2006/relationships/tags" Target="../tags/tag151.xml"/><Relationship Id="rId7" Type="http://schemas.openxmlformats.org/officeDocument/2006/relationships/tags" Target="../tags/tag152.xml"/><Relationship Id="rId8" Type="http://schemas.openxmlformats.org/officeDocument/2006/relationships/slideLayout" Target="../slideLayouts/slideLayout2.xml"/><Relationship Id="rId9" Type="http://schemas.openxmlformats.org/officeDocument/2006/relationships/image" Target="../media/image86.png"/><Relationship Id="rId10" Type="http://schemas.openxmlformats.org/officeDocument/2006/relationships/image" Target="../media/image8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4" Type="http://schemas.openxmlformats.org/officeDocument/2006/relationships/image" Target="../media/image96.emf"/><Relationship Id="rId5" Type="http://schemas.openxmlformats.org/officeDocument/2006/relationships/image" Target="../media/image9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4" Type="http://schemas.openxmlformats.org/officeDocument/2006/relationships/image" Target="../media/image99.emf"/><Relationship Id="rId5" Type="http://schemas.openxmlformats.org/officeDocument/2006/relationships/image" Target="../media/image100.emf"/><Relationship Id="rId6" Type="http://schemas.openxmlformats.org/officeDocument/2006/relationships/image" Target="../media/image101.emf"/><Relationship Id="rId7" Type="http://schemas.openxmlformats.org/officeDocument/2006/relationships/image" Target="../media/image102.emf"/><Relationship Id="rId8" Type="http://schemas.openxmlformats.org/officeDocument/2006/relationships/image" Target="../media/image103.emf"/><Relationship Id="rId9" Type="http://schemas.openxmlformats.org/officeDocument/2006/relationships/comments" Target="../comments/comment7.xml"/><Relationship Id="rId1" Type="http://schemas.openxmlformats.org/officeDocument/2006/relationships/tags" Target="../tags/tag153.x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png"/><Relationship Id="rId12" Type="http://schemas.openxmlformats.org/officeDocument/2006/relationships/image" Target="../media/image6.pn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.xml"/><Relationship Id="rId6" Type="http://schemas.openxmlformats.org/officeDocument/2006/relationships/image" Target="../media/image2.jpe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tags" Target="../tags/tag154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0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tags" Target="../tags/tag155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04.png"/></Relationships>
</file>

<file path=ppt/slides/_rels/slide4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.xml"/><Relationship Id="rId12" Type="http://schemas.openxmlformats.org/officeDocument/2006/relationships/image" Target="../media/image105.png"/><Relationship Id="rId13" Type="http://schemas.openxmlformats.org/officeDocument/2006/relationships/image" Target="../media/image106.png"/><Relationship Id="rId14" Type="http://schemas.openxmlformats.org/officeDocument/2006/relationships/image" Target="../media/image107.png"/><Relationship Id="rId15" Type="http://schemas.openxmlformats.org/officeDocument/2006/relationships/image" Target="../media/image108.png"/><Relationship Id="rId16" Type="http://schemas.openxmlformats.org/officeDocument/2006/relationships/image" Target="../media/image109.png"/><Relationship Id="rId17" Type="http://schemas.openxmlformats.org/officeDocument/2006/relationships/image" Target="../media/image110.png"/><Relationship Id="rId18" Type="http://schemas.openxmlformats.org/officeDocument/2006/relationships/image" Target="../media/image111.png"/><Relationship Id="rId1" Type="http://schemas.openxmlformats.org/officeDocument/2006/relationships/tags" Target="../tags/tag156.xml"/><Relationship Id="rId2" Type="http://schemas.openxmlformats.org/officeDocument/2006/relationships/tags" Target="../tags/tag157.xml"/><Relationship Id="rId3" Type="http://schemas.openxmlformats.org/officeDocument/2006/relationships/tags" Target="../tags/tag158.xml"/><Relationship Id="rId4" Type="http://schemas.openxmlformats.org/officeDocument/2006/relationships/tags" Target="../tags/tag159.xml"/><Relationship Id="rId5" Type="http://schemas.openxmlformats.org/officeDocument/2006/relationships/tags" Target="../tags/tag160.xml"/><Relationship Id="rId6" Type="http://schemas.openxmlformats.org/officeDocument/2006/relationships/tags" Target="../tags/tag161.xml"/><Relationship Id="rId7" Type="http://schemas.openxmlformats.org/officeDocument/2006/relationships/tags" Target="../tags/tag162.xml"/><Relationship Id="rId8" Type="http://schemas.openxmlformats.org/officeDocument/2006/relationships/tags" Target="../tags/tag163.xml"/><Relationship Id="rId9" Type="http://schemas.openxmlformats.org/officeDocument/2006/relationships/tags" Target="../tags/tag164.xml"/><Relationship Id="rId10" Type="http://schemas.openxmlformats.org/officeDocument/2006/relationships/tags" Target="../tags/tag165.xml"/></Relationships>
</file>

<file path=ppt/slides/_rels/slide4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9.png"/><Relationship Id="rId12" Type="http://schemas.openxmlformats.org/officeDocument/2006/relationships/image" Target="../media/image110.png"/><Relationship Id="rId13" Type="http://schemas.openxmlformats.org/officeDocument/2006/relationships/image" Target="../media/image90.png"/><Relationship Id="rId14" Type="http://schemas.openxmlformats.org/officeDocument/2006/relationships/image" Target="../media/image91.png"/><Relationship Id="rId15" Type="http://schemas.openxmlformats.org/officeDocument/2006/relationships/image" Target="../media/image113.emf"/><Relationship Id="rId16" Type="http://schemas.openxmlformats.org/officeDocument/2006/relationships/image" Target="../media/image114.emf"/><Relationship Id="rId17" Type="http://schemas.openxmlformats.org/officeDocument/2006/relationships/image" Target="../media/image115.emf"/><Relationship Id="rId18" Type="http://schemas.openxmlformats.org/officeDocument/2006/relationships/image" Target="../media/image48.png"/><Relationship Id="rId19" Type="http://schemas.openxmlformats.org/officeDocument/2006/relationships/image" Target="../media/image93.emf"/><Relationship Id="rId1" Type="http://schemas.openxmlformats.org/officeDocument/2006/relationships/tags" Target="../tags/tag166.xml"/><Relationship Id="rId2" Type="http://schemas.openxmlformats.org/officeDocument/2006/relationships/tags" Target="../tags/tag167.xml"/><Relationship Id="rId3" Type="http://schemas.openxmlformats.org/officeDocument/2006/relationships/tags" Target="../tags/tag168.xml"/><Relationship Id="rId4" Type="http://schemas.openxmlformats.org/officeDocument/2006/relationships/tags" Target="../tags/tag169.xml"/><Relationship Id="rId5" Type="http://schemas.openxmlformats.org/officeDocument/2006/relationships/tags" Target="../tags/tag170.xml"/><Relationship Id="rId6" Type="http://schemas.openxmlformats.org/officeDocument/2006/relationships/tags" Target="../tags/tag171.xml"/><Relationship Id="rId7" Type="http://schemas.openxmlformats.org/officeDocument/2006/relationships/tags" Target="../tags/tag172.xml"/><Relationship Id="rId8" Type="http://schemas.openxmlformats.org/officeDocument/2006/relationships/slideLayout" Target="../slideLayouts/slideLayout2.xml"/><Relationship Id="rId9" Type="http://schemas.openxmlformats.org/officeDocument/2006/relationships/image" Target="../media/image112.png"/><Relationship Id="rId10" Type="http://schemas.openxmlformats.org/officeDocument/2006/relationships/image" Target="../media/image10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0.emf"/><Relationship Id="rId12" Type="http://schemas.openxmlformats.org/officeDocument/2006/relationships/image" Target="../media/image121.emf"/><Relationship Id="rId1" Type="http://schemas.openxmlformats.org/officeDocument/2006/relationships/tags" Target="../tags/tag173.xml"/><Relationship Id="rId2" Type="http://schemas.openxmlformats.org/officeDocument/2006/relationships/tags" Target="../tags/tag174.xml"/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5" Type="http://schemas.openxmlformats.org/officeDocument/2006/relationships/image" Target="../media/image116.emf"/><Relationship Id="rId6" Type="http://schemas.openxmlformats.org/officeDocument/2006/relationships/image" Target="../media/image117.emf"/><Relationship Id="rId7" Type="http://schemas.openxmlformats.org/officeDocument/2006/relationships/image" Target="../media/image48.png"/><Relationship Id="rId8" Type="http://schemas.openxmlformats.org/officeDocument/2006/relationships/image" Target="../media/image93.emf"/><Relationship Id="rId9" Type="http://schemas.openxmlformats.org/officeDocument/2006/relationships/image" Target="../media/image118.emf"/><Relationship Id="rId10" Type="http://schemas.openxmlformats.org/officeDocument/2006/relationships/image" Target="../media/image11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5" Type="http://schemas.openxmlformats.org/officeDocument/2006/relationships/image" Target="../media/image48.png"/><Relationship Id="rId6" Type="http://schemas.openxmlformats.org/officeDocument/2006/relationships/image" Target="../media/image93.emf"/><Relationship Id="rId7" Type="http://schemas.openxmlformats.org/officeDocument/2006/relationships/image" Target="../media/image122.emf"/><Relationship Id="rId8" Type="http://schemas.openxmlformats.org/officeDocument/2006/relationships/image" Target="../media/image123.emf"/><Relationship Id="rId9" Type="http://schemas.openxmlformats.org/officeDocument/2006/relationships/image" Target="../media/image124.emf"/><Relationship Id="rId10" Type="http://schemas.openxmlformats.org/officeDocument/2006/relationships/image" Target="../media/image125.emf"/><Relationship Id="rId11" Type="http://schemas.openxmlformats.org/officeDocument/2006/relationships/image" Target="../media/image126.emf"/><Relationship Id="rId1" Type="http://schemas.openxmlformats.org/officeDocument/2006/relationships/tags" Target="../tags/tag175.xml"/><Relationship Id="rId2" Type="http://schemas.openxmlformats.org/officeDocument/2006/relationships/tags" Target="../tags/tag176.xml"/></Relationships>
</file>

<file path=ppt/slides/_rels/slide4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6.emf"/><Relationship Id="rId12" Type="http://schemas.openxmlformats.org/officeDocument/2006/relationships/image" Target="../media/image130.emf"/><Relationship Id="rId13" Type="http://schemas.openxmlformats.org/officeDocument/2006/relationships/image" Target="../media/image131.emf"/><Relationship Id="rId1" Type="http://schemas.openxmlformats.org/officeDocument/2006/relationships/tags" Target="../tags/tag177.xml"/><Relationship Id="rId2" Type="http://schemas.openxmlformats.org/officeDocument/2006/relationships/tags" Target="../tags/tag178.xml"/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5" Type="http://schemas.openxmlformats.org/officeDocument/2006/relationships/image" Target="../media/image48.png"/><Relationship Id="rId6" Type="http://schemas.openxmlformats.org/officeDocument/2006/relationships/image" Target="../media/image93.emf"/><Relationship Id="rId7" Type="http://schemas.openxmlformats.org/officeDocument/2006/relationships/image" Target="../media/image127.emf"/><Relationship Id="rId8" Type="http://schemas.openxmlformats.org/officeDocument/2006/relationships/image" Target="../media/image122.emf"/><Relationship Id="rId9" Type="http://schemas.openxmlformats.org/officeDocument/2006/relationships/image" Target="../media/image128.emf"/><Relationship Id="rId10" Type="http://schemas.openxmlformats.org/officeDocument/2006/relationships/image" Target="../media/image129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1.png"/><Relationship Id="rId5" Type="http://schemas.openxmlformats.org/officeDocument/2006/relationships/image" Target="../media/image48.png"/><Relationship Id="rId6" Type="http://schemas.openxmlformats.org/officeDocument/2006/relationships/image" Target="../media/image132.emf"/><Relationship Id="rId7" Type="http://schemas.openxmlformats.org/officeDocument/2006/relationships/image" Target="../media/image133.emf"/><Relationship Id="rId8" Type="http://schemas.openxmlformats.org/officeDocument/2006/relationships/image" Target="../media/image93.emf"/><Relationship Id="rId9" Type="http://schemas.openxmlformats.org/officeDocument/2006/relationships/image" Target="../media/image127.emf"/><Relationship Id="rId10" Type="http://schemas.openxmlformats.org/officeDocument/2006/relationships/image" Target="../media/image134.emf"/><Relationship Id="rId11" Type="http://schemas.openxmlformats.org/officeDocument/2006/relationships/comments" Target="../comments/comment8.xml"/><Relationship Id="rId1" Type="http://schemas.openxmlformats.org/officeDocument/2006/relationships/tags" Target="../tags/tag179.xml"/><Relationship Id="rId2" Type="http://schemas.openxmlformats.org/officeDocument/2006/relationships/tags" Target="../tags/tag18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32.emf"/><Relationship Id="rId6" Type="http://schemas.openxmlformats.org/officeDocument/2006/relationships/image" Target="../media/image133.emf"/><Relationship Id="rId7" Type="http://schemas.openxmlformats.org/officeDocument/2006/relationships/image" Target="../media/image135.png"/><Relationship Id="rId8" Type="http://schemas.openxmlformats.org/officeDocument/2006/relationships/image" Target="../media/image136.png"/><Relationship Id="rId9" Type="http://schemas.openxmlformats.org/officeDocument/2006/relationships/image" Target="../media/image137.png"/><Relationship Id="rId10" Type="http://schemas.openxmlformats.org/officeDocument/2006/relationships/image" Target="../media/image134.emf"/><Relationship Id="rId11" Type="http://schemas.openxmlformats.org/officeDocument/2006/relationships/image" Target="../media/image138.emf"/><Relationship Id="rId1" Type="http://schemas.openxmlformats.org/officeDocument/2006/relationships/tags" Target="../tags/tag181.xml"/><Relationship Id="rId2" Type="http://schemas.openxmlformats.org/officeDocument/2006/relationships/tags" Target="../tags/tag18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4" Type="http://schemas.openxmlformats.org/officeDocument/2006/relationships/tags" Target="../tags/tag7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" Type="http://schemas.openxmlformats.org/officeDocument/2006/relationships/tags" Target="../tags/tag4.xml"/><Relationship Id="rId2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1" Type="http://schemas.openxmlformats.org/officeDocument/2006/relationships/tags" Target="../tags/tag184.xml"/><Relationship Id="rId2" Type="http://schemas.openxmlformats.org/officeDocument/2006/relationships/tags" Target="../tags/tag18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1.png"/><Relationship Id="rId5" Type="http://schemas.openxmlformats.org/officeDocument/2006/relationships/image" Target="../media/image142.png"/><Relationship Id="rId6" Type="http://schemas.openxmlformats.org/officeDocument/2006/relationships/image" Target="../media/image143.png"/><Relationship Id="rId7" Type="http://schemas.openxmlformats.org/officeDocument/2006/relationships/image" Target="../media/image144.png"/><Relationship Id="rId1" Type="http://schemas.openxmlformats.org/officeDocument/2006/relationships/tags" Target="../tags/tag186.xml"/><Relationship Id="rId2" Type="http://schemas.openxmlformats.org/officeDocument/2006/relationships/tags" Target="../tags/tag187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20" Type="http://schemas.openxmlformats.org/officeDocument/2006/relationships/image" Target="../media/image151.png"/><Relationship Id="rId21" Type="http://schemas.openxmlformats.org/officeDocument/2006/relationships/image" Target="../media/image152.png"/><Relationship Id="rId22" Type="http://schemas.openxmlformats.org/officeDocument/2006/relationships/image" Target="../media/image153.png"/><Relationship Id="rId10" Type="http://schemas.openxmlformats.org/officeDocument/2006/relationships/tags" Target="../tags/tag197.xml"/><Relationship Id="rId11" Type="http://schemas.openxmlformats.org/officeDocument/2006/relationships/slideLayout" Target="../slideLayouts/slideLayout2.xml"/><Relationship Id="rId12" Type="http://schemas.openxmlformats.org/officeDocument/2006/relationships/image" Target="../media/image143.png"/><Relationship Id="rId13" Type="http://schemas.openxmlformats.org/officeDocument/2006/relationships/image" Target="../media/image144.png"/><Relationship Id="rId14" Type="http://schemas.openxmlformats.org/officeDocument/2006/relationships/image" Target="../media/image145.png"/><Relationship Id="rId15" Type="http://schemas.openxmlformats.org/officeDocument/2006/relationships/image" Target="../media/image146.png"/><Relationship Id="rId16" Type="http://schemas.openxmlformats.org/officeDocument/2006/relationships/image" Target="../media/image147.png"/><Relationship Id="rId17" Type="http://schemas.openxmlformats.org/officeDocument/2006/relationships/image" Target="../media/image148.png"/><Relationship Id="rId18" Type="http://schemas.openxmlformats.org/officeDocument/2006/relationships/image" Target="../media/image149.png"/><Relationship Id="rId19" Type="http://schemas.openxmlformats.org/officeDocument/2006/relationships/image" Target="../media/image150.png"/><Relationship Id="rId1" Type="http://schemas.openxmlformats.org/officeDocument/2006/relationships/tags" Target="../tags/tag188.xml"/><Relationship Id="rId2" Type="http://schemas.openxmlformats.org/officeDocument/2006/relationships/tags" Target="../tags/tag189.xml"/><Relationship Id="rId3" Type="http://schemas.openxmlformats.org/officeDocument/2006/relationships/tags" Target="../tags/tag190.xml"/><Relationship Id="rId4" Type="http://schemas.openxmlformats.org/officeDocument/2006/relationships/tags" Target="../tags/tag191.xml"/><Relationship Id="rId5" Type="http://schemas.openxmlformats.org/officeDocument/2006/relationships/tags" Target="../tags/tag192.xml"/><Relationship Id="rId6" Type="http://schemas.openxmlformats.org/officeDocument/2006/relationships/tags" Target="../tags/tag193.xml"/><Relationship Id="rId7" Type="http://schemas.openxmlformats.org/officeDocument/2006/relationships/tags" Target="../tags/tag194.xml"/><Relationship Id="rId8" Type="http://schemas.openxmlformats.org/officeDocument/2006/relationships/tags" Target="../tags/tag19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55.png"/><Relationship Id="rId5" Type="http://schemas.openxmlformats.org/officeDocument/2006/relationships/image" Target="../media/image142.png"/><Relationship Id="rId1" Type="http://schemas.openxmlformats.org/officeDocument/2006/relationships/tags" Target="../tags/tag198.xml"/><Relationship Id="rId2" Type="http://schemas.openxmlformats.org/officeDocument/2006/relationships/tags" Target="../tags/tag19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4" Type="http://schemas.openxmlformats.org/officeDocument/2006/relationships/tags" Target="../tags/tag203.xml"/><Relationship Id="rId5" Type="http://schemas.openxmlformats.org/officeDocument/2006/relationships/tags" Target="../tags/tag204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56.png"/><Relationship Id="rId8" Type="http://schemas.openxmlformats.org/officeDocument/2006/relationships/image" Target="../media/image157.png"/><Relationship Id="rId9" Type="http://schemas.openxmlformats.org/officeDocument/2006/relationships/image" Target="../media/image158.png"/><Relationship Id="rId10" Type="http://schemas.openxmlformats.org/officeDocument/2006/relationships/image" Target="../media/image159.png"/><Relationship Id="rId11" Type="http://schemas.openxmlformats.org/officeDocument/2006/relationships/image" Target="../media/image142.png"/><Relationship Id="rId1" Type="http://schemas.openxmlformats.org/officeDocument/2006/relationships/tags" Target="../tags/tag200.xml"/><Relationship Id="rId2" Type="http://schemas.openxmlformats.org/officeDocument/2006/relationships/tags" Target="../tags/tag20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55.png"/><Relationship Id="rId6" Type="http://schemas.openxmlformats.org/officeDocument/2006/relationships/image" Target="../media/image142.png"/><Relationship Id="rId7" Type="http://schemas.openxmlformats.org/officeDocument/2006/relationships/image" Target="../media/image160.png"/><Relationship Id="rId1" Type="http://schemas.openxmlformats.org/officeDocument/2006/relationships/tags" Target="../tags/tag205.xml"/><Relationship Id="rId2" Type="http://schemas.openxmlformats.org/officeDocument/2006/relationships/tags" Target="../tags/tag20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20" Type="http://schemas.openxmlformats.org/officeDocument/2006/relationships/comments" Target="../comments/comment9.xml"/><Relationship Id="rId10" Type="http://schemas.openxmlformats.org/officeDocument/2006/relationships/image" Target="../media/image78.png"/><Relationship Id="rId11" Type="http://schemas.openxmlformats.org/officeDocument/2006/relationships/image" Target="../media/image161.emf"/><Relationship Id="rId12" Type="http://schemas.openxmlformats.org/officeDocument/2006/relationships/image" Target="../media/image162.emf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163.png"/><Relationship Id="rId17" Type="http://schemas.openxmlformats.org/officeDocument/2006/relationships/image" Target="../media/image164.emf"/><Relationship Id="rId18" Type="http://schemas.openxmlformats.org/officeDocument/2006/relationships/image" Target="../media/image165.emf"/><Relationship Id="rId19" Type="http://schemas.openxmlformats.org/officeDocument/2006/relationships/image" Target="../media/image166.emf"/><Relationship Id="rId1" Type="http://schemas.openxmlformats.org/officeDocument/2006/relationships/tags" Target="../tags/tag208.xml"/><Relationship Id="rId2" Type="http://schemas.openxmlformats.org/officeDocument/2006/relationships/tags" Target="../tags/tag209.xml"/><Relationship Id="rId3" Type="http://schemas.openxmlformats.org/officeDocument/2006/relationships/tags" Target="../tags/tag210.xml"/><Relationship Id="rId4" Type="http://schemas.openxmlformats.org/officeDocument/2006/relationships/tags" Target="../tags/tag211.xml"/><Relationship Id="rId5" Type="http://schemas.openxmlformats.org/officeDocument/2006/relationships/tags" Target="../tags/tag212.xml"/><Relationship Id="rId6" Type="http://schemas.openxmlformats.org/officeDocument/2006/relationships/tags" Target="../tags/tag213.xml"/><Relationship Id="rId7" Type="http://schemas.openxmlformats.org/officeDocument/2006/relationships/tags" Target="../tags/tag214.xml"/><Relationship Id="rId8" Type="http://schemas.openxmlformats.org/officeDocument/2006/relationships/tags" Target="../tags/tag2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4" Type="http://schemas.openxmlformats.org/officeDocument/2006/relationships/tags" Target="../tags/tag11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" Type="http://schemas.openxmlformats.org/officeDocument/2006/relationships/tags" Target="../tags/tag8.xml"/><Relationship Id="rId2" Type="http://schemas.openxmlformats.org/officeDocument/2006/relationships/tags" Target="../tags/tag9.xml"/></Relationships>
</file>

<file path=ppt/slides/_rels/slide6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4.emf"/><Relationship Id="rId12" Type="http://schemas.openxmlformats.org/officeDocument/2006/relationships/image" Target="../media/image165.emf"/><Relationship Id="rId13" Type="http://schemas.openxmlformats.org/officeDocument/2006/relationships/image" Target="../media/image166.emf"/><Relationship Id="rId14" Type="http://schemas.openxmlformats.org/officeDocument/2006/relationships/image" Target="../media/image167.emf"/><Relationship Id="rId15" Type="http://schemas.openxmlformats.org/officeDocument/2006/relationships/image" Target="../media/image168.emf"/><Relationship Id="rId16" Type="http://schemas.openxmlformats.org/officeDocument/2006/relationships/image" Target="../media/image169.emf"/><Relationship Id="rId17" Type="http://schemas.openxmlformats.org/officeDocument/2006/relationships/comments" Target="../comments/comment10.xml"/><Relationship Id="rId1" Type="http://schemas.openxmlformats.org/officeDocument/2006/relationships/tags" Target="../tags/tag216.xml"/><Relationship Id="rId2" Type="http://schemas.openxmlformats.org/officeDocument/2006/relationships/tags" Target="../tags/tag217.xml"/><Relationship Id="rId3" Type="http://schemas.openxmlformats.org/officeDocument/2006/relationships/tags" Target="../tags/tag218.xml"/><Relationship Id="rId4" Type="http://schemas.openxmlformats.org/officeDocument/2006/relationships/tags" Target="../tags/tag219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62.emf"/><Relationship Id="rId7" Type="http://schemas.openxmlformats.org/officeDocument/2006/relationships/image" Target="../media/image163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78.png"/></Relationships>
</file>

<file path=ppt/slides/_rels/slide6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2.emf"/><Relationship Id="rId12" Type="http://schemas.openxmlformats.org/officeDocument/2006/relationships/image" Target="../media/image173.emf"/><Relationship Id="rId13" Type="http://schemas.openxmlformats.org/officeDocument/2006/relationships/comments" Target="../comments/comment11.xml"/><Relationship Id="rId1" Type="http://schemas.openxmlformats.org/officeDocument/2006/relationships/tags" Target="../tags/tag220.xml"/><Relationship Id="rId2" Type="http://schemas.openxmlformats.org/officeDocument/2006/relationships/tags" Target="../tags/tag221.xml"/><Relationship Id="rId3" Type="http://schemas.openxmlformats.org/officeDocument/2006/relationships/tags" Target="../tags/tag222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62.emf"/><Relationship Id="rId6" Type="http://schemas.openxmlformats.org/officeDocument/2006/relationships/image" Target="../media/image163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170.emf"/><Relationship Id="rId10" Type="http://schemas.openxmlformats.org/officeDocument/2006/relationships/image" Target="../media/image171.emf"/></Relationships>
</file>

<file path=ppt/slides/_rels/slide6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4.png"/><Relationship Id="rId12" Type="http://schemas.openxmlformats.org/officeDocument/2006/relationships/image" Target="../media/image175.emf"/><Relationship Id="rId1" Type="http://schemas.openxmlformats.org/officeDocument/2006/relationships/tags" Target="../tags/tag223.xml"/><Relationship Id="rId2" Type="http://schemas.openxmlformats.org/officeDocument/2006/relationships/tags" Target="../tags/tag224.xml"/><Relationship Id="rId3" Type="http://schemas.openxmlformats.org/officeDocument/2006/relationships/tags" Target="../tags/tag225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62.emf"/><Relationship Id="rId6" Type="http://schemas.openxmlformats.org/officeDocument/2006/relationships/image" Target="../media/image163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171.emf"/><Relationship Id="rId10" Type="http://schemas.openxmlformats.org/officeDocument/2006/relationships/image" Target="../media/image172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6.png"/><Relationship Id="rId3" Type="http://schemas.openxmlformats.org/officeDocument/2006/relationships/image" Target="../media/image177.png"/></Relationships>
</file>

<file path=ppt/slides/_rels/slide6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2.emf"/><Relationship Id="rId12" Type="http://schemas.openxmlformats.org/officeDocument/2006/relationships/image" Target="../media/image179.emf"/><Relationship Id="rId13" Type="http://schemas.openxmlformats.org/officeDocument/2006/relationships/image" Target="../media/image180.emf"/><Relationship Id="rId14" Type="http://schemas.openxmlformats.org/officeDocument/2006/relationships/image" Target="../media/image181.emf"/><Relationship Id="rId15" Type="http://schemas.openxmlformats.org/officeDocument/2006/relationships/image" Target="../media/image134.emf"/><Relationship Id="rId16" Type="http://schemas.openxmlformats.org/officeDocument/2006/relationships/image" Target="../media/image182.emf"/><Relationship Id="rId1" Type="http://schemas.openxmlformats.org/officeDocument/2006/relationships/tags" Target="../tags/tag226.xml"/><Relationship Id="rId2" Type="http://schemas.openxmlformats.org/officeDocument/2006/relationships/tags" Target="../tags/tag227.xml"/><Relationship Id="rId3" Type="http://schemas.openxmlformats.org/officeDocument/2006/relationships/tags" Target="../tags/tag228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62.emf"/><Relationship Id="rId6" Type="http://schemas.openxmlformats.org/officeDocument/2006/relationships/image" Target="../media/image163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171.emf"/><Relationship Id="rId10" Type="http://schemas.openxmlformats.org/officeDocument/2006/relationships/image" Target="../media/image178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9.emf"/><Relationship Id="rId12" Type="http://schemas.openxmlformats.org/officeDocument/2006/relationships/image" Target="../media/image122.emf"/><Relationship Id="rId13" Type="http://schemas.openxmlformats.org/officeDocument/2006/relationships/image" Target="../media/image120.emf"/><Relationship Id="rId1" Type="http://schemas.openxmlformats.org/officeDocument/2006/relationships/tags" Target="../tags/tag229.xml"/><Relationship Id="rId2" Type="http://schemas.openxmlformats.org/officeDocument/2006/relationships/tags" Target="../tags/tag230.xml"/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5" Type="http://schemas.openxmlformats.org/officeDocument/2006/relationships/image" Target="../media/image116.emf"/><Relationship Id="rId6" Type="http://schemas.openxmlformats.org/officeDocument/2006/relationships/image" Target="../media/image117.emf"/><Relationship Id="rId7" Type="http://schemas.openxmlformats.org/officeDocument/2006/relationships/image" Target="../media/image48.png"/><Relationship Id="rId8" Type="http://schemas.openxmlformats.org/officeDocument/2006/relationships/image" Target="../media/image93.emf"/><Relationship Id="rId9" Type="http://schemas.openxmlformats.org/officeDocument/2006/relationships/image" Target="../media/image127.emf"/><Relationship Id="rId10" Type="http://schemas.openxmlformats.org/officeDocument/2006/relationships/image" Target="../media/image118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5" Type="http://schemas.openxmlformats.org/officeDocument/2006/relationships/image" Target="../media/image48.png"/><Relationship Id="rId6" Type="http://schemas.openxmlformats.org/officeDocument/2006/relationships/image" Target="../media/image93.emf"/><Relationship Id="rId7" Type="http://schemas.openxmlformats.org/officeDocument/2006/relationships/image" Target="../media/image127.emf"/><Relationship Id="rId8" Type="http://schemas.openxmlformats.org/officeDocument/2006/relationships/image" Target="../media/image122.emf"/><Relationship Id="rId9" Type="http://schemas.openxmlformats.org/officeDocument/2006/relationships/image" Target="../media/image128.emf"/><Relationship Id="rId10" Type="http://schemas.openxmlformats.org/officeDocument/2006/relationships/image" Target="../media/image129.emf"/><Relationship Id="rId11" Type="http://schemas.openxmlformats.org/officeDocument/2006/relationships/image" Target="../media/image183.emf"/><Relationship Id="rId1" Type="http://schemas.openxmlformats.org/officeDocument/2006/relationships/tags" Target="../tags/tag231.xml"/><Relationship Id="rId2" Type="http://schemas.openxmlformats.org/officeDocument/2006/relationships/tags" Target="../tags/tag232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" Type="http://schemas.openxmlformats.org/officeDocument/2006/relationships/tags" Target="../tags/tag12.xml"/><Relationship Id="rId2" Type="http://schemas.openxmlformats.org/officeDocument/2006/relationships/tags" Target="../tags/tag13.xml"/><Relationship Id="rId3" Type="http://schemas.openxmlformats.org/officeDocument/2006/relationships/tags" Target="../tags/tag14.xml"/><Relationship Id="rId4" Type="http://schemas.openxmlformats.org/officeDocument/2006/relationships/tags" Target="../tags/tag15.xml"/><Relationship Id="rId5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</file>

<file path=ppt/slides/_rels/slide7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9.emf"/><Relationship Id="rId12" Type="http://schemas.openxmlformats.org/officeDocument/2006/relationships/image" Target="../media/image183.emf"/><Relationship Id="rId13" Type="http://schemas.openxmlformats.org/officeDocument/2006/relationships/image" Target="../media/image184.emf"/><Relationship Id="rId14" Type="http://schemas.openxmlformats.org/officeDocument/2006/relationships/image" Target="../media/image185.emf"/><Relationship Id="rId1" Type="http://schemas.openxmlformats.org/officeDocument/2006/relationships/tags" Target="../tags/tag233.xml"/><Relationship Id="rId2" Type="http://schemas.openxmlformats.org/officeDocument/2006/relationships/tags" Target="../tags/tag234.xml"/><Relationship Id="rId3" Type="http://schemas.openxmlformats.org/officeDocument/2006/relationships/tags" Target="../tags/tag235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6" Type="http://schemas.openxmlformats.org/officeDocument/2006/relationships/image" Target="../media/image48.png"/><Relationship Id="rId7" Type="http://schemas.openxmlformats.org/officeDocument/2006/relationships/image" Target="../media/image93.emf"/><Relationship Id="rId8" Type="http://schemas.openxmlformats.org/officeDocument/2006/relationships/image" Target="../media/image127.emf"/><Relationship Id="rId9" Type="http://schemas.openxmlformats.org/officeDocument/2006/relationships/image" Target="../media/image91.png"/><Relationship Id="rId10" Type="http://schemas.openxmlformats.org/officeDocument/2006/relationships/image" Target="../media/image134.em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4" Type="http://schemas.openxmlformats.org/officeDocument/2006/relationships/tags" Target="../tags/tag239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7" Type="http://schemas.openxmlformats.org/officeDocument/2006/relationships/image" Target="../media/image186.png"/><Relationship Id="rId8" Type="http://schemas.openxmlformats.org/officeDocument/2006/relationships/image" Target="../media/image108.png"/><Relationship Id="rId9" Type="http://schemas.openxmlformats.org/officeDocument/2006/relationships/image" Target="../media/image109.png"/><Relationship Id="rId10" Type="http://schemas.openxmlformats.org/officeDocument/2006/relationships/image" Target="../media/image110.png"/><Relationship Id="rId1" Type="http://schemas.openxmlformats.org/officeDocument/2006/relationships/tags" Target="../tags/tag236.xml"/><Relationship Id="rId2" Type="http://schemas.openxmlformats.org/officeDocument/2006/relationships/tags" Target="../tags/tag237.xml"/></Relationships>
</file>

<file path=ppt/slides/_rels/slide7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8.png"/><Relationship Id="rId12" Type="http://schemas.openxmlformats.org/officeDocument/2006/relationships/image" Target="../media/image109.png"/><Relationship Id="rId13" Type="http://schemas.openxmlformats.org/officeDocument/2006/relationships/image" Target="../media/image110.png"/><Relationship Id="rId1" Type="http://schemas.openxmlformats.org/officeDocument/2006/relationships/tags" Target="../tags/tag240.xml"/><Relationship Id="rId2" Type="http://schemas.openxmlformats.org/officeDocument/2006/relationships/tags" Target="../tags/tag241.xml"/><Relationship Id="rId3" Type="http://schemas.openxmlformats.org/officeDocument/2006/relationships/tags" Target="../tags/tag242.xml"/><Relationship Id="rId4" Type="http://schemas.openxmlformats.org/officeDocument/2006/relationships/tags" Target="../tags/tag243.xml"/><Relationship Id="rId5" Type="http://schemas.openxmlformats.org/officeDocument/2006/relationships/tags" Target="../tags/tag244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87.png"/><Relationship Id="rId8" Type="http://schemas.openxmlformats.org/officeDocument/2006/relationships/image" Target="../media/image188.png"/><Relationship Id="rId9" Type="http://schemas.openxmlformats.org/officeDocument/2006/relationships/image" Target="../media/image105.png"/><Relationship Id="rId10" Type="http://schemas.openxmlformats.org/officeDocument/2006/relationships/image" Target="../media/image186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1" Type="http://schemas.openxmlformats.org/officeDocument/2006/relationships/tags" Target="../tags/tag245.xml"/><Relationship Id="rId2" Type="http://schemas.openxmlformats.org/officeDocument/2006/relationships/tags" Target="../tags/tag24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1.png"/><Relationship Id="rId5" Type="http://schemas.openxmlformats.org/officeDocument/2006/relationships/image" Target="../media/image142.png"/><Relationship Id="rId6" Type="http://schemas.openxmlformats.org/officeDocument/2006/relationships/image" Target="../media/image143.png"/><Relationship Id="rId7" Type="http://schemas.openxmlformats.org/officeDocument/2006/relationships/image" Target="../media/image144.png"/><Relationship Id="rId1" Type="http://schemas.openxmlformats.org/officeDocument/2006/relationships/tags" Target="../tags/tag247.xml"/><Relationship Id="rId2" Type="http://schemas.openxmlformats.org/officeDocument/2006/relationships/tags" Target="../tags/tag248.xml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20" Type="http://schemas.openxmlformats.org/officeDocument/2006/relationships/image" Target="../media/image152.png"/><Relationship Id="rId10" Type="http://schemas.openxmlformats.org/officeDocument/2006/relationships/slideLayout" Target="../slideLayouts/slideLayout2.xml"/><Relationship Id="rId11" Type="http://schemas.openxmlformats.org/officeDocument/2006/relationships/image" Target="../media/image143.png"/><Relationship Id="rId12" Type="http://schemas.openxmlformats.org/officeDocument/2006/relationships/image" Target="../media/image144.png"/><Relationship Id="rId13" Type="http://schemas.openxmlformats.org/officeDocument/2006/relationships/image" Target="../media/image145.png"/><Relationship Id="rId14" Type="http://schemas.openxmlformats.org/officeDocument/2006/relationships/image" Target="../media/image146.png"/><Relationship Id="rId15" Type="http://schemas.openxmlformats.org/officeDocument/2006/relationships/image" Target="../media/image147.png"/><Relationship Id="rId16" Type="http://schemas.openxmlformats.org/officeDocument/2006/relationships/image" Target="../media/image148.png"/><Relationship Id="rId17" Type="http://schemas.openxmlformats.org/officeDocument/2006/relationships/image" Target="../media/image149.png"/><Relationship Id="rId18" Type="http://schemas.openxmlformats.org/officeDocument/2006/relationships/image" Target="../media/image150.png"/><Relationship Id="rId19" Type="http://schemas.openxmlformats.org/officeDocument/2006/relationships/image" Target="../media/image151.png"/><Relationship Id="rId1" Type="http://schemas.openxmlformats.org/officeDocument/2006/relationships/tags" Target="../tags/tag249.xml"/><Relationship Id="rId2" Type="http://schemas.openxmlformats.org/officeDocument/2006/relationships/tags" Target="../tags/tag250.xml"/><Relationship Id="rId3" Type="http://schemas.openxmlformats.org/officeDocument/2006/relationships/tags" Target="../tags/tag251.xml"/><Relationship Id="rId4" Type="http://schemas.openxmlformats.org/officeDocument/2006/relationships/tags" Target="../tags/tag252.xml"/><Relationship Id="rId5" Type="http://schemas.openxmlformats.org/officeDocument/2006/relationships/tags" Target="../tags/tag253.xml"/><Relationship Id="rId6" Type="http://schemas.openxmlformats.org/officeDocument/2006/relationships/tags" Target="../tags/tag254.xml"/><Relationship Id="rId7" Type="http://schemas.openxmlformats.org/officeDocument/2006/relationships/tags" Target="../tags/tag255.xml"/><Relationship Id="rId8" Type="http://schemas.openxmlformats.org/officeDocument/2006/relationships/tags" Target="../tags/tag25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7.emf"/><Relationship Id="rId1" Type="http://schemas.openxmlformats.org/officeDocument/2006/relationships/tags" Target="../tags/tag17.xml"/><Relationship Id="rId2" Type="http://schemas.openxmlformats.org/officeDocument/2006/relationships/tags" Target="../tags/tag1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55.png"/><Relationship Id="rId5" Type="http://schemas.openxmlformats.org/officeDocument/2006/relationships/image" Target="../media/image142.png"/><Relationship Id="rId1" Type="http://schemas.openxmlformats.org/officeDocument/2006/relationships/tags" Target="../tags/tag258.xml"/><Relationship Id="rId2" Type="http://schemas.openxmlformats.org/officeDocument/2006/relationships/tags" Target="../tags/tag25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4" Type="http://schemas.openxmlformats.org/officeDocument/2006/relationships/tags" Target="../tags/tag263.xml"/><Relationship Id="rId5" Type="http://schemas.openxmlformats.org/officeDocument/2006/relationships/tags" Target="../tags/tag264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56.png"/><Relationship Id="rId8" Type="http://schemas.openxmlformats.org/officeDocument/2006/relationships/image" Target="../media/image157.png"/><Relationship Id="rId9" Type="http://schemas.openxmlformats.org/officeDocument/2006/relationships/image" Target="../media/image158.png"/><Relationship Id="rId10" Type="http://schemas.openxmlformats.org/officeDocument/2006/relationships/image" Target="../media/image159.png"/><Relationship Id="rId11" Type="http://schemas.openxmlformats.org/officeDocument/2006/relationships/image" Target="../media/image142.png"/><Relationship Id="rId1" Type="http://schemas.openxmlformats.org/officeDocument/2006/relationships/tags" Target="../tags/tag260.xml"/><Relationship Id="rId2" Type="http://schemas.openxmlformats.org/officeDocument/2006/relationships/tags" Target="../tags/tag26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55.png"/><Relationship Id="rId6" Type="http://schemas.openxmlformats.org/officeDocument/2006/relationships/image" Target="../media/image142.png"/><Relationship Id="rId7" Type="http://schemas.openxmlformats.org/officeDocument/2006/relationships/image" Target="../media/image160.png"/><Relationship Id="rId1" Type="http://schemas.openxmlformats.org/officeDocument/2006/relationships/tags" Target="../tags/tag265.xml"/><Relationship Id="rId2" Type="http://schemas.openxmlformats.org/officeDocument/2006/relationships/tags" Target="../tags/tag26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270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89.png"/><Relationship Id="rId6" Type="http://schemas.openxmlformats.org/officeDocument/2006/relationships/image" Target="../media/image190.png"/><Relationship Id="rId7" Type="http://schemas.openxmlformats.org/officeDocument/2006/relationships/image" Target="../media/image142.png"/><Relationship Id="rId8" Type="http://schemas.openxmlformats.org/officeDocument/2006/relationships/image" Target="../media/image143.png"/><Relationship Id="rId9" Type="http://schemas.openxmlformats.org/officeDocument/2006/relationships/image" Target="../media/image151.png"/><Relationship Id="rId10" Type="http://schemas.openxmlformats.org/officeDocument/2006/relationships/image" Target="../media/image144.png"/><Relationship Id="rId1" Type="http://schemas.openxmlformats.org/officeDocument/2006/relationships/tags" Target="../tags/tag268.xml"/><Relationship Id="rId2" Type="http://schemas.openxmlformats.org/officeDocument/2006/relationships/tags" Target="../tags/tag26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273.xml"/><Relationship Id="rId4" Type="http://schemas.openxmlformats.org/officeDocument/2006/relationships/tags" Target="../tags/tag27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7" Type="http://schemas.openxmlformats.org/officeDocument/2006/relationships/image" Target="../media/image142.png"/><Relationship Id="rId8" Type="http://schemas.openxmlformats.org/officeDocument/2006/relationships/image" Target="../media/image192.png"/><Relationship Id="rId9" Type="http://schemas.openxmlformats.org/officeDocument/2006/relationships/image" Target="../media/image158.png"/><Relationship Id="rId1" Type="http://schemas.openxmlformats.org/officeDocument/2006/relationships/tags" Target="../tags/tag271.xml"/><Relationship Id="rId2" Type="http://schemas.openxmlformats.org/officeDocument/2006/relationships/tags" Target="../tags/tag272.xml"/></Relationships>
</file>

<file path=ppt/slides/_rels/slide8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2.png"/><Relationship Id="rId12" Type="http://schemas.openxmlformats.org/officeDocument/2006/relationships/image" Target="../media/image158.png"/><Relationship Id="rId13" Type="http://schemas.openxmlformats.org/officeDocument/2006/relationships/image" Target="../media/image144.png"/><Relationship Id="rId14" Type="http://schemas.openxmlformats.org/officeDocument/2006/relationships/image" Target="../media/image193.png"/><Relationship Id="rId15" Type="http://schemas.openxmlformats.org/officeDocument/2006/relationships/image" Target="../media/image194.png"/><Relationship Id="rId1" Type="http://schemas.openxmlformats.org/officeDocument/2006/relationships/tags" Target="../tags/tag275.xml"/><Relationship Id="rId2" Type="http://schemas.openxmlformats.org/officeDocument/2006/relationships/tags" Target="../tags/tag276.xml"/><Relationship Id="rId3" Type="http://schemas.openxmlformats.org/officeDocument/2006/relationships/tags" Target="../tags/tag277.xml"/><Relationship Id="rId4" Type="http://schemas.openxmlformats.org/officeDocument/2006/relationships/tags" Target="../tags/tag278.xml"/><Relationship Id="rId5" Type="http://schemas.openxmlformats.org/officeDocument/2006/relationships/tags" Target="../tags/tag279.xml"/><Relationship Id="rId6" Type="http://schemas.openxmlformats.org/officeDocument/2006/relationships/tags" Target="../tags/tag280.xml"/><Relationship Id="rId7" Type="http://schemas.openxmlformats.org/officeDocument/2006/relationships/tags" Target="../tags/tag281.xml"/><Relationship Id="rId8" Type="http://schemas.openxmlformats.org/officeDocument/2006/relationships/slideLayout" Target="../slideLayouts/slideLayout2.xml"/><Relationship Id="rId9" Type="http://schemas.openxmlformats.org/officeDocument/2006/relationships/image" Target="../media/image191.png"/><Relationship Id="rId10" Type="http://schemas.openxmlformats.org/officeDocument/2006/relationships/image" Target="../media/image142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4" Type="http://schemas.openxmlformats.org/officeDocument/2006/relationships/tags" Target="../tags/tag285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95.png"/><Relationship Id="rId7" Type="http://schemas.openxmlformats.org/officeDocument/2006/relationships/image" Target="../media/image36.png"/><Relationship Id="rId8" Type="http://schemas.openxmlformats.org/officeDocument/2006/relationships/image" Target="../media/image10.png"/><Relationship Id="rId1" Type="http://schemas.openxmlformats.org/officeDocument/2006/relationships/tags" Target="../tags/tag282.xml"/><Relationship Id="rId2" Type="http://schemas.openxmlformats.org/officeDocument/2006/relationships/tags" Target="../tags/tag28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20" Type="http://schemas.openxmlformats.org/officeDocument/2006/relationships/image" Target="../media/image36.png"/><Relationship Id="rId21" Type="http://schemas.openxmlformats.org/officeDocument/2006/relationships/image" Target="../media/image37.png"/><Relationship Id="rId10" Type="http://schemas.openxmlformats.org/officeDocument/2006/relationships/tags" Target="../tags/tag28.xml"/><Relationship Id="rId11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30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34.png"/><Relationship Id="rId19" Type="http://schemas.openxmlformats.org/officeDocument/2006/relationships/image" Target="../media/image35.png"/><Relationship Id="rId1" Type="http://schemas.openxmlformats.org/officeDocument/2006/relationships/tags" Target="../tags/tag19.xml"/><Relationship Id="rId2" Type="http://schemas.openxmlformats.org/officeDocument/2006/relationships/tags" Target="../tags/tag20.xml"/><Relationship Id="rId3" Type="http://schemas.openxmlformats.org/officeDocument/2006/relationships/tags" Target="../tags/tag21.xml"/><Relationship Id="rId4" Type="http://schemas.openxmlformats.org/officeDocument/2006/relationships/tags" Target="../tags/tag22.xml"/><Relationship Id="rId5" Type="http://schemas.openxmlformats.org/officeDocument/2006/relationships/tags" Target="../tags/tag23.xml"/><Relationship Id="rId6" Type="http://schemas.openxmlformats.org/officeDocument/2006/relationships/tags" Target="../tags/tag24.xml"/><Relationship Id="rId7" Type="http://schemas.openxmlformats.org/officeDocument/2006/relationships/tags" Target="../tags/tag25.xml"/><Relationship Id="rId8" Type="http://schemas.openxmlformats.org/officeDocument/2006/relationships/tags" Target="../tags/tag26.xml"/></Relationships>
</file>

<file path=ppt/slides/_rels/slide9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.png"/><Relationship Id="rId12" Type="http://schemas.openxmlformats.org/officeDocument/2006/relationships/image" Target="../media/image200.png"/><Relationship Id="rId1" Type="http://schemas.openxmlformats.org/officeDocument/2006/relationships/tags" Target="../tags/tag286.xml"/><Relationship Id="rId2" Type="http://schemas.openxmlformats.org/officeDocument/2006/relationships/tags" Target="../tags/tag287.xml"/><Relationship Id="rId3" Type="http://schemas.openxmlformats.org/officeDocument/2006/relationships/tags" Target="../tags/tag288.xml"/><Relationship Id="rId4" Type="http://schemas.openxmlformats.org/officeDocument/2006/relationships/tags" Target="../tags/tag289.xml"/><Relationship Id="rId5" Type="http://schemas.openxmlformats.org/officeDocument/2006/relationships/tags" Target="../tags/tag290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96.png"/><Relationship Id="rId8" Type="http://schemas.openxmlformats.org/officeDocument/2006/relationships/image" Target="../media/image197.png"/><Relationship Id="rId9" Type="http://schemas.openxmlformats.org/officeDocument/2006/relationships/image" Target="../media/image198.png"/><Relationship Id="rId10" Type="http://schemas.openxmlformats.org/officeDocument/2006/relationships/image" Target="../media/image19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0775"/>
            <a:ext cx="82296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Linear Regression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32820" y="3257252"/>
            <a:ext cx="3747090" cy="2139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Aarti Singh</a:t>
            </a:r>
          </a:p>
          <a:p>
            <a:pPr algn="ctr">
              <a:lnSpc>
                <a:spcPct val="150000"/>
              </a:lnSpc>
            </a:pPr>
            <a:r>
              <a:rPr lang="en-US" sz="2200" dirty="0" smtClean="0"/>
              <a:t>Co-instructor: Barnabas </a:t>
            </a:r>
            <a:r>
              <a:rPr lang="en-US" sz="2200" dirty="0" err="1" smtClean="0"/>
              <a:t>Poczos</a:t>
            </a:r>
            <a:endParaRPr lang="en-US" sz="22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Machine Learning 10-401</a:t>
            </a:r>
          </a:p>
          <a:p>
            <a:pPr algn="ctr"/>
            <a:r>
              <a:rPr lang="en-US" sz="2400" dirty="0" smtClean="0"/>
              <a:t>Mar 24, 2016</a:t>
            </a:r>
            <a:endParaRPr 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Squares Estimator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207" name="Picture 20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818463" y="1600200"/>
            <a:ext cx="4370234" cy="726728"/>
          </a:xfrm>
          <a:prstGeom prst="rect">
            <a:avLst/>
          </a:prstGeom>
          <a:noFill/>
          <a:ln/>
          <a:effectLst/>
        </p:spPr>
      </p:pic>
      <p:pic>
        <p:nvPicPr>
          <p:cNvPr id="208" name="Picture 20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801269" y="2873401"/>
            <a:ext cx="3854847" cy="727516"/>
          </a:xfrm>
          <a:prstGeom prst="rect">
            <a:avLst/>
          </a:prstGeom>
          <a:noFill/>
          <a:ln/>
          <a:effectLst/>
        </p:spPr>
      </p:pic>
      <p:pic>
        <p:nvPicPr>
          <p:cNvPr id="209" name="Picture 20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029869" y="3940201"/>
            <a:ext cx="4304131" cy="631799"/>
          </a:xfrm>
          <a:prstGeom prst="rect">
            <a:avLst/>
          </a:prstGeom>
          <a:noFill/>
          <a:ln/>
          <a:effectLst/>
        </p:spPr>
      </p:pic>
      <p:pic>
        <p:nvPicPr>
          <p:cNvPr id="210" name="Picture 209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1371600" y="4891623"/>
            <a:ext cx="4591532" cy="1128177"/>
          </a:xfrm>
          <a:prstGeom prst="rect">
            <a:avLst/>
          </a:prstGeom>
          <a:noFill/>
          <a:ln/>
          <a:effectLst/>
        </p:spPr>
      </p:pic>
      <p:pic>
        <p:nvPicPr>
          <p:cNvPr id="204" name="Picture 203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6324738" y="4974657"/>
            <a:ext cx="1539003" cy="968943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6096000" y="3017640"/>
            <a:ext cx="1713779" cy="355256"/>
          </a:xfrm>
          <a:prstGeom prst="rect">
            <a:avLst/>
          </a:prstGeom>
          <a:noFill/>
          <a:ln/>
          <a:effectLst/>
        </p:spPr>
      </p:pic>
      <p:sp>
        <p:nvSpPr>
          <p:cNvPr id="10" name="Down Arrow 9"/>
          <p:cNvSpPr/>
          <p:nvPr/>
        </p:nvSpPr>
        <p:spPr>
          <a:xfrm>
            <a:off x="818104" y="2362200"/>
            <a:ext cx="304800" cy="3810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950" y="1794681"/>
            <a:ext cx="1644650" cy="302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Squares Estimator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208" name="Picture 20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rcRect r="94070"/>
          <a:stretch>
            <a:fillRect/>
          </a:stretch>
        </p:blipFill>
        <p:spPr bwMode="auto">
          <a:xfrm>
            <a:off x="1143000" y="1600200"/>
            <a:ext cx="228600" cy="727516"/>
          </a:xfrm>
          <a:prstGeom prst="rect">
            <a:avLst/>
          </a:prstGeom>
          <a:noFill/>
          <a:ln/>
          <a:effectLst/>
        </p:spPr>
      </p:pic>
      <p:pic>
        <p:nvPicPr>
          <p:cNvPr id="209" name="Picture 20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524000" y="1600200"/>
            <a:ext cx="4304131" cy="631799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5875174" y="1752600"/>
            <a:ext cx="1973426" cy="453888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1066800" y="4419600"/>
            <a:ext cx="1632480" cy="783327"/>
          </a:xfrm>
          <a:prstGeom prst="rect">
            <a:avLst/>
          </a:prstGeom>
          <a:noFill/>
          <a:ln/>
          <a:effectLst/>
        </p:spPr>
      </p:pic>
      <p:pic>
        <p:nvPicPr>
          <p:cNvPr id="20" name="Picture 19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1143000" y="2819400"/>
            <a:ext cx="930801" cy="272992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 cstate="print"/>
          <a:srcRect l="37178"/>
          <a:stretch>
            <a:fillRect/>
          </a:stretch>
        </p:blipFill>
        <p:spPr bwMode="auto">
          <a:xfrm>
            <a:off x="2286000" y="2667002"/>
            <a:ext cx="2703931" cy="631799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 solution satisfies Normal Equations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999718" y="1676400"/>
            <a:ext cx="21818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4" name="Group 13"/>
          <p:cNvGrpSpPr/>
          <p:nvPr/>
        </p:nvGrpSpPr>
        <p:grpSpPr>
          <a:xfrm>
            <a:off x="838200" y="2590800"/>
            <a:ext cx="6781800" cy="1295400"/>
            <a:chOff x="838200" y="2590800"/>
            <a:chExt cx="6781800" cy="1295400"/>
          </a:xfrm>
        </p:grpSpPr>
        <p:pic>
          <p:nvPicPr>
            <p:cNvPr id="212" name="Picture 21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5701018" y="3420374"/>
              <a:ext cx="1713779" cy="35525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11" name="Picture 210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752048" y="3420374"/>
              <a:ext cx="2526848" cy="34262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06" name="Rectangle 205"/>
            <p:cNvSpPr/>
            <p:nvPr/>
          </p:nvSpPr>
          <p:spPr>
            <a:xfrm>
              <a:off x="1524000" y="3276600"/>
              <a:ext cx="6096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8200" y="2590800"/>
              <a:ext cx="26946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If                  is invertible, </a:t>
              </a:r>
              <a:endParaRPr lang="en-US" sz="2000" dirty="0"/>
            </a:p>
          </p:txBody>
        </p: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6" cstate="print"/>
            <a:srcRect r="59371"/>
            <a:stretch>
              <a:fillRect/>
            </a:stretch>
          </p:blipFill>
          <p:spPr bwMode="auto">
            <a:xfrm>
              <a:off x="1143000" y="2590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199679" y="2057400"/>
            <a:ext cx="58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 p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079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4485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07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0775"/>
            <a:ext cx="82296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Linear Regression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32820" y="3257252"/>
            <a:ext cx="3747090" cy="2139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Aarti Singh</a:t>
            </a:r>
          </a:p>
          <a:p>
            <a:pPr algn="ctr">
              <a:lnSpc>
                <a:spcPct val="150000"/>
              </a:lnSpc>
            </a:pPr>
            <a:r>
              <a:rPr lang="en-US" sz="2200" dirty="0" smtClean="0"/>
              <a:t>Co-instructor: Barnabas </a:t>
            </a:r>
            <a:r>
              <a:rPr lang="en-US" sz="2200" dirty="0" err="1" smtClean="0"/>
              <a:t>Poczos</a:t>
            </a:r>
            <a:endParaRPr lang="en-US" sz="22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Machine Learning 10-401</a:t>
            </a:r>
          </a:p>
          <a:p>
            <a:pPr algn="ctr"/>
            <a:r>
              <a:rPr lang="en-US" sz="2400" dirty="0" smtClean="0"/>
              <a:t>Mar 29, 2016</a:t>
            </a:r>
            <a:endParaRPr 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51153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Linear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67" name="Picture 16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267486" y="1600200"/>
            <a:ext cx="4371314" cy="726907"/>
          </a:xfrm>
          <a:prstGeom prst="rect">
            <a:avLst/>
          </a:prstGeom>
          <a:noFill/>
          <a:ln/>
          <a:effectLst/>
        </p:spPr>
      </p:pic>
      <p:sp>
        <p:nvSpPr>
          <p:cNvPr id="24" name="Oval 23"/>
          <p:cNvSpPr/>
          <p:nvPr/>
        </p:nvSpPr>
        <p:spPr>
          <a:xfrm>
            <a:off x="2430435" y="1998452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Picture 8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533400" y="2878348"/>
            <a:ext cx="358052" cy="252227"/>
          </a:xfrm>
          <a:prstGeom prst="rect">
            <a:avLst/>
          </a:prstGeom>
          <a:noFill/>
          <a:ln/>
          <a:effectLst/>
        </p:spPr>
      </p:pic>
      <p:sp>
        <p:nvSpPr>
          <p:cNvPr id="175" name="TextBox 174"/>
          <p:cNvSpPr txBox="1"/>
          <p:nvPr/>
        </p:nvSpPr>
        <p:spPr>
          <a:xfrm>
            <a:off x="863591" y="2743200"/>
            <a:ext cx="3369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 Class of Linear functions</a:t>
            </a:r>
            <a:endParaRPr lang="en-US" sz="2400" dirty="0"/>
          </a:p>
        </p:txBody>
      </p:sp>
      <p:grpSp>
        <p:nvGrpSpPr>
          <p:cNvPr id="165" name="Group 164"/>
          <p:cNvGrpSpPr/>
          <p:nvPr/>
        </p:nvGrpSpPr>
        <p:grpSpPr bwMode="auto">
          <a:xfrm>
            <a:off x="4311613" y="2667000"/>
            <a:ext cx="4705807" cy="1806965"/>
            <a:chOff x="4311614" y="2667000"/>
            <a:chExt cx="4705807" cy="1806965"/>
          </a:xfrm>
        </p:grpSpPr>
        <p:grpSp>
          <p:nvGrpSpPr>
            <p:cNvPr id="99" name="Group 98"/>
            <p:cNvGrpSpPr/>
            <p:nvPr/>
          </p:nvGrpSpPr>
          <p:grpSpPr bwMode="auto">
            <a:xfrm>
              <a:off x="5808389" y="2949519"/>
              <a:ext cx="3200400" cy="1263142"/>
              <a:chOff x="4953000" y="4147058"/>
              <a:chExt cx="2286000" cy="1009615"/>
            </a:xfrm>
          </p:grpSpPr>
          <p:sp>
            <p:nvSpPr>
              <p:cNvPr id="100" name="Line 291"/>
              <p:cNvSpPr>
                <a:spLocks noChangeShapeType="1"/>
              </p:cNvSpPr>
              <p:nvPr/>
            </p:nvSpPr>
            <p:spPr bwMode="auto">
              <a:xfrm>
                <a:off x="4953000" y="5124923"/>
                <a:ext cx="22860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0550" y="44978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2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67028" y="471270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3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59488" y="46502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4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49060" y="45534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5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285774" y="47264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6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27998" y="4686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7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9629" y="44581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8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4904" y="42295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9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76517" y="43629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0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8917" y="4305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1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5829" y="4342286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2" name="Oval 424"/>
              <p:cNvSpPr>
                <a:spLocks noChangeAspect="1" noChangeArrowheads="1"/>
              </p:cNvSpPr>
              <p:nvPr/>
            </p:nvSpPr>
            <p:spPr bwMode="auto">
              <a:xfrm>
                <a:off x="5040313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3" name="Oval 425"/>
              <p:cNvSpPr>
                <a:spLocks noChangeAspect="1" noChangeArrowheads="1"/>
              </p:cNvSpPr>
              <p:nvPr/>
            </p:nvSpPr>
            <p:spPr bwMode="auto">
              <a:xfrm>
                <a:off x="65643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4" name="Oval 432"/>
              <p:cNvSpPr>
                <a:spLocks noChangeAspect="1" noChangeArrowheads="1"/>
              </p:cNvSpPr>
              <p:nvPr/>
            </p:nvSpPr>
            <p:spPr bwMode="auto">
              <a:xfrm>
                <a:off x="5126038" y="511001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5" name="Oval 433"/>
              <p:cNvSpPr>
                <a:spLocks noChangeAspect="1" noChangeArrowheads="1"/>
              </p:cNvSpPr>
              <p:nvPr/>
            </p:nvSpPr>
            <p:spPr bwMode="auto">
              <a:xfrm>
                <a:off x="5181601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6" name="Oval 434"/>
              <p:cNvSpPr>
                <a:spLocks noChangeAspect="1" noChangeArrowheads="1"/>
              </p:cNvSpPr>
              <p:nvPr/>
            </p:nvSpPr>
            <p:spPr bwMode="auto">
              <a:xfrm>
                <a:off x="52863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7" name="Oval 435"/>
              <p:cNvSpPr>
                <a:spLocks noChangeAspect="1" noChangeArrowheads="1"/>
              </p:cNvSpPr>
              <p:nvPr/>
            </p:nvSpPr>
            <p:spPr bwMode="auto">
              <a:xfrm>
                <a:off x="5400676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8" name="Oval 436"/>
              <p:cNvSpPr>
                <a:spLocks noChangeAspect="1" noChangeArrowheads="1"/>
              </p:cNvSpPr>
              <p:nvPr/>
            </p:nvSpPr>
            <p:spPr bwMode="auto">
              <a:xfrm>
                <a:off x="546893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9" name="Oval 437"/>
              <p:cNvSpPr>
                <a:spLocks noChangeAspect="1" noChangeArrowheads="1"/>
              </p:cNvSpPr>
              <p:nvPr/>
            </p:nvSpPr>
            <p:spPr bwMode="auto">
              <a:xfrm>
                <a:off x="55260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0" name="Oval 438"/>
              <p:cNvSpPr>
                <a:spLocks noChangeAspect="1" noChangeArrowheads="1"/>
              </p:cNvSpPr>
              <p:nvPr/>
            </p:nvSpPr>
            <p:spPr bwMode="auto">
              <a:xfrm>
                <a:off x="56292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1" name="Oval 439"/>
              <p:cNvSpPr>
                <a:spLocks noChangeAspect="1" noChangeArrowheads="1"/>
              </p:cNvSpPr>
              <p:nvPr/>
            </p:nvSpPr>
            <p:spPr bwMode="auto">
              <a:xfrm>
                <a:off x="57546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2" name="Oval 440"/>
              <p:cNvSpPr>
                <a:spLocks noChangeAspect="1" noChangeArrowheads="1"/>
              </p:cNvSpPr>
              <p:nvPr/>
            </p:nvSpPr>
            <p:spPr bwMode="auto">
              <a:xfrm>
                <a:off x="59070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3" name="Oval 441"/>
              <p:cNvSpPr>
                <a:spLocks noChangeAspect="1" noChangeArrowheads="1"/>
              </p:cNvSpPr>
              <p:nvPr/>
            </p:nvSpPr>
            <p:spPr bwMode="auto">
              <a:xfrm>
                <a:off x="60594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4" name="Oval 442"/>
              <p:cNvSpPr>
                <a:spLocks noChangeAspect="1" noChangeArrowheads="1"/>
              </p:cNvSpPr>
              <p:nvPr/>
            </p:nvSpPr>
            <p:spPr bwMode="auto">
              <a:xfrm>
                <a:off x="6134101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5" name="Oval 443"/>
              <p:cNvSpPr>
                <a:spLocks noChangeAspect="1" noChangeArrowheads="1"/>
              </p:cNvSpPr>
              <p:nvPr/>
            </p:nvSpPr>
            <p:spPr bwMode="auto">
              <a:xfrm>
                <a:off x="59832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6" name="Oval 444"/>
              <p:cNvSpPr>
                <a:spLocks noChangeAspect="1" noChangeArrowheads="1"/>
              </p:cNvSpPr>
              <p:nvPr/>
            </p:nvSpPr>
            <p:spPr bwMode="auto">
              <a:xfrm>
                <a:off x="581025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7" name="Oval 445"/>
              <p:cNvSpPr>
                <a:spLocks noChangeAspect="1" noChangeArrowheads="1"/>
              </p:cNvSpPr>
              <p:nvPr/>
            </p:nvSpPr>
            <p:spPr bwMode="auto">
              <a:xfrm>
                <a:off x="56784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8" name="Oval 446"/>
              <p:cNvSpPr>
                <a:spLocks noChangeAspect="1" noChangeArrowheads="1"/>
              </p:cNvSpPr>
              <p:nvPr/>
            </p:nvSpPr>
            <p:spPr bwMode="auto">
              <a:xfrm>
                <a:off x="533400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9" name="Oval 447"/>
              <p:cNvSpPr>
                <a:spLocks noChangeAspect="1" noChangeArrowheads="1"/>
              </p:cNvSpPr>
              <p:nvPr/>
            </p:nvSpPr>
            <p:spPr bwMode="auto">
              <a:xfrm>
                <a:off x="6299199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0" name="Oval 448"/>
              <p:cNvSpPr>
                <a:spLocks noChangeAspect="1" noChangeArrowheads="1"/>
              </p:cNvSpPr>
              <p:nvPr/>
            </p:nvSpPr>
            <p:spPr bwMode="auto">
              <a:xfrm>
                <a:off x="63357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1" name="Oval 449"/>
              <p:cNvSpPr>
                <a:spLocks noChangeAspect="1" noChangeArrowheads="1"/>
              </p:cNvSpPr>
              <p:nvPr/>
            </p:nvSpPr>
            <p:spPr bwMode="auto">
              <a:xfrm>
                <a:off x="6411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2" name="Oval 450"/>
              <p:cNvSpPr>
                <a:spLocks noChangeAspect="1" noChangeArrowheads="1"/>
              </p:cNvSpPr>
              <p:nvPr/>
            </p:nvSpPr>
            <p:spPr bwMode="auto">
              <a:xfrm>
                <a:off x="67167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3" name="Oval 451"/>
              <p:cNvSpPr>
                <a:spLocks noChangeAspect="1" noChangeArrowheads="1"/>
              </p:cNvSpPr>
              <p:nvPr/>
            </p:nvSpPr>
            <p:spPr bwMode="auto">
              <a:xfrm>
                <a:off x="68691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4" name="Oval 452"/>
              <p:cNvSpPr>
                <a:spLocks noChangeAspect="1" noChangeArrowheads="1"/>
              </p:cNvSpPr>
              <p:nvPr/>
            </p:nvSpPr>
            <p:spPr bwMode="auto">
              <a:xfrm>
                <a:off x="7021512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5" name="Oval 453"/>
              <p:cNvSpPr>
                <a:spLocks noChangeAspect="1" noChangeArrowheads="1"/>
              </p:cNvSpPr>
              <p:nvPr/>
            </p:nvSpPr>
            <p:spPr bwMode="auto">
              <a:xfrm>
                <a:off x="7126287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6" name="Oval 454"/>
              <p:cNvSpPr>
                <a:spLocks noChangeAspect="1" noChangeArrowheads="1"/>
              </p:cNvSpPr>
              <p:nvPr/>
            </p:nvSpPr>
            <p:spPr bwMode="auto">
              <a:xfrm>
                <a:off x="6918324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7" name="Oval 455"/>
              <p:cNvSpPr>
                <a:spLocks noChangeAspect="1" noChangeArrowheads="1"/>
              </p:cNvSpPr>
              <p:nvPr/>
            </p:nvSpPr>
            <p:spPr bwMode="auto">
              <a:xfrm>
                <a:off x="6792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8" name="Oval 456"/>
              <p:cNvSpPr>
                <a:spLocks noChangeAspect="1" noChangeArrowheads="1"/>
              </p:cNvSpPr>
              <p:nvPr/>
            </p:nvSpPr>
            <p:spPr bwMode="auto">
              <a:xfrm>
                <a:off x="66405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9" name="Oval 457"/>
              <p:cNvSpPr>
                <a:spLocks noChangeAspect="1" noChangeArrowheads="1"/>
              </p:cNvSpPr>
              <p:nvPr/>
            </p:nvSpPr>
            <p:spPr bwMode="auto">
              <a:xfrm>
                <a:off x="64881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0" name="Oval 458"/>
              <p:cNvSpPr>
                <a:spLocks noChangeAspect="1" noChangeArrowheads="1"/>
              </p:cNvSpPr>
              <p:nvPr/>
            </p:nvSpPr>
            <p:spPr bwMode="auto">
              <a:xfrm>
                <a:off x="7061199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1" name="Oval 459"/>
              <p:cNvSpPr>
                <a:spLocks noChangeAspect="1" noChangeArrowheads="1"/>
              </p:cNvSpPr>
              <p:nvPr/>
            </p:nvSpPr>
            <p:spPr bwMode="auto">
              <a:xfrm>
                <a:off x="66024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3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7979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4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30379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5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66917" y="45429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6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76367" y="4655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7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75496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8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82427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9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87058" y="4528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0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28774" y="4147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1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83946" y="42994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2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755346" y="4198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3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325427" y="4274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4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69353" y="45587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5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2175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6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5993346" y="47111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7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67741" y="46142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8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3280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9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04203" y="4747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0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8432" y="45190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1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3707" y="42904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2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592060" y="44237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3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7720" y="4366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4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4632" y="4403160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</p:grpSp>
        <p:pic>
          <p:nvPicPr>
            <p:cNvPr id="182" name="Picture 181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6146290" y="4288861"/>
              <a:ext cx="238331" cy="18510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88" name="Picture 187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6195887" y="3222061"/>
              <a:ext cx="212444" cy="185391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98" name="Picture 97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8357365" y="2667000"/>
              <a:ext cx="660056" cy="273924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169" name="Straight Connector 168"/>
            <p:cNvCxnSpPr/>
            <p:nvPr/>
          </p:nvCxnSpPr>
          <p:spPr bwMode="auto">
            <a:xfrm flipV="1">
              <a:off x="5884589" y="2993461"/>
              <a:ext cx="2895600" cy="76200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Left Brace 179"/>
            <p:cNvSpPr/>
            <p:nvPr/>
          </p:nvSpPr>
          <p:spPr bwMode="auto">
            <a:xfrm>
              <a:off x="5707658" y="3781339"/>
              <a:ext cx="152400" cy="381000"/>
            </a:xfrm>
            <a:prstGeom prst="leftBrac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/>
            <p:cNvSpPr txBox="1"/>
            <p:nvPr/>
          </p:nvSpPr>
          <p:spPr bwMode="auto">
            <a:xfrm>
              <a:off x="4311614" y="3790585"/>
              <a:ext cx="1441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1B739"/>
                  </a:solidFill>
                  <a:latin typeface="Symbol" pitchFamily="18" charset="2"/>
                  <a:cs typeface="Times New Roman" pitchFamily="18" charset="0"/>
                </a:rPr>
                <a:t>b</a:t>
              </a:r>
              <a:r>
                <a:rPr lang="en-US" sz="1200" b="1" dirty="0" smtClean="0">
                  <a:solidFill>
                    <a:srgbClr val="01B739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i="1" dirty="0" smtClean="0">
                  <a:solidFill>
                    <a:srgbClr val="01B739"/>
                  </a:solidFill>
                </a:rPr>
                <a:t> </a:t>
              </a:r>
              <a:r>
                <a:rPr lang="en-US" b="1" dirty="0" smtClean="0">
                  <a:solidFill>
                    <a:srgbClr val="01B739"/>
                  </a:solidFill>
                </a:rPr>
                <a:t>- intercept</a:t>
              </a:r>
              <a:endParaRPr lang="en-US" b="1" dirty="0">
                <a:solidFill>
                  <a:srgbClr val="01B739"/>
                </a:solidFill>
              </a:endParaRPr>
            </a:p>
          </p:txBody>
        </p:sp>
        <p:cxnSp>
          <p:nvCxnSpPr>
            <p:cNvPr id="183" name="Straight Connector 182"/>
            <p:cNvCxnSpPr/>
            <p:nvPr/>
          </p:nvCxnSpPr>
          <p:spPr bwMode="auto">
            <a:xfrm>
              <a:off x="7077911" y="3459287"/>
              <a:ext cx="786384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 bwMode="auto">
            <a:xfrm rot="5400000" flipH="1" flipV="1">
              <a:off x="7752283" y="3352819"/>
              <a:ext cx="228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TextBox 185"/>
            <p:cNvSpPr txBox="1"/>
            <p:nvPr/>
          </p:nvSpPr>
          <p:spPr bwMode="auto">
            <a:xfrm>
              <a:off x="7408589" y="3420633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FF0000"/>
                  </a:solidFill>
                  <a:latin typeface="Symbol" pitchFamily="18" charset="2"/>
                  <a:ea typeface="Batang" pitchFamily="18" charset="-127"/>
                  <a:cs typeface="Arial"/>
                </a:rPr>
                <a:t>b</a:t>
              </a:r>
              <a:r>
                <a:rPr lang="en-US" sz="1200" b="1" dirty="0" smtClean="0">
                  <a:solidFill>
                    <a:srgbClr val="FF0000"/>
                  </a:solidFill>
                  <a:ea typeface="Batang" pitchFamily="18" charset="-127"/>
                  <a:cs typeface="Arial"/>
                </a:rPr>
                <a:t>2</a:t>
              </a:r>
              <a:r>
                <a:rPr lang="en-US" b="1" i="1" dirty="0" smtClean="0">
                  <a:solidFill>
                    <a:srgbClr val="FF0000"/>
                  </a:solidFill>
                </a:rPr>
                <a:t> </a:t>
              </a:r>
              <a:r>
                <a:rPr lang="en-US" b="1" dirty="0" smtClean="0">
                  <a:solidFill>
                    <a:srgbClr val="FF0000"/>
                  </a:solidFill>
                </a:rPr>
                <a:t>= slope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8" name="Rectangle 177"/>
          <p:cNvSpPr/>
          <p:nvPr/>
        </p:nvSpPr>
        <p:spPr>
          <a:xfrm>
            <a:off x="5943600" y="1752600"/>
            <a:ext cx="2853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Least Squares Estimator</a:t>
            </a:r>
          </a:p>
        </p:txBody>
      </p:sp>
      <p:sp>
        <p:nvSpPr>
          <p:cNvPr id="142" name="Line 291"/>
          <p:cNvSpPr>
            <a:spLocks noChangeShapeType="1"/>
          </p:cNvSpPr>
          <p:nvPr/>
        </p:nvSpPr>
        <p:spPr bwMode="auto">
          <a:xfrm flipH="1" flipV="1">
            <a:off x="5867400" y="2514600"/>
            <a:ext cx="17188" cy="16583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66" name="Picture 165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533400" y="4778401"/>
            <a:ext cx="3854847" cy="727516"/>
          </a:xfrm>
          <a:prstGeom prst="rect">
            <a:avLst/>
          </a:prstGeom>
          <a:noFill/>
          <a:ln/>
          <a:effectLst/>
        </p:spPr>
      </p:pic>
      <p:pic>
        <p:nvPicPr>
          <p:cNvPr id="168" name="Picture 167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762000" y="5845201"/>
            <a:ext cx="4304131" cy="631799"/>
          </a:xfrm>
          <a:prstGeom prst="rect">
            <a:avLst/>
          </a:prstGeom>
          <a:noFill/>
          <a:ln/>
          <a:effectLst/>
        </p:spPr>
      </p:pic>
      <p:pic>
        <p:nvPicPr>
          <p:cNvPr id="170" name="Picture 169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6096000" y="4953000"/>
            <a:ext cx="1713779" cy="355256"/>
          </a:xfrm>
          <a:prstGeom prst="rect">
            <a:avLst/>
          </a:prstGeom>
          <a:noFill/>
          <a:ln/>
          <a:effectLst/>
        </p:spPr>
      </p:pic>
      <p:pic>
        <p:nvPicPr>
          <p:cNvPr id="171" name="Picture 170" descr="latex-image-1.pd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29000"/>
            <a:ext cx="1644650" cy="30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96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 solution satisfies Normal Equations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999718" y="1676400"/>
            <a:ext cx="21818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4" name="Group 13"/>
          <p:cNvGrpSpPr/>
          <p:nvPr/>
        </p:nvGrpSpPr>
        <p:grpSpPr>
          <a:xfrm>
            <a:off x="838200" y="2590800"/>
            <a:ext cx="6781800" cy="1295400"/>
            <a:chOff x="838200" y="2590800"/>
            <a:chExt cx="6781800" cy="1295400"/>
          </a:xfrm>
        </p:grpSpPr>
        <p:pic>
          <p:nvPicPr>
            <p:cNvPr id="212" name="Picture 21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5701018" y="3420374"/>
              <a:ext cx="1713779" cy="35525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11" name="Picture 210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752048" y="3420374"/>
              <a:ext cx="2526848" cy="34262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06" name="Rectangle 205"/>
            <p:cNvSpPr/>
            <p:nvPr/>
          </p:nvSpPr>
          <p:spPr>
            <a:xfrm>
              <a:off x="1524000" y="3276600"/>
              <a:ext cx="6096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8200" y="2590800"/>
              <a:ext cx="26946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If                  is invertible, </a:t>
              </a:r>
              <a:endParaRPr lang="en-US" sz="2000" dirty="0"/>
            </a:p>
          </p:txBody>
        </p: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6" cstate="print"/>
            <a:srcRect r="59371"/>
            <a:stretch>
              <a:fillRect/>
            </a:stretch>
          </p:blipFill>
          <p:spPr bwMode="auto">
            <a:xfrm>
              <a:off x="1143000" y="2590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199679" y="2057400"/>
            <a:ext cx="58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 p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079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4485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705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Matlab</a:t>
            </a:r>
            <a:r>
              <a:rPr lang="en-US" dirty="0" smtClean="0"/>
              <a:t> example – linear regression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1524000"/>
            <a:ext cx="7543800" cy="5170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load accidents</a:t>
            </a:r>
          </a:p>
          <a:p>
            <a:r>
              <a:rPr lang="en-US" sz="2200" dirty="0"/>
              <a:t>x = </a:t>
            </a:r>
            <a:r>
              <a:rPr lang="en-US" sz="2200" dirty="0" err="1"/>
              <a:t>hwydata</a:t>
            </a:r>
            <a:r>
              <a:rPr lang="en-US" sz="2200" dirty="0"/>
              <a:t>(:,14</a:t>
            </a:r>
            <a:r>
              <a:rPr lang="en-US" sz="2200" dirty="0" smtClean="0"/>
              <a:t>);		%</a:t>
            </a:r>
            <a:r>
              <a:rPr lang="en-US" sz="2200" dirty="0"/>
              <a:t>Population of states</a:t>
            </a:r>
          </a:p>
          <a:p>
            <a:r>
              <a:rPr lang="en-US" sz="2200" dirty="0"/>
              <a:t>y = </a:t>
            </a:r>
            <a:r>
              <a:rPr lang="en-US" sz="2200" dirty="0" err="1"/>
              <a:t>hwydata</a:t>
            </a:r>
            <a:r>
              <a:rPr lang="en-US" sz="2200" dirty="0"/>
              <a:t>(:,4)</a:t>
            </a:r>
            <a:r>
              <a:rPr lang="en-US" sz="2200" dirty="0" smtClean="0"/>
              <a:t>;		%</a:t>
            </a:r>
            <a:r>
              <a:rPr lang="en-US" sz="2200" dirty="0"/>
              <a:t>Accidents per state</a:t>
            </a:r>
          </a:p>
          <a:p>
            <a:r>
              <a:rPr lang="en-US" sz="2200" dirty="0" smtClean="0"/>
              <a:t>scatter</a:t>
            </a:r>
            <a:r>
              <a:rPr lang="en-US" sz="2200" dirty="0"/>
              <a:t>(</a:t>
            </a:r>
            <a:r>
              <a:rPr lang="en-US" sz="2200" dirty="0" err="1"/>
              <a:t>x,y</a:t>
            </a:r>
            <a:r>
              <a:rPr lang="en-US" sz="2200" dirty="0"/>
              <a:t>)</a:t>
            </a:r>
          </a:p>
          <a:p>
            <a:r>
              <a:rPr lang="en-US" sz="2200" dirty="0"/>
              <a:t>hold </a:t>
            </a:r>
            <a:r>
              <a:rPr lang="en-US" sz="2200" dirty="0" smtClean="0"/>
              <a:t>on</a:t>
            </a:r>
          </a:p>
          <a:p>
            <a:r>
              <a:rPr lang="en-US" sz="2200" dirty="0"/>
              <a:t>X = [ones(length(x),1) x]</a:t>
            </a:r>
            <a:r>
              <a:rPr lang="en-US" sz="2200" dirty="0" smtClean="0"/>
              <a:t>;</a:t>
            </a:r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b </a:t>
            </a:r>
            <a:r>
              <a:rPr lang="en-US" sz="2200" dirty="0"/>
              <a:t>= X\y</a:t>
            </a:r>
            <a:r>
              <a:rPr lang="en-US" sz="2200" dirty="0" smtClean="0"/>
              <a:t>; </a:t>
            </a:r>
            <a:endParaRPr lang="en-US" sz="2200" dirty="0"/>
          </a:p>
          <a:p>
            <a:r>
              <a:rPr lang="en-US" sz="2200" dirty="0" err="1" smtClean="0"/>
              <a:t>yhat</a:t>
            </a:r>
            <a:r>
              <a:rPr lang="en-US" sz="2200" dirty="0" smtClean="0"/>
              <a:t> </a:t>
            </a:r>
            <a:r>
              <a:rPr lang="en-US" sz="2200" dirty="0"/>
              <a:t>= X*b;</a:t>
            </a:r>
          </a:p>
          <a:p>
            <a:r>
              <a:rPr lang="en-US" sz="2200" dirty="0" smtClean="0"/>
              <a:t>plot</a:t>
            </a:r>
            <a:r>
              <a:rPr lang="en-US" sz="2200" dirty="0"/>
              <a:t>(</a:t>
            </a:r>
            <a:r>
              <a:rPr lang="en-US" sz="2200" dirty="0" err="1"/>
              <a:t>x,</a:t>
            </a:r>
            <a:r>
              <a:rPr lang="en-US" sz="2200" dirty="0" err="1" smtClean="0"/>
              <a:t>yhat</a:t>
            </a:r>
            <a:r>
              <a:rPr lang="en-US" sz="2200" dirty="0" smtClean="0"/>
              <a:t>)</a:t>
            </a:r>
            <a:endParaRPr lang="en-US" sz="2200" dirty="0"/>
          </a:p>
          <a:p>
            <a:r>
              <a:rPr lang="en-US" sz="2200" dirty="0" err="1"/>
              <a:t>xlabel</a:t>
            </a:r>
            <a:r>
              <a:rPr lang="en-US" sz="2200" dirty="0"/>
              <a:t>('Population of state')</a:t>
            </a:r>
          </a:p>
          <a:p>
            <a:r>
              <a:rPr lang="en-US" sz="2200" dirty="0" err="1"/>
              <a:t>ylabel</a:t>
            </a:r>
            <a:r>
              <a:rPr lang="en-US" sz="2200" dirty="0"/>
              <a:t>('Fatal traffic accidents per state')</a:t>
            </a:r>
          </a:p>
          <a:p>
            <a:r>
              <a:rPr lang="en-US" sz="2200" dirty="0"/>
              <a:t>title('Linear Regression Relation Between Accidents &amp; Population')</a:t>
            </a:r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8330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Matlab</a:t>
            </a:r>
            <a:r>
              <a:rPr lang="en-US" dirty="0" smtClean="0"/>
              <a:t> example – linear regression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23950"/>
            <a:ext cx="78486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2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 solution satisfies Normal Equations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2999718" y="1676400"/>
            <a:ext cx="21818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4" name="Group 13"/>
          <p:cNvGrpSpPr/>
          <p:nvPr/>
        </p:nvGrpSpPr>
        <p:grpSpPr>
          <a:xfrm>
            <a:off x="838200" y="2590800"/>
            <a:ext cx="6781800" cy="1295400"/>
            <a:chOff x="838200" y="2590800"/>
            <a:chExt cx="6781800" cy="1295400"/>
          </a:xfrm>
        </p:grpSpPr>
        <p:pic>
          <p:nvPicPr>
            <p:cNvPr id="212" name="Picture 211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5701018" y="3420374"/>
              <a:ext cx="1713779" cy="35525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11" name="Picture 210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1752048" y="3420374"/>
              <a:ext cx="2526848" cy="34262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06" name="Rectangle 205"/>
            <p:cNvSpPr/>
            <p:nvPr/>
          </p:nvSpPr>
          <p:spPr>
            <a:xfrm>
              <a:off x="1524000" y="3276600"/>
              <a:ext cx="6096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8200" y="2590800"/>
              <a:ext cx="26946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If                  is invertible, </a:t>
              </a:r>
              <a:endParaRPr lang="en-US" sz="2000" dirty="0"/>
            </a:p>
          </p:txBody>
        </p: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 cstate="print"/>
            <a:srcRect r="59371"/>
            <a:stretch>
              <a:fillRect/>
            </a:stretch>
          </p:blipFill>
          <p:spPr bwMode="auto">
            <a:xfrm>
              <a:off x="1143000" y="2590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5" name="Group 14"/>
          <p:cNvGrpSpPr/>
          <p:nvPr/>
        </p:nvGrpSpPr>
        <p:grpSpPr>
          <a:xfrm>
            <a:off x="914400" y="4265473"/>
            <a:ext cx="7032694" cy="1015663"/>
            <a:chOff x="914400" y="4572000"/>
            <a:chExt cx="7032694" cy="1015663"/>
          </a:xfrm>
        </p:grpSpPr>
        <p:sp>
          <p:nvSpPr>
            <p:cNvPr id="25" name="TextBox 24"/>
            <p:cNvSpPr txBox="1"/>
            <p:nvPr/>
          </p:nvSpPr>
          <p:spPr>
            <a:xfrm>
              <a:off x="914400" y="4572000"/>
              <a:ext cx="703269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When is                    invertible ? </a:t>
              </a:r>
            </a:p>
            <a:p>
              <a:r>
                <a:rPr lang="en-US" sz="2000" dirty="0" smtClean="0"/>
                <a:t>Recall: </a:t>
              </a:r>
              <a:r>
                <a:rPr lang="en-US" sz="2000" dirty="0" smtClean="0">
                  <a:solidFill>
                    <a:srgbClr val="C00000"/>
                  </a:solidFill>
                </a:rPr>
                <a:t>Full rank matrices are invertible. What is rank of                 ? </a:t>
              </a:r>
            </a:p>
            <a:p>
              <a:endParaRPr lang="en-US" sz="2000" dirty="0" smtClean="0"/>
            </a:p>
          </p:txBody>
        </p:sp>
        <p:pic>
          <p:nvPicPr>
            <p:cNvPr id="26" name="Picture 25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/>
            <a:srcRect r="59371"/>
            <a:stretch>
              <a:fillRect/>
            </a:stretch>
          </p:blipFill>
          <p:spPr bwMode="auto">
            <a:xfrm>
              <a:off x="1981200" y="4572000"/>
              <a:ext cx="886482" cy="34277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7" name="Picture 26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rcRect r="59371"/>
            <a:stretch>
              <a:fillRect/>
            </a:stretch>
          </p:blipFill>
          <p:spPr bwMode="auto">
            <a:xfrm>
              <a:off x="6705600" y="4876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199679" y="2057400"/>
            <a:ext cx="58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 p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079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4485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14400" y="5182850"/>
            <a:ext cx="7620000" cy="1477328"/>
            <a:chOff x="914400" y="5182850"/>
            <a:chExt cx="7620000" cy="1477328"/>
          </a:xfrm>
        </p:grpSpPr>
        <p:pic>
          <p:nvPicPr>
            <p:cNvPr id="20" name="Picture 19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/>
            <a:srcRect r="59371"/>
            <a:stretch>
              <a:fillRect/>
            </a:stretch>
          </p:blipFill>
          <p:spPr bwMode="auto">
            <a:xfrm>
              <a:off x="1524000" y="5219121"/>
              <a:ext cx="886482" cy="34277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4" name="TextBox 3"/>
            <p:cNvSpPr txBox="1"/>
            <p:nvPr/>
          </p:nvSpPr>
          <p:spPr>
            <a:xfrm>
              <a:off x="914400" y="5182850"/>
              <a:ext cx="76200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Rank</a:t>
              </a:r>
              <a:r>
                <a:rPr lang="en-US" sz="2000" dirty="0"/>
                <a:t> </a:t>
              </a:r>
              <a:r>
                <a:rPr lang="en-US" sz="2000" dirty="0" smtClean="0"/>
                <a:t>                = number of non-zero eigenvalues of                  = number of non-zero singular values of </a:t>
              </a:r>
              <a:r>
                <a:rPr lang="en-US" sz="2000" b="1" dirty="0" smtClean="0"/>
                <a:t>A</a:t>
              </a:r>
              <a:r>
                <a:rPr lang="en-US" sz="2000" dirty="0" smtClean="0"/>
                <a:t> &lt;= min(</a:t>
              </a:r>
              <a:r>
                <a:rPr lang="en-US" sz="2000" dirty="0" err="1" smtClean="0"/>
                <a:t>n,p</a:t>
              </a:r>
              <a:r>
                <a:rPr lang="en-US" sz="2000" dirty="0" smtClean="0"/>
                <a:t>) since </a:t>
              </a:r>
              <a:r>
                <a:rPr lang="en-US" sz="2000" b="1" dirty="0" smtClean="0"/>
                <a:t>A</a:t>
              </a:r>
              <a:r>
                <a:rPr lang="en-US" sz="2000" dirty="0" smtClean="0"/>
                <a:t> is n x p</a:t>
              </a:r>
            </a:p>
            <a:p>
              <a:endParaRPr lang="en-US" sz="1000" dirty="0"/>
            </a:p>
            <a:p>
              <a:r>
                <a:rPr lang="en-US" sz="2000" dirty="0" smtClean="0"/>
                <a:t>So, rank                , r &lt;</a:t>
              </a:r>
              <a:r>
                <a:rPr lang="en-US" sz="2000" dirty="0"/>
                <a:t>= min(</a:t>
              </a:r>
              <a:r>
                <a:rPr lang="en-US" sz="2000" dirty="0" err="1"/>
                <a:t>n,p</a:t>
              </a:r>
              <a:r>
                <a:rPr lang="en-US" sz="2000" dirty="0"/>
                <a:t>)	not invertible if r &lt; p (e.g. n &lt; p 				 i.e. high-dimensional </a:t>
              </a:r>
              <a:r>
                <a:rPr lang="en-US" sz="2000" dirty="0" smtClean="0"/>
                <a:t>setting)</a:t>
              </a:r>
              <a:endParaRPr lang="en-US" sz="2000" dirty="0"/>
            </a:p>
          </p:txBody>
        </p:sp>
        <p:pic>
          <p:nvPicPr>
            <p:cNvPr id="29" name="Picture 28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/>
            <a:srcRect r="59371"/>
            <a:stretch>
              <a:fillRect/>
            </a:stretch>
          </p:blipFill>
          <p:spPr bwMode="auto">
            <a:xfrm>
              <a:off x="6394390" y="5206317"/>
              <a:ext cx="886482" cy="34277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/>
            <a:srcRect r="59371"/>
            <a:stretch>
              <a:fillRect/>
            </a:stretch>
          </p:blipFill>
          <p:spPr bwMode="auto">
            <a:xfrm>
              <a:off x="1856718" y="5977922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</p:spTree>
    <p:extLst>
      <p:ext uri="{BB962C8B-B14F-4D97-AF65-F5344CB8AC3E}">
        <p14:creationId xmlns:p14="http://schemas.microsoft.com/office/powerpoint/2010/main" val="2509208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 solution satisfies Normal Equations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2999718" y="1676400"/>
            <a:ext cx="21818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4" name="Group 13"/>
          <p:cNvGrpSpPr/>
          <p:nvPr/>
        </p:nvGrpSpPr>
        <p:grpSpPr>
          <a:xfrm>
            <a:off x="838200" y="2590800"/>
            <a:ext cx="6781800" cy="1295400"/>
            <a:chOff x="838200" y="2590800"/>
            <a:chExt cx="6781800" cy="1295400"/>
          </a:xfrm>
        </p:grpSpPr>
        <p:pic>
          <p:nvPicPr>
            <p:cNvPr id="212" name="Picture 211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5701018" y="3420374"/>
              <a:ext cx="1713779" cy="35525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11" name="Picture 210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1752048" y="3420374"/>
              <a:ext cx="2526848" cy="34262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06" name="Rectangle 205"/>
            <p:cNvSpPr/>
            <p:nvPr/>
          </p:nvSpPr>
          <p:spPr>
            <a:xfrm>
              <a:off x="1524000" y="3276600"/>
              <a:ext cx="6096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8200" y="2590800"/>
              <a:ext cx="26946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If                  is invertible, </a:t>
              </a:r>
              <a:endParaRPr lang="en-US" sz="2000" dirty="0"/>
            </a:p>
          </p:txBody>
        </p: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9" cstate="print"/>
            <a:srcRect r="59371"/>
            <a:stretch>
              <a:fillRect/>
            </a:stretch>
          </p:blipFill>
          <p:spPr bwMode="auto">
            <a:xfrm>
              <a:off x="1143000" y="2590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199679" y="2057400"/>
            <a:ext cx="58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 p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079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4485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5300008"/>
            <a:ext cx="7086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If	             , then normal equations </a:t>
            </a:r>
          </a:p>
          <a:p>
            <a:endParaRPr lang="en-US" sz="2000" dirty="0" smtClean="0"/>
          </a:p>
          <a:p>
            <a:r>
              <a:rPr lang="en-US" sz="2000" dirty="0" smtClean="0"/>
              <a:t>r equations in p unknowns. Under-determined if r &lt; p, hence no unique solution.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08" y="5332629"/>
            <a:ext cx="1524000" cy="271849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914400" y="4265473"/>
            <a:ext cx="7032694" cy="1015663"/>
            <a:chOff x="914400" y="4572000"/>
            <a:chExt cx="7032694" cy="1015663"/>
          </a:xfrm>
        </p:grpSpPr>
        <p:sp>
          <p:nvSpPr>
            <p:cNvPr id="29" name="TextBox 28"/>
            <p:cNvSpPr txBox="1"/>
            <p:nvPr/>
          </p:nvSpPr>
          <p:spPr>
            <a:xfrm>
              <a:off x="914400" y="4572000"/>
              <a:ext cx="703269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When is                    invertible ? </a:t>
              </a:r>
            </a:p>
            <a:p>
              <a:r>
                <a:rPr lang="en-US" sz="2000" dirty="0" smtClean="0"/>
                <a:t>Recall: </a:t>
              </a:r>
              <a:r>
                <a:rPr lang="en-US" sz="2000" dirty="0" smtClean="0">
                  <a:solidFill>
                    <a:srgbClr val="C00000"/>
                  </a:solidFill>
                </a:rPr>
                <a:t>Full rank matrices are invertible. What is rank of                 ? </a:t>
              </a:r>
            </a:p>
            <a:p>
              <a:endParaRPr lang="en-US" sz="2000" dirty="0" smtClean="0"/>
            </a:p>
          </p:txBody>
        </p:sp>
        <p:pic>
          <p:nvPicPr>
            <p:cNvPr id="31" name="Picture 30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/>
            <a:srcRect r="59371"/>
            <a:stretch>
              <a:fillRect/>
            </a:stretch>
          </p:blipFill>
          <p:spPr bwMode="auto">
            <a:xfrm>
              <a:off x="1981200" y="4572000"/>
              <a:ext cx="886482" cy="34277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/>
            <a:srcRect r="59371"/>
            <a:stretch>
              <a:fillRect/>
            </a:stretch>
          </p:blipFill>
          <p:spPr bwMode="auto">
            <a:xfrm>
              <a:off x="6705600" y="4876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5" name="TextBox 34"/>
          <p:cNvSpPr txBox="1"/>
          <p:nvPr/>
        </p:nvSpPr>
        <p:spPr>
          <a:xfrm>
            <a:off x="1907758" y="5605046"/>
            <a:ext cx="7592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S - r x r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06534" y="5563168"/>
            <a:ext cx="54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r x </a:t>
            </a:r>
            <a:r>
              <a:rPr lang="en-US" sz="1600" dirty="0">
                <a:solidFill>
                  <a:srgbClr val="0000FF"/>
                </a:solidFill>
              </a:rPr>
              <a:t>p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883673" y="5563168"/>
            <a:ext cx="578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</a:rPr>
              <a:t>p</a:t>
            </a:r>
            <a:r>
              <a:rPr lang="en-US" sz="1600" dirty="0" smtClean="0">
                <a:solidFill>
                  <a:srgbClr val="0000FF"/>
                </a:solidFill>
              </a:rPr>
              <a:t> x 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25765" y="5562600"/>
            <a:ext cx="5418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r x 1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853" y="5316474"/>
            <a:ext cx="2375603" cy="36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82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7CCBCB-11FC-4A99-9D3C-DF17AC7566DF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Discrete to Continuous Labels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3" name="Picture 74" descr="webpages"/>
          <p:cNvPicPr>
            <a:picLocks noChangeAspect="1" noChangeArrowheads="1"/>
          </p:cNvPicPr>
          <p:nvPr/>
        </p:nvPicPr>
        <p:blipFill>
          <a:blip r:embed="rId3" cstate="print"/>
          <a:srcRect b="43373"/>
          <a:stretch>
            <a:fillRect/>
          </a:stretch>
        </p:blipFill>
        <p:spPr bwMode="auto">
          <a:xfrm>
            <a:off x="1085659" y="2002656"/>
            <a:ext cx="253496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ight Arrow 23"/>
          <p:cNvSpPr/>
          <p:nvPr/>
        </p:nvSpPr>
        <p:spPr>
          <a:xfrm>
            <a:off x="3752659" y="2663393"/>
            <a:ext cx="304800" cy="228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133659" y="2282393"/>
            <a:ext cx="9717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Sports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Science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News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9600" y="1401901"/>
            <a:ext cx="480131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Classification				</a:t>
            </a: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en-US" sz="2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Regression</a:t>
            </a:r>
            <a:endParaRPr lang="en-US" sz="2000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524000"/>
            <a:ext cx="1066800" cy="99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19" descr="Blood smear in which the red cells show variation in size and shape typical of sickle cell anemia. …"/>
          <p:cNvPicPr>
            <a:picLocks noChangeAspect="1" noChangeArrowheads="1"/>
          </p:cNvPicPr>
          <p:nvPr/>
        </p:nvPicPr>
        <p:blipFill>
          <a:blip r:embed="rId5" cstate="print"/>
          <a:srcRect l="10280" t="19600" r="64487" b="48219"/>
          <a:stretch>
            <a:fillRect/>
          </a:stretch>
        </p:blipFill>
        <p:spPr bwMode="auto">
          <a:xfrm>
            <a:off x="5654618" y="2666999"/>
            <a:ext cx="1050982" cy="101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ight Arrow 27"/>
          <p:cNvSpPr/>
          <p:nvPr/>
        </p:nvSpPr>
        <p:spPr>
          <a:xfrm>
            <a:off x="6904391" y="2536056"/>
            <a:ext cx="304800" cy="228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7315200" y="2285370"/>
            <a:ext cx="1401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Anemic cell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Healthy cell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5000" y="3657600"/>
            <a:ext cx="1380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X = Document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91000" y="3657600"/>
            <a:ext cx="1019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Y = Topic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62600" y="3657600"/>
            <a:ext cx="1371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X = Cell Image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91400" y="3624530"/>
            <a:ext cx="1436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Y = Diagnosis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07989" y="6443246"/>
            <a:ext cx="13830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X = Brain Scan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38800" y="5181600"/>
            <a:ext cx="2048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Y = Age of a subject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362200" y="4267200"/>
            <a:ext cx="2667000" cy="2137293"/>
            <a:chOff x="4734256" y="1365227"/>
            <a:chExt cx="4318093" cy="344179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34256" y="1365227"/>
              <a:ext cx="2922599" cy="283219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5005" y="1517627"/>
              <a:ext cx="2922599" cy="2832192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47405" y="1670027"/>
              <a:ext cx="2922599" cy="2832192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99805" y="1822427"/>
              <a:ext cx="2922599" cy="2832192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52205" y="1974827"/>
              <a:ext cx="2922599" cy="2832192"/>
            </a:xfrm>
            <a:prstGeom prst="rect">
              <a:avLst/>
            </a:prstGeom>
          </p:spPr>
        </p:pic>
        <p:pic>
          <p:nvPicPr>
            <p:cNvPr id="52" name="image00.png"/>
            <p:cNvPicPr/>
            <p:nvPr/>
          </p:nvPicPr>
          <p:blipFill rotWithShape="1">
            <a:blip r:embed="rId7"/>
            <a:srcRect l="50122" t="59006" r="5064" b="14786"/>
            <a:stretch/>
          </p:blipFill>
          <p:spPr>
            <a:xfrm>
              <a:off x="7233450" y="1367256"/>
              <a:ext cx="1818899" cy="645335"/>
            </a:xfrm>
            <a:prstGeom prst="rect">
              <a:avLst/>
            </a:prstGeom>
            <a:ln/>
          </p:spPr>
        </p:pic>
        <p:cxnSp>
          <p:nvCxnSpPr>
            <p:cNvPr id="53" name="Straight Connector 52"/>
            <p:cNvCxnSpPr/>
            <p:nvPr/>
          </p:nvCxnSpPr>
          <p:spPr>
            <a:xfrm flipV="1">
              <a:off x="7590557" y="1822427"/>
              <a:ext cx="431847" cy="1359273"/>
            </a:xfrm>
            <a:prstGeom prst="line">
              <a:avLst/>
            </a:prstGeom>
            <a:ln w="38100" cmpd="sng">
              <a:solidFill>
                <a:srgbClr val="FF66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ight Arrow 53"/>
          <p:cNvSpPr/>
          <p:nvPr/>
        </p:nvSpPr>
        <p:spPr>
          <a:xfrm>
            <a:off x="5029200" y="5257800"/>
            <a:ext cx="304800" cy="228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 solution satisfies Normal Equations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2999718" y="1676400"/>
            <a:ext cx="21818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4" name="Group 13"/>
          <p:cNvGrpSpPr/>
          <p:nvPr/>
        </p:nvGrpSpPr>
        <p:grpSpPr>
          <a:xfrm>
            <a:off x="838200" y="2590800"/>
            <a:ext cx="6781800" cy="1295400"/>
            <a:chOff x="838200" y="2590800"/>
            <a:chExt cx="6781800" cy="1295400"/>
          </a:xfrm>
        </p:grpSpPr>
        <p:pic>
          <p:nvPicPr>
            <p:cNvPr id="212" name="Picture 211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5701018" y="3420374"/>
              <a:ext cx="1713779" cy="35525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11" name="Picture 210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1752048" y="3420374"/>
              <a:ext cx="2526848" cy="34262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06" name="Rectangle 205"/>
            <p:cNvSpPr/>
            <p:nvPr/>
          </p:nvSpPr>
          <p:spPr>
            <a:xfrm>
              <a:off x="1524000" y="3276600"/>
              <a:ext cx="6096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8200" y="2590800"/>
              <a:ext cx="26946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If                  is invertible, </a:t>
              </a:r>
              <a:endParaRPr lang="en-US" sz="2000" dirty="0"/>
            </a:p>
          </p:txBody>
        </p: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 cstate="print"/>
            <a:srcRect r="59371"/>
            <a:stretch>
              <a:fillRect/>
            </a:stretch>
          </p:blipFill>
          <p:spPr bwMode="auto">
            <a:xfrm>
              <a:off x="1143000" y="2590800"/>
              <a:ext cx="886482" cy="342773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25" name="TextBox 24"/>
          <p:cNvSpPr txBox="1"/>
          <p:nvPr/>
        </p:nvSpPr>
        <p:spPr>
          <a:xfrm>
            <a:off x="914400" y="4261104"/>
            <a:ext cx="703269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When is                    invertible ? </a:t>
            </a:r>
          </a:p>
          <a:p>
            <a:r>
              <a:rPr lang="en-US" sz="2000" dirty="0" smtClean="0"/>
              <a:t>Recall: </a:t>
            </a:r>
            <a:r>
              <a:rPr lang="en-US" sz="2000" dirty="0" smtClean="0">
                <a:solidFill>
                  <a:srgbClr val="C00000"/>
                </a:solidFill>
              </a:rPr>
              <a:t>Full rank matrices are invertible. What is rank of                 ? </a:t>
            </a:r>
          </a:p>
          <a:p>
            <a:endParaRPr lang="en-US" sz="2000" dirty="0" smtClean="0"/>
          </a:p>
          <a:p>
            <a:r>
              <a:rPr lang="en-US" sz="2000" dirty="0" smtClean="0"/>
              <a:t>What if                   is not invertible ? 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Constrain solution i.e. Regularization (later)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Now: What if                  is invertible but expensive (p very large)?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rcRect r="59371"/>
          <a:stretch>
            <a:fillRect/>
          </a:stretch>
        </p:blipFill>
        <p:spPr bwMode="auto">
          <a:xfrm>
            <a:off x="1981200" y="4261104"/>
            <a:ext cx="886482" cy="342773"/>
          </a:xfrm>
          <a:prstGeom prst="rect">
            <a:avLst/>
          </a:prstGeom>
          <a:noFill/>
          <a:ln/>
          <a:effectLst/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rcRect r="59371"/>
          <a:stretch>
            <a:fillRect/>
          </a:stretch>
        </p:blipFill>
        <p:spPr bwMode="auto">
          <a:xfrm>
            <a:off x="6705600" y="4565904"/>
            <a:ext cx="886482" cy="342773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rcRect r="59371"/>
          <a:stretch>
            <a:fillRect/>
          </a:stretch>
        </p:blipFill>
        <p:spPr bwMode="auto">
          <a:xfrm>
            <a:off x="1856718" y="5175504"/>
            <a:ext cx="886482" cy="342773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3199679" y="2057400"/>
            <a:ext cx="5819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 p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079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4485" y="2057400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p x1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20" name="Picture 19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rcRect r="59371"/>
          <a:stretch>
            <a:fillRect/>
          </a:stretch>
        </p:blipFill>
        <p:spPr bwMode="auto">
          <a:xfrm>
            <a:off x="2466318" y="6119382"/>
            <a:ext cx="886482" cy="342773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484143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Gradient Descent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rcRect r="94070"/>
          <a:stretch>
            <a:fillRect/>
          </a:stretch>
        </p:blipFill>
        <p:spPr bwMode="auto">
          <a:xfrm>
            <a:off x="1143000" y="2168084"/>
            <a:ext cx="228600" cy="727516"/>
          </a:xfrm>
          <a:prstGeom prst="rect">
            <a:avLst/>
          </a:prstGeom>
          <a:noFill/>
          <a:ln/>
          <a:effectLst/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524001" y="2209800"/>
            <a:ext cx="4191000" cy="615193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5875174" y="2362200"/>
            <a:ext cx="1973426" cy="453888"/>
          </a:xfrm>
          <a:prstGeom prst="rect">
            <a:avLst/>
          </a:prstGeom>
          <a:noFill/>
          <a:ln/>
          <a:effectLst/>
        </p:spPr>
      </p:pic>
      <p:sp>
        <p:nvSpPr>
          <p:cNvPr id="8" name="TextBox 7"/>
          <p:cNvSpPr txBox="1"/>
          <p:nvPr/>
        </p:nvSpPr>
        <p:spPr>
          <a:xfrm>
            <a:off x="304800" y="1504890"/>
            <a:ext cx="8858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Even when                    is invertible, might be computationally expensive if </a:t>
            </a:r>
            <a:r>
              <a:rPr lang="en-US" sz="2000" b="1" dirty="0" smtClean="0"/>
              <a:t>A</a:t>
            </a:r>
            <a:r>
              <a:rPr lang="en-US" sz="2000" dirty="0" smtClean="0"/>
              <a:t> is huge.</a:t>
            </a:r>
            <a:endParaRPr lang="en-US" sz="2000" dirty="0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/>
          <a:srcRect r="59371"/>
          <a:stretch>
            <a:fillRect/>
          </a:stretch>
        </p:blipFill>
        <p:spPr bwMode="auto">
          <a:xfrm>
            <a:off x="1638832" y="1524000"/>
            <a:ext cx="886482" cy="342773"/>
          </a:xfrm>
          <a:prstGeom prst="rect">
            <a:avLst/>
          </a:prstGeom>
          <a:noFill/>
          <a:ln/>
          <a:effectLst/>
        </p:spPr>
      </p:pic>
      <p:sp>
        <p:nvSpPr>
          <p:cNvPr id="13" name="TextBox 12"/>
          <p:cNvSpPr txBox="1"/>
          <p:nvPr/>
        </p:nvSpPr>
        <p:spPr>
          <a:xfrm>
            <a:off x="304800" y="3276600"/>
            <a:ext cx="35930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Treat as optimization problem</a:t>
            </a:r>
          </a:p>
          <a:p>
            <a:endParaRPr lang="en-US" sz="2000" dirty="0"/>
          </a:p>
          <a:p>
            <a:r>
              <a:rPr lang="en-US" sz="2000" u="sng" dirty="0" smtClean="0"/>
              <a:t>Observation:</a:t>
            </a:r>
            <a:r>
              <a:rPr lang="en-US" sz="2000" dirty="0" smtClean="0"/>
              <a:t>   J(β) is convex in β.</a:t>
            </a:r>
            <a:endParaRPr lang="en-US" sz="20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1066800" y="4231151"/>
            <a:ext cx="7696200" cy="2474449"/>
            <a:chOff x="1066800" y="4231151"/>
            <a:chExt cx="7696200" cy="2474449"/>
          </a:xfrm>
        </p:grpSpPr>
        <p:sp>
          <p:nvSpPr>
            <p:cNvPr id="24" name="Freeform 23"/>
            <p:cNvSpPr/>
            <p:nvPr/>
          </p:nvSpPr>
          <p:spPr>
            <a:xfrm>
              <a:off x="1752600" y="4724400"/>
              <a:ext cx="1828800" cy="1449238"/>
            </a:xfrm>
            <a:custGeom>
              <a:avLst/>
              <a:gdLst>
                <a:gd name="connsiteX0" fmla="*/ 0 w 2458528"/>
                <a:gd name="connsiteY0" fmla="*/ 120770 h 2332008"/>
                <a:gd name="connsiteX1" fmla="*/ 250166 w 2458528"/>
                <a:gd name="connsiteY1" fmla="*/ 681487 h 2332008"/>
                <a:gd name="connsiteX2" fmla="*/ 741871 w 2458528"/>
                <a:gd name="connsiteY2" fmla="*/ 1915064 h 2332008"/>
                <a:gd name="connsiteX3" fmla="*/ 1354347 w 2458528"/>
                <a:gd name="connsiteY3" fmla="*/ 2311880 h 2332008"/>
                <a:gd name="connsiteX4" fmla="*/ 1846053 w 2458528"/>
                <a:gd name="connsiteY4" fmla="*/ 1794295 h 2332008"/>
                <a:gd name="connsiteX5" fmla="*/ 2458528 w 2458528"/>
                <a:gd name="connsiteY5" fmla="*/ 0 h 2332008"/>
                <a:gd name="connsiteX0" fmla="*/ 0 w 2458528"/>
                <a:gd name="connsiteY0" fmla="*/ 120770 h 2332008"/>
                <a:gd name="connsiteX1" fmla="*/ 250166 w 2458528"/>
                <a:gd name="connsiteY1" fmla="*/ 681487 h 2332008"/>
                <a:gd name="connsiteX2" fmla="*/ 741871 w 2458528"/>
                <a:gd name="connsiteY2" fmla="*/ 1915064 h 2332008"/>
                <a:gd name="connsiteX3" fmla="*/ 1354347 w 2458528"/>
                <a:gd name="connsiteY3" fmla="*/ 2311880 h 2332008"/>
                <a:gd name="connsiteX4" fmla="*/ 1846053 w 2458528"/>
                <a:gd name="connsiteY4" fmla="*/ 1794295 h 2332008"/>
                <a:gd name="connsiteX5" fmla="*/ 2458528 w 2458528"/>
                <a:gd name="connsiteY5" fmla="*/ 0 h 2332008"/>
                <a:gd name="connsiteX0" fmla="*/ 0 w 2458528"/>
                <a:gd name="connsiteY0" fmla="*/ 120770 h 2332008"/>
                <a:gd name="connsiteX1" fmla="*/ 250166 w 2458528"/>
                <a:gd name="connsiteY1" fmla="*/ 681487 h 2332008"/>
                <a:gd name="connsiteX2" fmla="*/ 741871 w 2458528"/>
                <a:gd name="connsiteY2" fmla="*/ 1915064 h 2332008"/>
                <a:gd name="connsiteX3" fmla="*/ 1354347 w 2458528"/>
                <a:gd name="connsiteY3" fmla="*/ 2311880 h 2332008"/>
                <a:gd name="connsiteX4" fmla="*/ 1846053 w 2458528"/>
                <a:gd name="connsiteY4" fmla="*/ 1794295 h 2332008"/>
                <a:gd name="connsiteX5" fmla="*/ 2458528 w 2458528"/>
                <a:gd name="connsiteY5" fmla="*/ 0 h 2332008"/>
                <a:gd name="connsiteX0" fmla="*/ 0 w 2458528"/>
                <a:gd name="connsiteY0" fmla="*/ 120770 h 2332008"/>
                <a:gd name="connsiteX1" fmla="*/ 250166 w 2458528"/>
                <a:gd name="connsiteY1" fmla="*/ 681487 h 2332008"/>
                <a:gd name="connsiteX2" fmla="*/ 741871 w 2458528"/>
                <a:gd name="connsiteY2" fmla="*/ 1915064 h 2332008"/>
                <a:gd name="connsiteX3" fmla="*/ 1354347 w 2458528"/>
                <a:gd name="connsiteY3" fmla="*/ 2311880 h 2332008"/>
                <a:gd name="connsiteX4" fmla="*/ 1846053 w 2458528"/>
                <a:gd name="connsiteY4" fmla="*/ 1794295 h 2332008"/>
                <a:gd name="connsiteX5" fmla="*/ 2458528 w 2458528"/>
                <a:gd name="connsiteY5" fmla="*/ 0 h 2332008"/>
                <a:gd name="connsiteX0" fmla="*/ 0 w 2458528"/>
                <a:gd name="connsiteY0" fmla="*/ 120770 h 2332008"/>
                <a:gd name="connsiteX1" fmla="*/ 250166 w 2458528"/>
                <a:gd name="connsiteY1" fmla="*/ 681487 h 2332008"/>
                <a:gd name="connsiteX2" fmla="*/ 741871 w 2458528"/>
                <a:gd name="connsiteY2" fmla="*/ 1915064 h 2332008"/>
                <a:gd name="connsiteX3" fmla="*/ 1354347 w 2458528"/>
                <a:gd name="connsiteY3" fmla="*/ 2311880 h 2332008"/>
                <a:gd name="connsiteX4" fmla="*/ 1846053 w 2458528"/>
                <a:gd name="connsiteY4" fmla="*/ 1794295 h 2332008"/>
                <a:gd name="connsiteX5" fmla="*/ 2458528 w 2458528"/>
                <a:gd name="connsiteY5" fmla="*/ 0 h 2332008"/>
                <a:gd name="connsiteX0" fmla="*/ 0 w 2458528"/>
                <a:gd name="connsiteY0" fmla="*/ 120770 h 2332008"/>
                <a:gd name="connsiteX1" fmla="*/ 741871 w 2458528"/>
                <a:gd name="connsiteY1" fmla="*/ 1915064 h 2332008"/>
                <a:gd name="connsiteX2" fmla="*/ 1354347 w 2458528"/>
                <a:gd name="connsiteY2" fmla="*/ 2311880 h 2332008"/>
                <a:gd name="connsiteX3" fmla="*/ 1846053 w 2458528"/>
                <a:gd name="connsiteY3" fmla="*/ 1794295 h 2332008"/>
                <a:gd name="connsiteX4" fmla="*/ 2458528 w 2458528"/>
                <a:gd name="connsiteY4" fmla="*/ 0 h 2332008"/>
                <a:gd name="connsiteX0" fmla="*/ 0 w 2458528"/>
                <a:gd name="connsiteY0" fmla="*/ 0 h 2211238"/>
                <a:gd name="connsiteX1" fmla="*/ 741871 w 2458528"/>
                <a:gd name="connsiteY1" fmla="*/ 1794294 h 2211238"/>
                <a:gd name="connsiteX2" fmla="*/ 1354347 w 2458528"/>
                <a:gd name="connsiteY2" fmla="*/ 2191110 h 2211238"/>
                <a:gd name="connsiteX3" fmla="*/ 1846053 w 2458528"/>
                <a:gd name="connsiteY3" fmla="*/ 1673525 h 2211238"/>
                <a:gd name="connsiteX4" fmla="*/ 2458528 w 2458528"/>
                <a:gd name="connsiteY4" fmla="*/ 31630 h 2211238"/>
                <a:gd name="connsiteX0" fmla="*/ 0 w 2458528"/>
                <a:gd name="connsiteY0" fmla="*/ 0 h 2211238"/>
                <a:gd name="connsiteX1" fmla="*/ 741871 w 2458528"/>
                <a:gd name="connsiteY1" fmla="*/ 1794294 h 2211238"/>
                <a:gd name="connsiteX2" fmla="*/ 1354347 w 2458528"/>
                <a:gd name="connsiteY2" fmla="*/ 2191110 h 2211238"/>
                <a:gd name="connsiteX3" fmla="*/ 1846053 w 2458528"/>
                <a:gd name="connsiteY3" fmla="*/ 1673525 h 2211238"/>
                <a:gd name="connsiteX4" fmla="*/ 2458528 w 2458528"/>
                <a:gd name="connsiteY4" fmla="*/ 31630 h 221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8528" h="2211238">
                  <a:moveTo>
                    <a:pt x="0" y="0"/>
                  </a:moveTo>
                  <a:cubicBezTo>
                    <a:pt x="154556" y="373811"/>
                    <a:pt x="516147" y="1429109"/>
                    <a:pt x="741871" y="1794294"/>
                  </a:cubicBezTo>
                  <a:cubicBezTo>
                    <a:pt x="967595" y="2159479"/>
                    <a:pt x="1170317" y="2211238"/>
                    <a:pt x="1354347" y="2191110"/>
                  </a:cubicBezTo>
                  <a:cubicBezTo>
                    <a:pt x="1538377" y="2170982"/>
                    <a:pt x="1662023" y="2033438"/>
                    <a:pt x="1846053" y="1673525"/>
                  </a:cubicBezTo>
                  <a:cubicBezTo>
                    <a:pt x="2030083" y="1313612"/>
                    <a:pt x="2309004" y="369498"/>
                    <a:pt x="2458528" y="3163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 rotWithShape="1">
            <a:blip r:embed="rId10" cstate="print"/>
            <a:srcRect l="21836" t="25982" r="38422" b="39155"/>
            <a:stretch/>
          </p:blipFill>
          <p:spPr bwMode="auto">
            <a:xfrm>
              <a:off x="5334000" y="4231151"/>
              <a:ext cx="3429000" cy="2322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" name="TextBox 31"/>
            <p:cNvSpPr txBox="1"/>
            <p:nvPr/>
          </p:nvSpPr>
          <p:spPr>
            <a:xfrm>
              <a:off x="1066800" y="4495800"/>
              <a:ext cx="7369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J(β</a:t>
              </a:r>
              <a:r>
                <a:rPr lang="en-US" sz="2400" baseline="-25000" dirty="0" smtClean="0"/>
                <a:t>1</a:t>
              </a:r>
              <a:r>
                <a:rPr lang="en-US" sz="2400" dirty="0" smtClean="0"/>
                <a:t>)</a:t>
              </a:r>
              <a:endParaRPr lang="en-US" sz="24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243844" y="4495800"/>
              <a:ext cx="11508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J(β</a:t>
              </a:r>
              <a:r>
                <a:rPr lang="en-US" sz="2400" baseline="-25000" dirty="0" smtClean="0"/>
                <a:t>1</a:t>
              </a:r>
              <a:r>
                <a:rPr lang="en-US" sz="2400" dirty="0" smtClean="0"/>
                <a:t>,</a:t>
              </a:r>
              <a:r>
                <a:rPr lang="en-US" sz="2400" dirty="0"/>
                <a:t> </a:t>
              </a:r>
              <a:r>
                <a:rPr lang="en-US" sz="2400" dirty="0" smtClean="0"/>
                <a:t>β</a:t>
              </a:r>
              <a:r>
                <a:rPr lang="en-US" sz="2400" baseline="-25000" dirty="0" smtClean="0"/>
                <a:t>2</a:t>
              </a:r>
              <a:r>
                <a:rPr lang="en-US" sz="2400" dirty="0" smtClean="0"/>
                <a:t>)</a:t>
              </a:r>
              <a:endParaRPr lang="en-US" sz="24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43200" y="6167735"/>
              <a:ext cx="4521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r>
                <a:rPr lang="en-US" sz="2400" baseline="-25000" dirty="0" smtClean="0"/>
                <a:t>1</a:t>
              </a:r>
              <a:endParaRPr lang="en-US" sz="24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643833" y="6019800"/>
              <a:ext cx="4521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r>
                <a:rPr lang="en-US" sz="2400" baseline="-25000" dirty="0" smtClean="0"/>
                <a:t>1</a:t>
              </a:r>
              <a:endParaRPr lang="en-US" sz="24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625033" y="6243935"/>
              <a:ext cx="4521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r>
                <a:rPr lang="en-US" sz="2400" baseline="-25000" dirty="0" smtClean="0"/>
                <a:t>2</a:t>
              </a:r>
              <a:endParaRPr lang="en-US" sz="24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600200" y="6248400"/>
              <a:ext cx="2209800" cy="0"/>
            </a:xfrm>
            <a:prstGeom prst="line">
              <a:avLst/>
            </a:prstGeom>
            <a:ln w="9525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20"/>
          <p:cNvSpPr/>
          <p:nvPr/>
        </p:nvSpPr>
        <p:spPr>
          <a:xfrm>
            <a:off x="4724400" y="3881735"/>
            <a:ext cx="3673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How to find the minimizer?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Gradient Descent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/>
          <a:srcRect r="94070"/>
          <a:stretch>
            <a:fillRect/>
          </a:stretch>
        </p:blipFill>
        <p:spPr bwMode="auto">
          <a:xfrm>
            <a:off x="1143000" y="2168084"/>
            <a:ext cx="228600" cy="727516"/>
          </a:xfrm>
          <a:prstGeom prst="rect">
            <a:avLst/>
          </a:prstGeom>
          <a:noFill/>
          <a:ln/>
          <a:effectLst/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1524001" y="2209800"/>
            <a:ext cx="4191000" cy="615193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5875174" y="2362200"/>
            <a:ext cx="1973426" cy="453888"/>
          </a:xfrm>
          <a:prstGeom prst="rect">
            <a:avLst/>
          </a:prstGeom>
          <a:noFill/>
          <a:ln/>
          <a:effectLst/>
        </p:spPr>
      </p:pic>
      <p:sp>
        <p:nvSpPr>
          <p:cNvPr id="8" name="TextBox 7"/>
          <p:cNvSpPr txBox="1"/>
          <p:nvPr/>
        </p:nvSpPr>
        <p:spPr>
          <a:xfrm>
            <a:off x="304800" y="1504890"/>
            <a:ext cx="8858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Even when                    is invertible, might be computationally expensive if </a:t>
            </a:r>
            <a:r>
              <a:rPr lang="en-US" sz="2000" b="1" dirty="0" smtClean="0"/>
              <a:t>A</a:t>
            </a:r>
            <a:r>
              <a:rPr lang="en-US" sz="2000" dirty="0" smtClean="0"/>
              <a:t> is huge.</a:t>
            </a:r>
            <a:endParaRPr lang="en-US" sz="2000" dirty="0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/>
          <a:srcRect r="59371"/>
          <a:stretch>
            <a:fillRect/>
          </a:stretch>
        </p:blipFill>
        <p:spPr bwMode="auto">
          <a:xfrm>
            <a:off x="1638832" y="1524000"/>
            <a:ext cx="886482" cy="342773"/>
          </a:xfrm>
          <a:prstGeom prst="rect">
            <a:avLst/>
          </a:prstGeom>
          <a:noFill/>
          <a:ln/>
          <a:effectLst/>
        </p:spPr>
      </p:pic>
      <p:sp>
        <p:nvSpPr>
          <p:cNvPr id="11" name="TextBox 10"/>
          <p:cNvSpPr txBox="1"/>
          <p:nvPr/>
        </p:nvSpPr>
        <p:spPr>
          <a:xfrm>
            <a:off x="457200" y="3581400"/>
            <a:ext cx="747870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Initialize: </a:t>
            </a:r>
          </a:p>
          <a:p>
            <a:endParaRPr lang="en-US" sz="2000" dirty="0" smtClean="0"/>
          </a:p>
          <a:p>
            <a:r>
              <a:rPr lang="en-US" sz="2000" dirty="0" smtClean="0"/>
              <a:t>Update: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				0 if      = </a:t>
            </a:r>
          </a:p>
          <a:p>
            <a:endParaRPr lang="en-US" sz="2000" dirty="0" smtClean="0"/>
          </a:p>
          <a:p>
            <a:r>
              <a:rPr lang="en-US" sz="2000" dirty="0" smtClean="0"/>
              <a:t>Stop:  when some criterion met e.g. fixed # iterations, or                  &lt; </a:t>
            </a:r>
            <a:r>
              <a:rPr lang="el-GR" sz="2000" dirty="0" smtClean="0">
                <a:latin typeface="Arial"/>
                <a:cs typeface="Arial"/>
              </a:rPr>
              <a:t>ε</a:t>
            </a:r>
            <a:r>
              <a:rPr lang="en-US" sz="2000" dirty="0" smtClean="0">
                <a:latin typeface="Arial"/>
                <a:cs typeface="Arial"/>
              </a:rPr>
              <a:t>.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6477000" y="5960596"/>
            <a:ext cx="949815" cy="668804"/>
          </a:xfrm>
          <a:prstGeom prst="rect">
            <a:avLst/>
          </a:prstGeom>
          <a:noFill/>
          <a:ln/>
          <a:effectLst/>
        </p:spPr>
      </p:pic>
      <p:grpSp>
        <p:nvGrpSpPr>
          <p:cNvPr id="3" name="Group 23"/>
          <p:cNvGrpSpPr/>
          <p:nvPr/>
        </p:nvGrpSpPr>
        <p:grpSpPr>
          <a:xfrm>
            <a:off x="4191000" y="3371850"/>
            <a:ext cx="4950318" cy="2647950"/>
            <a:chOff x="4191000" y="3365500"/>
            <a:chExt cx="4950318" cy="2647950"/>
          </a:xfrm>
        </p:grpSpPr>
        <p:grpSp>
          <p:nvGrpSpPr>
            <p:cNvPr id="4" name="Group 22"/>
            <p:cNvGrpSpPr/>
            <p:nvPr/>
          </p:nvGrpSpPr>
          <p:grpSpPr>
            <a:xfrm>
              <a:off x="4191000" y="3365500"/>
              <a:ext cx="4950318" cy="2647950"/>
              <a:chOff x="4191000" y="3365500"/>
              <a:chExt cx="4950318" cy="2647950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6019800" y="3365500"/>
                <a:ext cx="3121518" cy="2419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7" name="Picture 26" descr="txp_fig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3" cstate="print"/>
              <a:srcRect r="94070"/>
              <a:stretch>
                <a:fillRect/>
              </a:stretch>
            </p:blipFill>
            <p:spPr bwMode="auto">
              <a:xfrm>
                <a:off x="4572000" y="5327650"/>
                <a:ext cx="215492" cy="685800"/>
              </a:xfrm>
              <a:prstGeom prst="rect">
                <a:avLst/>
              </a:prstGeom>
              <a:noFill/>
              <a:ln/>
              <a:effectLst/>
            </p:spPr>
          </p:pic>
          <p:pic>
            <p:nvPicPr>
              <p:cNvPr id="28" name="Picture 27" descr="txp_fig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9" cstate="print"/>
              <a:srcRect l="31935" t="7594" r="59557" b="54437"/>
              <a:stretch>
                <a:fillRect/>
              </a:stretch>
            </p:blipFill>
            <p:spPr bwMode="auto">
              <a:xfrm>
                <a:off x="5029200" y="5403850"/>
                <a:ext cx="304800" cy="381000"/>
              </a:xfrm>
              <a:prstGeom prst="rect">
                <a:avLst/>
              </a:prstGeom>
              <a:noFill/>
              <a:ln/>
              <a:effectLst/>
            </p:spPr>
          </p:pic>
          <p:sp>
            <p:nvSpPr>
              <p:cNvPr id="20" name="Left Brace 19"/>
              <p:cNvSpPr/>
              <p:nvPr/>
            </p:nvSpPr>
            <p:spPr>
              <a:xfrm rot="16200000">
                <a:off x="4610100" y="4762500"/>
                <a:ext cx="152400" cy="990600"/>
              </a:xfrm>
              <a:prstGeom prst="leftBrac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29" name="Picture 28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 cstate="print"/>
            <a:srcRect l="-475" t="11111" r="94184" b="33333"/>
            <a:stretch>
              <a:fillRect/>
            </a:stretch>
          </p:blipFill>
          <p:spPr bwMode="auto">
            <a:xfrm>
              <a:off x="7043470" y="4114800"/>
              <a:ext cx="228600" cy="3810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xp_fi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0" cstate="print"/>
            <a:stretch>
              <a:fillRect/>
            </a:stretch>
          </p:blipFill>
          <p:spPr bwMode="auto">
            <a:xfrm>
              <a:off x="8432322" y="3860322"/>
              <a:ext cx="281356" cy="30480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0" name="Group 20"/>
          <p:cNvGrpSpPr/>
          <p:nvPr/>
        </p:nvGrpSpPr>
        <p:grpSpPr>
          <a:xfrm>
            <a:off x="304800" y="3048000"/>
            <a:ext cx="5788915" cy="2070236"/>
            <a:chOff x="561924" y="3048000"/>
            <a:chExt cx="5788915" cy="2070236"/>
          </a:xfrm>
        </p:grpSpPr>
        <p:pic>
          <p:nvPicPr>
            <p:cNvPr id="12" name="Picture 11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0" cstate="print"/>
            <a:stretch>
              <a:fillRect/>
            </a:stretch>
          </p:blipFill>
          <p:spPr bwMode="auto">
            <a:xfrm>
              <a:off x="1905000" y="3674852"/>
              <a:ext cx="281356" cy="304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6" name="Picture 15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9" cstate="print"/>
            <a:stretch>
              <a:fillRect/>
            </a:stretch>
          </p:blipFill>
          <p:spPr bwMode="auto">
            <a:xfrm>
              <a:off x="1903956" y="4114800"/>
              <a:ext cx="3582444" cy="1003436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9" name="TextBox 18"/>
            <p:cNvSpPr txBox="1"/>
            <p:nvPr/>
          </p:nvSpPr>
          <p:spPr>
            <a:xfrm>
              <a:off x="561924" y="3048000"/>
              <a:ext cx="57889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Since J(</a:t>
              </a:r>
              <a:r>
                <a:rPr lang="en-US" sz="2000" b="1" dirty="0" smtClean="0">
                  <a:solidFill>
                    <a:srgbClr val="C00000"/>
                  </a:solidFill>
                  <a:latin typeface="Symbol" pitchFamily="18" charset="2"/>
                </a:rPr>
                <a:t>b</a:t>
              </a:r>
              <a:r>
                <a:rPr lang="en-US" sz="2000" b="1" dirty="0" smtClean="0">
                  <a:solidFill>
                    <a:srgbClr val="C00000"/>
                  </a:solidFill>
                </a:rPr>
                <a:t>) is convex, move along negative of gradient</a:t>
              </a:r>
              <a:endParaRPr lang="en-US" sz="20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505200" y="3505200"/>
            <a:ext cx="1079342" cy="609600"/>
            <a:chOff x="3505200" y="3505200"/>
            <a:chExt cx="1079342" cy="609600"/>
          </a:xfrm>
        </p:grpSpPr>
        <p:sp>
          <p:nvSpPr>
            <p:cNvPr id="13" name="TextBox 12"/>
            <p:cNvSpPr txBox="1"/>
            <p:nvPr/>
          </p:nvSpPr>
          <p:spPr>
            <a:xfrm>
              <a:off x="3505200" y="3505200"/>
              <a:ext cx="10793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9E0101"/>
                  </a:solidFill>
                </a:rPr>
                <a:t>s</a:t>
              </a:r>
              <a:r>
                <a:rPr lang="en-US" sz="2000" dirty="0" smtClean="0">
                  <a:solidFill>
                    <a:srgbClr val="9E0101"/>
                  </a:solidFill>
                </a:rPr>
                <a:t>tep size</a:t>
              </a:r>
              <a:endParaRPr lang="en-US" sz="2000" dirty="0">
                <a:solidFill>
                  <a:srgbClr val="9E0101"/>
                </a:solidFill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3505200" y="3886200"/>
              <a:ext cx="381000" cy="228600"/>
            </a:xfrm>
            <a:prstGeom prst="straightConnector1">
              <a:avLst/>
            </a:prstGeom>
            <a:ln>
              <a:solidFill>
                <a:srgbClr val="9E010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0353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rgbClr val="C00000"/>
                </a:solidFill>
              </a:rPr>
              <a:t>Regularized Least Squares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838200" y="2209800"/>
            <a:ext cx="800100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dirty="0" smtClean="0"/>
              <a:t> equations , p unknowns – underdetermined system of linear equations			  many feasible solutions</a:t>
            </a:r>
          </a:p>
          <a:p>
            <a:r>
              <a:rPr lang="en-US" sz="2000" dirty="0" smtClean="0"/>
              <a:t>Need to constrain solution</a:t>
            </a:r>
            <a:r>
              <a:rPr lang="en-US" sz="2000" dirty="0"/>
              <a:t>	</a:t>
            </a:r>
            <a:r>
              <a:rPr lang="en-US" sz="2000" dirty="0" smtClean="0"/>
              <a:t> further </a:t>
            </a:r>
          </a:p>
          <a:p>
            <a:endParaRPr lang="en-US" sz="800" dirty="0"/>
          </a:p>
          <a:p>
            <a:r>
              <a:rPr lang="en-US" sz="2000" dirty="0" smtClean="0"/>
              <a:t>e.g. bias solution to “small” values of </a:t>
            </a:r>
            <a:r>
              <a:rPr lang="en-US" sz="2000" dirty="0" smtClean="0">
                <a:latin typeface="Symbol" charset="2"/>
                <a:cs typeface="Symbol" charset="2"/>
              </a:rPr>
              <a:t>b</a:t>
            </a:r>
            <a:r>
              <a:rPr lang="en-US" sz="2000" dirty="0" smtClean="0"/>
              <a:t> (small changes in input don’t translate to large changes in output) 		  </a:t>
            </a:r>
            <a:endParaRPr lang="en-US" sz="2000" dirty="0"/>
          </a:p>
        </p:txBody>
      </p:sp>
      <p:pic>
        <p:nvPicPr>
          <p:cNvPr id="24" name="Picture 2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828801" y="4938148"/>
            <a:ext cx="3886200" cy="570451"/>
          </a:xfrm>
          <a:prstGeom prst="rect">
            <a:avLst/>
          </a:prstGeom>
          <a:noFill/>
          <a:ln/>
          <a:effectLst/>
        </p:spPr>
      </p:pic>
      <p:pic>
        <p:nvPicPr>
          <p:cNvPr id="25" name="Picture 2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print"/>
          <a:srcRect l="78818" t="-10187" b="1"/>
          <a:stretch/>
        </p:blipFill>
        <p:spPr bwMode="auto">
          <a:xfrm>
            <a:off x="5833072" y="4834014"/>
            <a:ext cx="1027189" cy="753303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715000"/>
            <a:ext cx="3581400" cy="346334"/>
          </a:xfrm>
          <a:prstGeom prst="rect">
            <a:avLst/>
          </a:prstGeom>
        </p:spPr>
      </p:pic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328" y="6276609"/>
            <a:ext cx="1698786" cy="377508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838200" y="6248400"/>
            <a:ext cx="3435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Is	                 </a:t>
            </a:r>
            <a:r>
              <a:rPr lang="en-US" sz="2000" dirty="0"/>
              <a:t> </a:t>
            </a:r>
            <a:r>
              <a:rPr lang="en-US" sz="2000" dirty="0" smtClean="0"/>
              <a:t>  invertible ? </a:t>
            </a:r>
            <a:endParaRPr lang="en-US" sz="2000" dirty="0"/>
          </a:p>
        </p:txBody>
      </p:sp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68" y="5029200"/>
            <a:ext cx="619432" cy="228600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1066542" y="4038600"/>
            <a:ext cx="7700625" cy="759096"/>
            <a:chOff x="1066542" y="4955976"/>
            <a:chExt cx="7700625" cy="759096"/>
          </a:xfrm>
        </p:grpSpPr>
        <p:pic>
          <p:nvPicPr>
            <p:cNvPr id="32" name="Picture 31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066542" y="5031414"/>
              <a:ext cx="4849418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3" name="TextBox 32"/>
            <p:cNvSpPr txBox="1"/>
            <p:nvPr/>
          </p:nvSpPr>
          <p:spPr>
            <a:xfrm>
              <a:off x="6553200" y="4955976"/>
              <a:ext cx="22139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Ridge Regression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(l2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3048000" y="4876800"/>
            <a:ext cx="2286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01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rgbClr val="C00000"/>
                </a:solidFill>
              </a:rPr>
              <a:t>Understanding regularized Least Squares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397" y="2035314"/>
            <a:ext cx="3995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Ridge Regression: 	     			</a:t>
            </a:r>
            <a:endParaRPr lang="en-US" sz="2000" dirty="0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33400" y="1297366"/>
            <a:ext cx="4128802" cy="455234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4724065" y="1321279"/>
            <a:ext cx="2820068" cy="426721"/>
          </a:xfrm>
          <a:prstGeom prst="rect">
            <a:avLst/>
          </a:prstGeom>
          <a:noFill/>
          <a:ln/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7" cstate="print"/>
          <a:srcRect l="2960" t="2778" b="7692"/>
          <a:stretch>
            <a:fillRect/>
          </a:stretch>
        </p:blipFill>
        <p:spPr bwMode="auto">
          <a:xfrm>
            <a:off x="2133599" y="2953881"/>
            <a:ext cx="3865773" cy="359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794060" y="2590800"/>
            <a:ext cx="3349940" cy="94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β</a:t>
            </a:r>
            <a:r>
              <a:rPr lang="en-US" dirty="0" smtClean="0">
                <a:latin typeface="Arial"/>
                <a:cs typeface="Arial"/>
              </a:rPr>
              <a:t>s</a:t>
            </a:r>
            <a:r>
              <a:rPr lang="en-US" dirty="0" smtClean="0"/>
              <a:t> with constant </a:t>
            </a:r>
            <a:r>
              <a:rPr lang="en-US" i="1" dirty="0" smtClean="0"/>
              <a:t>J</a:t>
            </a:r>
            <a:r>
              <a:rPr lang="en-US" dirty="0" smtClean="0"/>
              <a:t>(</a:t>
            </a:r>
            <a:r>
              <a:rPr lang="el-GR" i="1" dirty="0" smtClean="0">
                <a:latin typeface="Arial"/>
                <a:cs typeface="Arial"/>
              </a:rPr>
              <a:t>β</a:t>
            </a:r>
            <a:r>
              <a:rPr lang="en-US" dirty="0" smtClean="0"/>
              <a:t>)</a:t>
            </a:r>
          </a:p>
          <a:p>
            <a:r>
              <a:rPr lang="en-US" dirty="0" smtClean="0"/>
              <a:t>(level sets of </a:t>
            </a:r>
            <a:r>
              <a:rPr lang="en-US" i="1" dirty="0" smtClean="0"/>
              <a:t>J</a:t>
            </a:r>
            <a:r>
              <a:rPr lang="en-US" dirty="0" smtClean="0"/>
              <a:t>(</a:t>
            </a:r>
            <a:r>
              <a:rPr lang="el-GR" i="1" dirty="0" smtClean="0">
                <a:latin typeface="Arial"/>
                <a:cs typeface="Arial"/>
              </a:rPr>
              <a:t>β</a:t>
            </a:r>
            <a:r>
              <a:rPr lang="en-US" dirty="0" smtClean="0"/>
              <a:t>))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4361832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>
                <a:latin typeface="Arial"/>
                <a:cs typeface="Arial"/>
              </a:rPr>
              <a:t>β</a:t>
            </a:r>
            <a:r>
              <a:rPr lang="en-US" dirty="0" smtClean="0">
                <a:latin typeface="Arial"/>
                <a:cs typeface="Arial"/>
              </a:rPr>
              <a:t>s</a:t>
            </a:r>
            <a:r>
              <a:rPr lang="en-US" dirty="0" smtClean="0"/>
              <a:t> with constant l2 norm</a:t>
            </a:r>
          </a:p>
          <a:p>
            <a:r>
              <a:rPr lang="en-US" dirty="0" smtClean="0"/>
              <a:t>(level sets of pen(</a:t>
            </a:r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))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10800000" flipV="1">
            <a:off x="5558203" y="3006567"/>
            <a:ext cx="305862" cy="19643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2292256" y="5022945"/>
            <a:ext cx="223347" cy="23585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720933" y="5214243"/>
            <a:ext cx="1097281" cy="10424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774789" y="3957935"/>
            <a:ext cx="50181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i="1" dirty="0" smtClean="0">
                <a:latin typeface="Arial"/>
                <a:cs typeface="Arial"/>
              </a:rPr>
              <a:t>β</a:t>
            </a:r>
            <a:r>
              <a:rPr lang="en-US" sz="2400" baseline="-25000" dirty="0" smtClean="0">
                <a:latin typeface="Arial"/>
                <a:cs typeface="Arial"/>
              </a:rPr>
              <a:t>2</a:t>
            </a:r>
            <a:endParaRPr lang="en-US" sz="2400" baseline="-25000" dirty="0"/>
          </a:p>
        </p:txBody>
      </p:sp>
      <p:sp>
        <p:nvSpPr>
          <p:cNvPr id="19" name="TextBox 18"/>
          <p:cNvSpPr txBox="1"/>
          <p:nvPr/>
        </p:nvSpPr>
        <p:spPr>
          <a:xfrm>
            <a:off x="4133033" y="5611348"/>
            <a:ext cx="501812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i="1" dirty="0" smtClean="0">
                <a:latin typeface="Arial"/>
                <a:cs typeface="Arial"/>
              </a:rPr>
              <a:t>β</a:t>
            </a:r>
            <a:r>
              <a:rPr lang="en-US" sz="2400" baseline="-25000" dirty="0" smtClean="0">
                <a:latin typeface="Arial"/>
                <a:cs typeface="Arial"/>
              </a:rPr>
              <a:t>1</a:t>
            </a:r>
            <a:endParaRPr lang="en-US" sz="2400" baseline="-25000" dirty="0"/>
          </a:p>
        </p:txBody>
      </p:sp>
      <p:pic>
        <p:nvPicPr>
          <p:cNvPr id="20" name="Picture 1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347597" y="2438400"/>
            <a:ext cx="1705295" cy="311101"/>
          </a:xfrm>
          <a:prstGeom prst="rect">
            <a:avLst/>
          </a:prstGeom>
          <a:noFill/>
          <a:ln/>
          <a:effectLst/>
        </p:spPr>
      </p:pic>
      <p:sp>
        <p:nvSpPr>
          <p:cNvPr id="33" name="TextBox 32"/>
          <p:cNvSpPr txBox="1"/>
          <p:nvPr/>
        </p:nvSpPr>
        <p:spPr>
          <a:xfrm>
            <a:off x="5334000" y="4005782"/>
            <a:ext cx="3606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Unregularized</a:t>
            </a:r>
            <a:r>
              <a:rPr lang="en-US" sz="1600" dirty="0" smtClean="0">
                <a:latin typeface="Arial"/>
                <a:cs typeface="Arial"/>
              </a:rPr>
              <a:t> Least Squares solution</a:t>
            </a:r>
            <a:endParaRPr lang="en-US" sz="1600" dirty="0"/>
          </a:p>
        </p:txBody>
      </p:sp>
      <p:cxnSp>
        <p:nvCxnSpPr>
          <p:cNvPr id="34" name="Straight Arrow Connector 33"/>
          <p:cNvCxnSpPr>
            <a:stCxn id="33" idx="1"/>
          </p:cNvCxnSpPr>
          <p:nvPr/>
        </p:nvCxnSpPr>
        <p:spPr>
          <a:xfrm flipH="1" flipV="1">
            <a:off x="4343401" y="4114800"/>
            <a:ext cx="990599" cy="6025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2853728" y="5316839"/>
            <a:ext cx="838200" cy="838200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2437405" y="4893960"/>
            <a:ext cx="1643067" cy="1642079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561605" y="5190744"/>
            <a:ext cx="1417959" cy="1158573"/>
            <a:chOff x="2544441" y="5180399"/>
            <a:chExt cx="1417959" cy="1158573"/>
          </a:xfrm>
        </p:grpSpPr>
        <p:sp>
          <p:nvSpPr>
            <p:cNvPr id="38" name="Oval 37"/>
            <p:cNvSpPr>
              <a:spLocks/>
            </p:cNvSpPr>
            <p:nvPr/>
          </p:nvSpPr>
          <p:spPr>
            <a:xfrm>
              <a:off x="2714005" y="5205116"/>
              <a:ext cx="1248395" cy="11338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>
              <a:spLocks/>
            </p:cNvSpPr>
            <p:nvPr/>
          </p:nvSpPr>
          <p:spPr>
            <a:xfrm>
              <a:off x="2544441" y="5180399"/>
              <a:ext cx="1248395" cy="11338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2286000" y="5698467"/>
            <a:ext cx="17086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2610119" y="5770514"/>
            <a:ext cx="1338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082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rgbClr val="C00000"/>
                </a:solidFill>
              </a:rPr>
              <a:t>Regularized Least Squares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6" name="Group 15"/>
          <p:cNvGrpSpPr/>
          <p:nvPr/>
        </p:nvGrpSpPr>
        <p:grpSpPr>
          <a:xfrm>
            <a:off x="1072619" y="5029200"/>
            <a:ext cx="6983216" cy="838962"/>
            <a:chOff x="1072619" y="5031414"/>
            <a:chExt cx="6983216" cy="838962"/>
          </a:xfrm>
        </p:grpSpPr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1072619" y="5031414"/>
              <a:ext cx="4837264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6553200" y="5162490"/>
              <a:ext cx="15026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Lasso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(l1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38200" y="2209800"/>
            <a:ext cx="800100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dirty="0" smtClean="0"/>
              <a:t> equations , p unknowns – underdetermined system of linear equations			  many feasible solutions</a:t>
            </a:r>
          </a:p>
          <a:p>
            <a:r>
              <a:rPr lang="en-US" sz="2000" dirty="0" smtClean="0"/>
              <a:t>Need to constrain solution</a:t>
            </a:r>
            <a:r>
              <a:rPr lang="en-US" sz="2000" dirty="0"/>
              <a:t>	</a:t>
            </a:r>
            <a:r>
              <a:rPr lang="en-US" sz="2000" dirty="0" smtClean="0"/>
              <a:t> further </a:t>
            </a:r>
          </a:p>
          <a:p>
            <a:endParaRPr lang="en-US" sz="800" dirty="0"/>
          </a:p>
          <a:p>
            <a:r>
              <a:rPr lang="en-US" sz="2000" dirty="0" smtClean="0"/>
              <a:t>e.g. bias solution to “small” values </a:t>
            </a:r>
            <a:r>
              <a:rPr lang="en-US" sz="2000" dirty="0"/>
              <a:t>of </a:t>
            </a:r>
            <a:r>
              <a:rPr lang="en-US" sz="2000" dirty="0">
                <a:latin typeface="Symbol" charset="2"/>
                <a:cs typeface="Symbol" charset="2"/>
              </a:rPr>
              <a:t>b</a:t>
            </a:r>
            <a:r>
              <a:rPr lang="en-US" sz="2000" dirty="0" smtClean="0"/>
              <a:t> (small changes in input don’t translate to large changes in output)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800" dirty="0" smtClean="0"/>
          </a:p>
          <a:p>
            <a:endParaRPr lang="en-US" sz="800" dirty="0"/>
          </a:p>
          <a:p>
            <a:r>
              <a:rPr lang="en-US" sz="2000" dirty="0" smtClean="0"/>
              <a:t>Many </a:t>
            </a:r>
            <a:r>
              <a:rPr lang="en-US" sz="2000" dirty="0" smtClean="0">
                <a:latin typeface="Symbol" charset="2"/>
                <a:cs typeface="Symbol" charset="2"/>
              </a:rPr>
              <a:t>b</a:t>
            </a:r>
            <a:r>
              <a:rPr lang="en-US" sz="2000" dirty="0" smtClean="0"/>
              <a:t> </a:t>
            </a:r>
            <a:r>
              <a:rPr lang="en-US" sz="2000" dirty="0"/>
              <a:t>can be zero – many inputs are irrelevant to </a:t>
            </a:r>
            <a:r>
              <a:rPr lang="en-US" sz="2000" dirty="0" smtClean="0"/>
              <a:t>prediction in high-dimensional settings (typically intercept term not penalized)		  </a:t>
            </a:r>
            <a:endParaRPr lang="en-US" sz="2000" dirty="0"/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68" y="5029200"/>
            <a:ext cx="619432" cy="22860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066542" y="4038600"/>
            <a:ext cx="7700625" cy="759096"/>
            <a:chOff x="1066542" y="4955976"/>
            <a:chExt cx="7700625" cy="759096"/>
          </a:xfrm>
        </p:grpSpPr>
        <p:pic>
          <p:nvPicPr>
            <p:cNvPr id="22" name="Picture 2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066542" y="5031414"/>
              <a:ext cx="4849418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553200" y="4955976"/>
              <a:ext cx="22139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Ridge Regression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(l2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3635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rgbClr val="C00000"/>
                </a:solidFill>
              </a:rPr>
              <a:t>Regularized Least Squares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6" name="Group 15"/>
          <p:cNvGrpSpPr/>
          <p:nvPr/>
        </p:nvGrpSpPr>
        <p:grpSpPr>
          <a:xfrm>
            <a:off x="1072619" y="5029200"/>
            <a:ext cx="6983216" cy="838962"/>
            <a:chOff x="1072619" y="5031414"/>
            <a:chExt cx="6983216" cy="838962"/>
          </a:xfrm>
        </p:grpSpPr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1072619" y="5031414"/>
              <a:ext cx="4837264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6553200" y="5162490"/>
              <a:ext cx="15026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Lasso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(l1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38200" y="2209800"/>
            <a:ext cx="8001001" cy="372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dirty="0" smtClean="0"/>
              <a:t> equations , p unknowns – underdetermined system of linear equations			  many feasible solutions</a:t>
            </a:r>
          </a:p>
          <a:p>
            <a:r>
              <a:rPr lang="en-US" sz="2000" dirty="0" smtClean="0"/>
              <a:t>Need to constrain solution</a:t>
            </a:r>
            <a:r>
              <a:rPr lang="en-US" sz="2000" dirty="0"/>
              <a:t>	</a:t>
            </a:r>
            <a:r>
              <a:rPr lang="en-US" sz="2000" dirty="0" smtClean="0"/>
              <a:t> further </a:t>
            </a:r>
          </a:p>
          <a:p>
            <a:endParaRPr lang="en-US" sz="800" dirty="0"/>
          </a:p>
          <a:p>
            <a:r>
              <a:rPr lang="en-US" sz="2000" dirty="0" smtClean="0"/>
              <a:t>e.g. bias solution to “small” values </a:t>
            </a:r>
            <a:r>
              <a:rPr lang="en-US" sz="2000" dirty="0"/>
              <a:t>of </a:t>
            </a:r>
            <a:r>
              <a:rPr lang="en-US" sz="2000" dirty="0">
                <a:latin typeface="Symbol" charset="2"/>
                <a:cs typeface="Symbol" charset="2"/>
              </a:rPr>
              <a:t>b</a:t>
            </a:r>
            <a:r>
              <a:rPr lang="en-US" sz="2000" dirty="0" smtClean="0"/>
              <a:t> (small changes in input don’t translate to large changes in output)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800" dirty="0" smtClean="0"/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68" y="5029200"/>
            <a:ext cx="619432" cy="22860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066542" y="4038600"/>
            <a:ext cx="7700625" cy="759096"/>
            <a:chOff x="1066542" y="4955976"/>
            <a:chExt cx="7700625" cy="759096"/>
          </a:xfrm>
        </p:grpSpPr>
        <p:pic>
          <p:nvPicPr>
            <p:cNvPr id="22" name="Picture 2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066542" y="5031414"/>
              <a:ext cx="4849418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553200" y="4955976"/>
              <a:ext cx="22139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Ridge Regression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(l2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81000" y="6019800"/>
            <a:ext cx="876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 closed form solution, but can optimize using sub-gradient descent (packages available)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00611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</a:t>
            </a:r>
            <a:r>
              <a:rPr lang="en-US" b="1" dirty="0" err="1" smtClean="0">
                <a:solidFill>
                  <a:srgbClr val="C00000"/>
                </a:solidFill>
              </a:rPr>
              <a:t>vs</a:t>
            </a:r>
            <a:r>
              <a:rPr lang="en-US" b="1" dirty="0" smtClean="0">
                <a:solidFill>
                  <a:srgbClr val="C00000"/>
                </a:solidFill>
              </a:rPr>
              <a:t> Lasso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71397" y="2035314"/>
            <a:ext cx="3995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Ridge Regression: 	      Lasso:</a:t>
            </a:r>
          </a:p>
          <a:p>
            <a:r>
              <a:rPr lang="en-US" sz="2000" dirty="0" smtClean="0"/>
              <a:t>			</a:t>
            </a:r>
            <a:endParaRPr lang="en-US" sz="2000" dirty="0"/>
          </a:p>
        </p:txBody>
      </p:sp>
      <p:pic>
        <p:nvPicPr>
          <p:cNvPr id="13" name="Picture 1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33400" y="1297366"/>
            <a:ext cx="4128802" cy="455234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47597" y="2438400"/>
            <a:ext cx="1705295" cy="311101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3453467" y="2455652"/>
            <a:ext cx="1694730" cy="265162"/>
          </a:xfrm>
          <a:prstGeom prst="rect">
            <a:avLst/>
          </a:prstGeom>
          <a:noFill/>
          <a:ln/>
          <a:effectLst/>
        </p:spPr>
      </p:pic>
      <p:sp>
        <p:nvSpPr>
          <p:cNvPr id="22" name="TextBox 21"/>
          <p:cNvSpPr txBox="1"/>
          <p:nvPr/>
        </p:nvSpPr>
        <p:spPr>
          <a:xfrm>
            <a:off x="304800" y="5791200"/>
            <a:ext cx="8686799" cy="1015663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Lasso (l1 penalty) results in sparse solutions – vector with more zero coordinates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Good for high-dimensional problems – don’t have to store all coordinates, interpretable solution!</a:t>
            </a:r>
            <a:endParaRPr lang="en-US" sz="2000" b="1" dirty="0">
              <a:solidFill>
                <a:srgbClr val="C00000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319397" y="3276600"/>
            <a:ext cx="2874471" cy="2514600"/>
            <a:chOff x="3319397" y="3276600"/>
            <a:chExt cx="2874471" cy="251460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 b="8333"/>
            <a:stretch>
              <a:fillRect/>
            </a:stretch>
          </p:blipFill>
          <p:spPr bwMode="auto">
            <a:xfrm>
              <a:off x="3641662" y="3276600"/>
              <a:ext cx="2552206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TextBox 26"/>
            <p:cNvSpPr txBox="1"/>
            <p:nvPr/>
          </p:nvSpPr>
          <p:spPr>
            <a:xfrm>
              <a:off x="3319397" y="4105870"/>
              <a:ext cx="10456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i="1" dirty="0" smtClean="0">
                  <a:latin typeface="Arial"/>
                  <a:cs typeface="Arial"/>
                </a:rPr>
                <a:t>β</a:t>
              </a:r>
              <a:r>
                <a:rPr lang="en-US" dirty="0" smtClean="0">
                  <a:latin typeface="Arial"/>
                  <a:cs typeface="Arial"/>
                </a:rPr>
                <a:t>s</a:t>
              </a:r>
              <a:r>
                <a:rPr lang="en-US" dirty="0" smtClean="0"/>
                <a:t> with </a:t>
              </a:r>
            </a:p>
            <a:p>
              <a:r>
                <a:rPr lang="en-US" dirty="0" smtClean="0"/>
                <a:t>constant </a:t>
              </a:r>
            </a:p>
            <a:p>
              <a:r>
                <a:rPr lang="en-US" dirty="0" smtClean="0"/>
                <a:t>l1 norm</a:t>
              </a:r>
              <a:endParaRPr lang="en-US" dirty="0"/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>
              <a:off x="4974668" y="3429000"/>
              <a:ext cx="381000" cy="2286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16200000" flipH="1">
              <a:off x="4212668" y="4953000"/>
              <a:ext cx="152400" cy="1524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>
              <a:spLocks noChangeAspect="1"/>
            </p:cNvSpPr>
            <p:nvPr/>
          </p:nvSpPr>
          <p:spPr>
            <a:xfrm rot="18960000">
              <a:off x="4435264" y="49921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4236116" y="5216768"/>
              <a:ext cx="838200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4248634" y="5227698"/>
              <a:ext cx="838200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6312326" y="2048470"/>
            <a:ext cx="2755474" cy="3742730"/>
            <a:chOff x="6312326" y="2048470"/>
            <a:chExt cx="2755474" cy="3742730"/>
          </a:xfrm>
        </p:grpSpPr>
        <p:sp>
          <p:nvSpPr>
            <p:cNvPr id="23" name="TextBox 22"/>
            <p:cNvSpPr txBox="1"/>
            <p:nvPr/>
          </p:nvSpPr>
          <p:spPr>
            <a:xfrm>
              <a:off x="6900797" y="2048470"/>
              <a:ext cx="216700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Ideally l0 penalty, </a:t>
              </a:r>
            </a:p>
            <a:p>
              <a:r>
                <a:rPr lang="en-US" dirty="0" smtClean="0"/>
                <a:t>but optimization </a:t>
              </a:r>
            </a:p>
            <a:p>
              <a:r>
                <a:rPr lang="en-US" dirty="0" smtClean="0"/>
                <a:t>becomes non-convex</a:t>
              </a:r>
              <a:endParaRPr lang="en-US" dirty="0"/>
            </a:p>
          </p:txBody>
        </p:sp>
        <p:pic>
          <p:nvPicPr>
            <p:cNvPr id="44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 b="8333"/>
            <a:stretch>
              <a:fillRect/>
            </a:stretch>
          </p:blipFill>
          <p:spPr bwMode="auto">
            <a:xfrm>
              <a:off x="6482191" y="3276600"/>
              <a:ext cx="2552206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5" name="Rectangle 44"/>
            <p:cNvSpPr>
              <a:spLocks noChangeAspect="1"/>
            </p:cNvSpPr>
            <p:nvPr/>
          </p:nvSpPr>
          <p:spPr>
            <a:xfrm rot="16200000">
              <a:off x="7170637" y="4841840"/>
              <a:ext cx="679520" cy="76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7070781" y="5225560"/>
              <a:ext cx="8382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7083299" y="5236490"/>
              <a:ext cx="8382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12326" y="4208584"/>
              <a:ext cx="10456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i="1" dirty="0" smtClean="0">
                  <a:latin typeface="Arial"/>
                  <a:cs typeface="Arial"/>
                </a:rPr>
                <a:t>β</a:t>
              </a:r>
              <a:r>
                <a:rPr lang="en-US" dirty="0" smtClean="0">
                  <a:latin typeface="Arial"/>
                  <a:cs typeface="Arial"/>
                </a:rPr>
                <a:t>s</a:t>
              </a:r>
              <a:r>
                <a:rPr lang="en-US" dirty="0" smtClean="0"/>
                <a:t> with </a:t>
              </a:r>
            </a:p>
            <a:p>
              <a:r>
                <a:rPr lang="en-US" dirty="0" smtClean="0"/>
                <a:t>constant </a:t>
              </a:r>
            </a:p>
            <a:p>
              <a:r>
                <a:rPr lang="en-US" dirty="0" smtClean="0"/>
                <a:t>l0 norm</a:t>
              </a:r>
              <a:endParaRPr lang="en-US" dirty="0"/>
            </a:p>
          </p:txBody>
        </p:sp>
        <p:cxnSp>
          <p:nvCxnSpPr>
            <p:cNvPr id="49" name="Straight Arrow Connector 48"/>
            <p:cNvCxnSpPr/>
            <p:nvPr/>
          </p:nvCxnSpPr>
          <p:spPr>
            <a:xfrm rot="16200000" flipH="1">
              <a:off x="7205597" y="5055714"/>
              <a:ext cx="152400" cy="1524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Picture 76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724065" y="1321279"/>
            <a:ext cx="2820068" cy="426721"/>
          </a:xfrm>
          <a:prstGeom prst="rect">
            <a:avLst/>
          </a:prstGeom>
          <a:noFill/>
          <a:ln/>
          <a:effectLst/>
        </p:spPr>
      </p:pic>
      <p:grpSp>
        <p:nvGrpSpPr>
          <p:cNvPr id="35" name="Group 34"/>
          <p:cNvGrpSpPr/>
          <p:nvPr/>
        </p:nvGrpSpPr>
        <p:grpSpPr>
          <a:xfrm>
            <a:off x="42797" y="3087469"/>
            <a:ext cx="5191438" cy="2703731"/>
            <a:chOff x="42797" y="3087469"/>
            <a:chExt cx="5191438" cy="2703731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 l="2960" t="2778" b="7692"/>
            <a:stretch>
              <a:fillRect/>
            </a:stretch>
          </p:blipFill>
          <p:spPr bwMode="auto">
            <a:xfrm>
              <a:off x="698842" y="3335216"/>
              <a:ext cx="2497873" cy="2455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TextBox 24"/>
            <p:cNvSpPr txBox="1"/>
            <p:nvPr/>
          </p:nvSpPr>
          <p:spPr>
            <a:xfrm>
              <a:off x="3069668" y="3087469"/>
              <a:ext cx="21645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>
                  <a:latin typeface="Arial"/>
                  <a:cs typeface="Arial"/>
                </a:rPr>
                <a:t>β</a:t>
              </a:r>
              <a:r>
                <a:rPr lang="en-US" dirty="0" smtClean="0">
                  <a:latin typeface="Arial"/>
                  <a:cs typeface="Arial"/>
                </a:rPr>
                <a:t>s</a:t>
              </a:r>
              <a:r>
                <a:rPr lang="en-US" dirty="0" smtClean="0"/>
                <a:t> with constant </a:t>
              </a:r>
              <a:r>
                <a:rPr lang="en-US" i="1" dirty="0" smtClean="0"/>
                <a:t>J</a:t>
              </a:r>
              <a:r>
                <a:rPr lang="en-US" dirty="0" smtClean="0"/>
                <a:t>(</a:t>
              </a:r>
              <a:r>
                <a:rPr lang="el-GR" i="1" dirty="0" smtClean="0">
                  <a:latin typeface="Arial"/>
                  <a:cs typeface="Arial"/>
                </a:rPr>
                <a:t>β</a:t>
              </a:r>
              <a:r>
                <a:rPr lang="en-US" dirty="0" smtClean="0"/>
                <a:t>)</a:t>
              </a:r>
            </a:p>
            <a:p>
              <a:r>
                <a:rPr lang="en-US" dirty="0" smtClean="0"/>
                <a:t>(level sets of </a:t>
              </a:r>
              <a:r>
                <a:rPr lang="en-US" i="1" dirty="0" smtClean="0"/>
                <a:t>J</a:t>
              </a:r>
              <a:r>
                <a:rPr lang="en-US" dirty="0" smtClean="0"/>
                <a:t>(</a:t>
              </a:r>
              <a:r>
                <a:rPr lang="el-GR" i="1" dirty="0" smtClean="0">
                  <a:latin typeface="Arial"/>
                  <a:cs typeface="Arial"/>
                </a:rPr>
                <a:t>β</a:t>
              </a:r>
              <a:r>
                <a:rPr lang="en-US" dirty="0" smtClean="0"/>
                <a:t>))</a:t>
              </a:r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797" y="4105870"/>
              <a:ext cx="10456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i="1" dirty="0" smtClean="0">
                  <a:latin typeface="Arial"/>
                  <a:cs typeface="Arial"/>
                </a:rPr>
                <a:t>β</a:t>
              </a:r>
              <a:r>
                <a:rPr lang="en-US" dirty="0" smtClean="0">
                  <a:latin typeface="Arial"/>
                  <a:cs typeface="Arial"/>
                </a:rPr>
                <a:t>s</a:t>
              </a:r>
              <a:r>
                <a:rPr lang="en-US" dirty="0" smtClean="0"/>
                <a:t> with </a:t>
              </a:r>
            </a:p>
            <a:p>
              <a:r>
                <a:rPr lang="en-US" dirty="0" smtClean="0"/>
                <a:t>constant </a:t>
              </a:r>
            </a:p>
            <a:p>
              <a:r>
                <a:rPr lang="en-US" dirty="0" smtClean="0"/>
                <a:t>l2 norm</a:t>
              </a:r>
              <a:endParaRPr lang="en-US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 rot="10800000" flipV="1">
              <a:off x="2917269" y="3371166"/>
              <a:ext cx="197633" cy="1340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16200000" flipH="1">
              <a:off x="936068" y="4876800"/>
              <a:ext cx="152400" cy="1524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/>
            <p:cNvSpPr/>
            <p:nvPr/>
          </p:nvSpPr>
          <p:spPr>
            <a:xfrm>
              <a:off x="1091562" y="4885592"/>
              <a:ext cx="685800" cy="6858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1012268" y="5207976"/>
              <a:ext cx="838200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5400000">
              <a:off x="1024786" y="5218906"/>
              <a:ext cx="838200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1143000" y="4114800"/>
              <a:ext cx="3658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i="1" dirty="0" smtClean="0">
                  <a:latin typeface="Arial"/>
                  <a:cs typeface="Arial"/>
                </a:rPr>
                <a:t>β</a:t>
              </a:r>
              <a:r>
                <a:rPr lang="en-US" sz="1000" dirty="0" smtClean="0">
                  <a:latin typeface="Arial"/>
                  <a:cs typeface="Arial"/>
                </a:rPr>
                <a:t>2</a:t>
              </a:r>
              <a:endParaRPr lang="en-US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996394" y="5148530"/>
              <a:ext cx="3577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i="1" dirty="0" smtClean="0">
                  <a:latin typeface="Arial"/>
                  <a:cs typeface="Arial"/>
                </a:rPr>
                <a:t>β</a:t>
              </a:r>
              <a:r>
                <a:rPr lang="en-US" sz="1000" dirty="0" smtClean="0">
                  <a:latin typeface="Arial"/>
                  <a:cs typeface="Arial"/>
                </a:rPr>
                <a:t>1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Matlab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4953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clear all</a:t>
            </a:r>
          </a:p>
          <a:p>
            <a:r>
              <a:rPr lang="en-US" sz="2000" dirty="0"/>
              <a:t>close all</a:t>
            </a:r>
          </a:p>
          <a:p>
            <a:r>
              <a:rPr lang="en-US" sz="2000" dirty="0"/>
              <a:t> </a:t>
            </a:r>
          </a:p>
          <a:p>
            <a:r>
              <a:rPr lang="en-US" sz="2000" dirty="0" smtClean="0"/>
              <a:t>n </a:t>
            </a:r>
            <a:r>
              <a:rPr lang="en-US" sz="2000" dirty="0"/>
              <a:t>= 80</a:t>
            </a:r>
            <a:r>
              <a:rPr lang="en-US" sz="2000" dirty="0" smtClean="0"/>
              <a:t>;     % </a:t>
            </a:r>
            <a:r>
              <a:rPr lang="en-US" sz="2000" dirty="0" err="1" smtClean="0"/>
              <a:t>datapoints</a:t>
            </a:r>
            <a:endParaRPr lang="en-US" sz="2000" dirty="0"/>
          </a:p>
          <a:p>
            <a:r>
              <a:rPr lang="en-US" sz="2000" dirty="0" smtClean="0"/>
              <a:t>p </a:t>
            </a:r>
            <a:r>
              <a:rPr lang="en-US" sz="2000" dirty="0"/>
              <a:t>= 100</a:t>
            </a:r>
            <a:r>
              <a:rPr lang="en-US" sz="2000" dirty="0" smtClean="0"/>
              <a:t>;   % features</a:t>
            </a:r>
            <a:endParaRPr lang="en-US" sz="2000" dirty="0"/>
          </a:p>
          <a:p>
            <a:r>
              <a:rPr lang="en-US" sz="2000" dirty="0" smtClean="0"/>
              <a:t>k </a:t>
            </a:r>
            <a:r>
              <a:rPr lang="en-US" sz="2000" dirty="0"/>
              <a:t>= 10</a:t>
            </a:r>
            <a:r>
              <a:rPr lang="en-US" sz="2000" dirty="0" smtClean="0"/>
              <a:t>;      % non-zero features</a:t>
            </a:r>
            <a:endParaRPr lang="en-US" sz="2000" dirty="0"/>
          </a:p>
          <a:p>
            <a:r>
              <a:rPr lang="en-US" sz="2000" dirty="0"/>
              <a:t> </a:t>
            </a:r>
          </a:p>
          <a:p>
            <a:r>
              <a:rPr lang="en-US" sz="2000" dirty="0" err="1"/>
              <a:t>rng</a:t>
            </a:r>
            <a:r>
              <a:rPr lang="en-US" sz="2000" dirty="0"/>
              <a:t>(20)</a:t>
            </a:r>
            <a:r>
              <a:rPr lang="en-US" sz="2000" dirty="0" smtClean="0"/>
              <a:t>;</a:t>
            </a:r>
          </a:p>
          <a:p>
            <a:r>
              <a:rPr lang="en-US" sz="2000" dirty="0"/>
              <a:t>X </a:t>
            </a:r>
            <a:r>
              <a:rPr lang="en-US" sz="2000" dirty="0" smtClean="0"/>
              <a:t>= </a:t>
            </a:r>
            <a:r>
              <a:rPr lang="en-US" sz="2000" dirty="0" err="1" smtClean="0"/>
              <a:t>randn</a:t>
            </a:r>
            <a:r>
              <a:rPr lang="en-US" sz="2000" dirty="0" smtClean="0"/>
              <a:t>(</a:t>
            </a:r>
            <a:r>
              <a:rPr lang="en-US" sz="2000" dirty="0" err="1" smtClean="0"/>
              <a:t>n,p</a:t>
            </a:r>
            <a:r>
              <a:rPr lang="en-US" sz="2000" dirty="0" smtClean="0"/>
              <a:t>)</a:t>
            </a:r>
            <a:r>
              <a:rPr lang="en-US" sz="2000" dirty="0"/>
              <a:t>;</a:t>
            </a:r>
          </a:p>
          <a:p>
            <a:r>
              <a:rPr lang="en-US" sz="2000" dirty="0"/>
              <a:t>weights = zeros</a:t>
            </a:r>
            <a:r>
              <a:rPr lang="en-US" sz="2000" dirty="0" smtClean="0"/>
              <a:t>(p,</a:t>
            </a:r>
            <a:r>
              <a:rPr lang="en-US" sz="2000" dirty="0"/>
              <a:t>1);</a:t>
            </a:r>
          </a:p>
          <a:p>
            <a:r>
              <a:rPr lang="en-US" sz="2000" dirty="0"/>
              <a:t>weights(1</a:t>
            </a:r>
            <a:r>
              <a:rPr lang="en-US" sz="2000" dirty="0" smtClean="0"/>
              <a:t>:k) </a:t>
            </a:r>
            <a:r>
              <a:rPr lang="en-US" sz="2000" dirty="0"/>
              <a:t>= </a:t>
            </a:r>
            <a:r>
              <a:rPr lang="en-US" sz="2000" dirty="0" err="1"/>
              <a:t>randn</a:t>
            </a:r>
            <a:r>
              <a:rPr lang="en-US" sz="2000" dirty="0" smtClean="0"/>
              <a:t>(k,</a:t>
            </a:r>
            <a:r>
              <a:rPr lang="en-US" sz="2000" dirty="0"/>
              <a:t>1)+10;</a:t>
            </a:r>
          </a:p>
          <a:p>
            <a:r>
              <a:rPr lang="en-US" sz="2000" dirty="0"/>
              <a:t>noise = </a:t>
            </a:r>
            <a:r>
              <a:rPr lang="en-US" sz="2000" dirty="0" err="1"/>
              <a:t>randn</a:t>
            </a:r>
            <a:r>
              <a:rPr lang="en-US" sz="2000" dirty="0"/>
              <a:t>(</a:t>
            </a:r>
            <a:r>
              <a:rPr lang="en-US" sz="2000" dirty="0" smtClean="0"/>
              <a:t>n,</a:t>
            </a:r>
            <a:r>
              <a:rPr lang="en-US" sz="2000" dirty="0"/>
              <a:t>1) * 0.5;</a:t>
            </a:r>
          </a:p>
          <a:p>
            <a:r>
              <a:rPr lang="en-US" sz="2000" dirty="0"/>
              <a:t>Y = X*weights +  noise;</a:t>
            </a:r>
          </a:p>
          <a:p>
            <a:endParaRPr lang="en-US" sz="2000" dirty="0" smtClean="0"/>
          </a:p>
          <a:p>
            <a:r>
              <a:rPr lang="en-US" sz="2000" dirty="0" err="1"/>
              <a:t>Xtest</a:t>
            </a:r>
            <a:r>
              <a:rPr lang="en-US" sz="2000" dirty="0"/>
              <a:t> = </a:t>
            </a:r>
            <a:r>
              <a:rPr lang="en-US" sz="2000" dirty="0" err="1"/>
              <a:t>randn</a:t>
            </a:r>
            <a:r>
              <a:rPr lang="en-US" sz="2000" dirty="0"/>
              <a:t>(</a:t>
            </a:r>
            <a:r>
              <a:rPr lang="en-US" sz="2000" dirty="0" err="1" smtClean="0"/>
              <a:t>n,</a:t>
            </a:r>
            <a:r>
              <a:rPr lang="en-US" sz="2000" dirty="0" err="1"/>
              <a:t>p</a:t>
            </a:r>
            <a:r>
              <a:rPr lang="en-US" sz="2000" dirty="0" smtClean="0"/>
              <a:t>);</a:t>
            </a:r>
          </a:p>
          <a:p>
            <a:r>
              <a:rPr lang="en-US" sz="2000" dirty="0"/>
              <a:t>noise = </a:t>
            </a:r>
            <a:r>
              <a:rPr lang="en-US" sz="2000" dirty="0" err="1"/>
              <a:t>randn</a:t>
            </a:r>
            <a:r>
              <a:rPr lang="en-US" sz="2000" dirty="0"/>
              <a:t>(n,1) * 0.5</a:t>
            </a:r>
            <a:r>
              <a:rPr lang="en-US" sz="2000" dirty="0" smtClean="0"/>
              <a:t>;</a:t>
            </a:r>
            <a:endParaRPr lang="en-US" sz="2000" dirty="0"/>
          </a:p>
          <a:p>
            <a:r>
              <a:rPr lang="en-US" sz="2000" dirty="0" err="1"/>
              <a:t>Ytest</a:t>
            </a:r>
            <a:r>
              <a:rPr lang="en-US" sz="2000" dirty="0"/>
              <a:t> = </a:t>
            </a:r>
            <a:r>
              <a:rPr lang="en-US" sz="2000" dirty="0" err="1"/>
              <a:t>Xtest</a:t>
            </a:r>
            <a:r>
              <a:rPr lang="en-US" sz="2000" dirty="0"/>
              <a:t>*weights + noise</a:t>
            </a:r>
            <a:r>
              <a:rPr lang="en-US" sz="2000" dirty="0" smtClean="0"/>
              <a:t>;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4648200" y="1378089"/>
            <a:ext cx="4267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/>
              <a:t>lassoWeights</a:t>
            </a:r>
            <a:r>
              <a:rPr lang="en-US" sz="2000" dirty="0" smtClean="0"/>
              <a:t> </a:t>
            </a:r>
            <a:r>
              <a:rPr lang="en-US" sz="2000" dirty="0"/>
              <a:t>= lasso(X,Y,'Lambda',1, 'Alpha', 1.0)</a:t>
            </a:r>
            <a:r>
              <a:rPr lang="en-US" sz="2000" dirty="0" smtClean="0"/>
              <a:t>;</a:t>
            </a:r>
          </a:p>
          <a:p>
            <a:r>
              <a:rPr lang="en-US" sz="2000" dirty="0" err="1"/>
              <a:t>Ylasso</a:t>
            </a:r>
            <a:r>
              <a:rPr lang="en-US" sz="2000" dirty="0"/>
              <a:t> = </a:t>
            </a:r>
            <a:r>
              <a:rPr lang="en-US" sz="2000" dirty="0" err="1"/>
              <a:t>Xtest</a:t>
            </a:r>
            <a:r>
              <a:rPr lang="en-US" sz="2000" dirty="0"/>
              <a:t>*</a:t>
            </a:r>
            <a:r>
              <a:rPr lang="en-US" sz="2000" dirty="0" err="1"/>
              <a:t>lassoWeights</a:t>
            </a:r>
            <a:r>
              <a:rPr lang="en-US" sz="2000" dirty="0"/>
              <a:t>;</a:t>
            </a:r>
          </a:p>
          <a:p>
            <a:r>
              <a:rPr lang="en-US" sz="2000" dirty="0"/>
              <a:t>norm(</a:t>
            </a:r>
            <a:r>
              <a:rPr lang="en-US" sz="2000" dirty="0" err="1"/>
              <a:t>Ytest-Ylasso</a:t>
            </a:r>
            <a:r>
              <a:rPr lang="en-US" sz="2000" dirty="0" smtClean="0"/>
              <a:t>)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ridgeWeights</a:t>
            </a:r>
            <a:r>
              <a:rPr lang="en-US" sz="2000" dirty="0"/>
              <a:t> = lasso(X,Y,'Lambda',1, 'Alpha', 0.0001);</a:t>
            </a:r>
          </a:p>
          <a:p>
            <a:r>
              <a:rPr lang="en-US" sz="2000" dirty="0" err="1" smtClean="0"/>
              <a:t>Yridge</a:t>
            </a:r>
            <a:r>
              <a:rPr lang="en-US" sz="2000" dirty="0" smtClean="0"/>
              <a:t> </a:t>
            </a:r>
            <a:r>
              <a:rPr lang="en-US" sz="2000" dirty="0"/>
              <a:t>= </a:t>
            </a:r>
            <a:r>
              <a:rPr lang="en-US" sz="2000" dirty="0" err="1" smtClean="0"/>
              <a:t>Xtest</a:t>
            </a:r>
            <a:r>
              <a:rPr lang="en-US" sz="2000" dirty="0" smtClean="0"/>
              <a:t>*</a:t>
            </a:r>
            <a:r>
              <a:rPr lang="en-US" sz="2000" dirty="0" err="1"/>
              <a:t>ridgeWeights</a:t>
            </a:r>
            <a:r>
              <a:rPr lang="en-US" sz="2000" dirty="0"/>
              <a:t>;</a:t>
            </a:r>
          </a:p>
          <a:p>
            <a:r>
              <a:rPr lang="en-US" sz="2000" dirty="0"/>
              <a:t>norm(</a:t>
            </a:r>
            <a:r>
              <a:rPr lang="en-US" sz="2000" dirty="0" err="1" smtClean="0"/>
              <a:t>Ytest-</a:t>
            </a:r>
            <a:r>
              <a:rPr lang="en-US" sz="2000" dirty="0" err="1"/>
              <a:t>Yridge</a:t>
            </a:r>
            <a:r>
              <a:rPr lang="en-US" sz="2000" dirty="0"/>
              <a:t>)</a:t>
            </a:r>
          </a:p>
          <a:p>
            <a:r>
              <a:rPr lang="en-US" sz="2000" dirty="0"/>
              <a:t> </a:t>
            </a:r>
          </a:p>
          <a:p>
            <a:r>
              <a:rPr lang="en-US" sz="2000" dirty="0" smtClean="0"/>
              <a:t>stem(</a:t>
            </a:r>
            <a:r>
              <a:rPr lang="en-US" sz="2000" dirty="0" err="1" smtClean="0"/>
              <a:t>lassoWeights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pause</a:t>
            </a:r>
            <a:endParaRPr lang="en-US" sz="2000" dirty="0"/>
          </a:p>
          <a:p>
            <a:r>
              <a:rPr lang="en-US" sz="2000" dirty="0" smtClean="0"/>
              <a:t>stem</a:t>
            </a:r>
            <a:r>
              <a:rPr lang="en-US" sz="2000" dirty="0"/>
              <a:t>(</a:t>
            </a:r>
            <a:r>
              <a:rPr lang="en-US" sz="2000" dirty="0" err="1"/>
              <a:t>ridgeWeights</a:t>
            </a:r>
            <a:r>
              <a:rPr lang="en-US" sz="2000" dirty="0"/>
              <a:t>)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04058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Matlab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66800" y="1524000"/>
            <a:ext cx="76962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Test MSE = 33.7997			Test MSE </a:t>
            </a:r>
            <a:r>
              <a:rPr lang="en-US" sz="2400" smtClean="0"/>
              <a:t>= 185.9948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Lasso Coefficients			Ridge Coefficients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8400"/>
            <a:ext cx="4876800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381250"/>
            <a:ext cx="4953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587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Regression Tasks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609600" y="4419600"/>
            <a:ext cx="7924800" cy="2400300"/>
            <a:chOff x="609600" y="4419600"/>
            <a:chExt cx="7924800" cy="2400300"/>
          </a:xfrm>
        </p:grpSpPr>
        <p:sp>
          <p:nvSpPr>
            <p:cNvPr id="50" name="TextBox 49"/>
            <p:cNvSpPr txBox="1"/>
            <p:nvPr/>
          </p:nvSpPr>
          <p:spPr>
            <a:xfrm>
              <a:off x="609600" y="4495800"/>
              <a:ext cx="18799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Estimating</a:t>
              </a:r>
              <a:br>
                <a:rPr lang="en-US" sz="2200" dirty="0" smtClean="0"/>
              </a:br>
              <a:r>
                <a:rPr lang="en-US" sz="2200" dirty="0" smtClean="0"/>
                <a:t>Contamination</a:t>
              </a:r>
              <a:endParaRPr lang="en-US" sz="2200" dirty="0"/>
            </a:p>
          </p:txBody>
        </p:sp>
        <p:pic>
          <p:nvPicPr>
            <p:cNvPr id="60" name="Picture 3" descr="Pyramid oil spill"/>
            <p:cNvPicPr>
              <a:picLocks noChangeAspect="1" noChangeArrowheads="1"/>
            </p:cNvPicPr>
            <p:nvPr/>
          </p:nvPicPr>
          <p:blipFill>
            <a:blip r:embed="rId2" cstate="print"/>
            <a:srcRect l="7784" r="12973" b="6906"/>
            <a:stretch>
              <a:fillRect/>
            </a:stretch>
          </p:blipFill>
          <p:spPr bwMode="auto">
            <a:xfrm>
              <a:off x="2819400" y="4419600"/>
              <a:ext cx="4267200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2819400" y="4474952"/>
              <a:ext cx="4419600" cy="2176463"/>
            </a:xfrm>
            <a:custGeom>
              <a:avLst/>
              <a:gdLst/>
              <a:ahLst/>
              <a:cxnLst>
                <a:cxn ang="0">
                  <a:pos x="1766" y="16"/>
                </a:cxn>
                <a:cxn ang="0">
                  <a:pos x="2083" y="9"/>
                </a:cxn>
                <a:cxn ang="0">
                  <a:pos x="2137" y="68"/>
                </a:cxn>
                <a:cxn ang="0">
                  <a:pos x="2112" y="157"/>
                </a:cxn>
                <a:cxn ang="0">
                  <a:pos x="1923" y="169"/>
                </a:cxn>
                <a:cxn ang="0">
                  <a:pos x="1723" y="203"/>
                </a:cxn>
                <a:cxn ang="0">
                  <a:pos x="1758" y="262"/>
                </a:cxn>
                <a:cxn ang="0">
                  <a:pos x="1959" y="248"/>
                </a:cxn>
                <a:cxn ang="0">
                  <a:pos x="2108" y="300"/>
                </a:cxn>
                <a:cxn ang="0">
                  <a:pos x="1932" y="346"/>
                </a:cxn>
                <a:cxn ang="0">
                  <a:pos x="1421" y="369"/>
                </a:cxn>
                <a:cxn ang="0">
                  <a:pos x="1248" y="440"/>
                </a:cxn>
                <a:cxn ang="0">
                  <a:pos x="1305" y="511"/>
                </a:cxn>
                <a:cxn ang="0">
                  <a:pos x="1766" y="511"/>
                </a:cxn>
                <a:cxn ang="0">
                  <a:pos x="1603" y="645"/>
                </a:cxn>
                <a:cxn ang="0">
                  <a:pos x="1133" y="652"/>
                </a:cxn>
                <a:cxn ang="0">
                  <a:pos x="1055" y="749"/>
                </a:cxn>
                <a:cxn ang="0">
                  <a:pos x="1133" y="794"/>
                </a:cxn>
                <a:cxn ang="0">
                  <a:pos x="1552" y="802"/>
                </a:cxn>
                <a:cxn ang="0">
                  <a:pos x="1636" y="919"/>
                </a:cxn>
                <a:cxn ang="0">
                  <a:pos x="1421" y="1006"/>
                </a:cxn>
                <a:cxn ang="0">
                  <a:pos x="212" y="935"/>
                </a:cxn>
                <a:cxn ang="0">
                  <a:pos x="153" y="1006"/>
                </a:cxn>
                <a:cxn ang="0">
                  <a:pos x="326" y="1076"/>
                </a:cxn>
                <a:cxn ang="0">
                  <a:pos x="787" y="1148"/>
                </a:cxn>
                <a:cxn ang="0">
                  <a:pos x="1421" y="1148"/>
                </a:cxn>
                <a:cxn ang="0">
                  <a:pos x="1882" y="1218"/>
                </a:cxn>
                <a:cxn ang="0">
                  <a:pos x="2055" y="1218"/>
                </a:cxn>
                <a:cxn ang="0">
                  <a:pos x="2055" y="1359"/>
                </a:cxn>
                <a:cxn ang="0">
                  <a:pos x="845" y="1289"/>
                </a:cxn>
              </a:cxnLst>
              <a:rect l="0" t="0" r="r" b="b"/>
              <a:pathLst>
                <a:path w="2256" h="1371">
                  <a:moveTo>
                    <a:pt x="1766" y="16"/>
                  </a:moveTo>
                  <a:cubicBezTo>
                    <a:pt x="1819" y="15"/>
                    <a:pt x="2021" y="0"/>
                    <a:pt x="2083" y="9"/>
                  </a:cubicBezTo>
                  <a:cubicBezTo>
                    <a:pt x="2145" y="18"/>
                    <a:pt x="2132" y="43"/>
                    <a:pt x="2137" y="68"/>
                  </a:cubicBezTo>
                  <a:cubicBezTo>
                    <a:pt x="2142" y="93"/>
                    <a:pt x="2148" y="140"/>
                    <a:pt x="2112" y="157"/>
                  </a:cubicBezTo>
                  <a:cubicBezTo>
                    <a:pt x="2076" y="174"/>
                    <a:pt x="1988" y="161"/>
                    <a:pt x="1923" y="169"/>
                  </a:cubicBezTo>
                  <a:cubicBezTo>
                    <a:pt x="1858" y="177"/>
                    <a:pt x="1751" y="188"/>
                    <a:pt x="1723" y="203"/>
                  </a:cubicBezTo>
                  <a:cubicBezTo>
                    <a:pt x="1695" y="218"/>
                    <a:pt x="1719" y="254"/>
                    <a:pt x="1758" y="262"/>
                  </a:cubicBezTo>
                  <a:cubicBezTo>
                    <a:pt x="1797" y="270"/>
                    <a:pt x="1901" y="242"/>
                    <a:pt x="1959" y="248"/>
                  </a:cubicBezTo>
                  <a:cubicBezTo>
                    <a:pt x="2017" y="254"/>
                    <a:pt x="2112" y="284"/>
                    <a:pt x="2108" y="300"/>
                  </a:cubicBezTo>
                  <a:cubicBezTo>
                    <a:pt x="2104" y="316"/>
                    <a:pt x="2046" y="335"/>
                    <a:pt x="1932" y="346"/>
                  </a:cubicBezTo>
                  <a:cubicBezTo>
                    <a:pt x="1818" y="357"/>
                    <a:pt x="1535" y="354"/>
                    <a:pt x="1421" y="369"/>
                  </a:cubicBezTo>
                  <a:cubicBezTo>
                    <a:pt x="1307" y="385"/>
                    <a:pt x="1268" y="417"/>
                    <a:pt x="1248" y="440"/>
                  </a:cubicBezTo>
                  <a:cubicBezTo>
                    <a:pt x="1229" y="464"/>
                    <a:pt x="1219" y="499"/>
                    <a:pt x="1305" y="511"/>
                  </a:cubicBezTo>
                  <a:cubicBezTo>
                    <a:pt x="1392" y="522"/>
                    <a:pt x="1716" y="488"/>
                    <a:pt x="1766" y="511"/>
                  </a:cubicBezTo>
                  <a:cubicBezTo>
                    <a:pt x="1816" y="533"/>
                    <a:pt x="1709" y="622"/>
                    <a:pt x="1603" y="645"/>
                  </a:cubicBezTo>
                  <a:cubicBezTo>
                    <a:pt x="1498" y="669"/>
                    <a:pt x="1224" y="635"/>
                    <a:pt x="1133" y="652"/>
                  </a:cubicBezTo>
                  <a:cubicBezTo>
                    <a:pt x="1042" y="669"/>
                    <a:pt x="1055" y="725"/>
                    <a:pt x="1055" y="749"/>
                  </a:cubicBezTo>
                  <a:cubicBezTo>
                    <a:pt x="1055" y="773"/>
                    <a:pt x="1050" y="785"/>
                    <a:pt x="1133" y="794"/>
                  </a:cubicBezTo>
                  <a:cubicBezTo>
                    <a:pt x="1216" y="803"/>
                    <a:pt x="1468" y="782"/>
                    <a:pt x="1552" y="802"/>
                  </a:cubicBezTo>
                  <a:cubicBezTo>
                    <a:pt x="1636" y="823"/>
                    <a:pt x="1657" y="884"/>
                    <a:pt x="1636" y="919"/>
                  </a:cubicBezTo>
                  <a:cubicBezTo>
                    <a:pt x="1614" y="953"/>
                    <a:pt x="1658" y="1004"/>
                    <a:pt x="1421" y="1006"/>
                  </a:cubicBezTo>
                  <a:cubicBezTo>
                    <a:pt x="1184" y="1008"/>
                    <a:pt x="422" y="935"/>
                    <a:pt x="212" y="935"/>
                  </a:cubicBezTo>
                  <a:cubicBezTo>
                    <a:pt x="0" y="935"/>
                    <a:pt x="134" y="982"/>
                    <a:pt x="153" y="1006"/>
                  </a:cubicBezTo>
                  <a:cubicBezTo>
                    <a:pt x="173" y="1029"/>
                    <a:pt x="221" y="1053"/>
                    <a:pt x="326" y="1076"/>
                  </a:cubicBezTo>
                  <a:cubicBezTo>
                    <a:pt x="432" y="1100"/>
                    <a:pt x="605" y="1135"/>
                    <a:pt x="787" y="1148"/>
                  </a:cubicBezTo>
                  <a:cubicBezTo>
                    <a:pt x="970" y="1159"/>
                    <a:pt x="1238" y="1135"/>
                    <a:pt x="1421" y="1148"/>
                  </a:cubicBezTo>
                  <a:cubicBezTo>
                    <a:pt x="1603" y="1159"/>
                    <a:pt x="1776" y="1206"/>
                    <a:pt x="1882" y="1218"/>
                  </a:cubicBezTo>
                  <a:cubicBezTo>
                    <a:pt x="1987" y="1230"/>
                    <a:pt x="2026" y="1195"/>
                    <a:pt x="2055" y="1218"/>
                  </a:cubicBezTo>
                  <a:cubicBezTo>
                    <a:pt x="2083" y="1242"/>
                    <a:pt x="2256" y="1347"/>
                    <a:pt x="2055" y="1359"/>
                  </a:cubicBezTo>
                  <a:cubicBezTo>
                    <a:pt x="1853" y="1371"/>
                    <a:pt x="1018" y="1277"/>
                    <a:pt x="845" y="1289"/>
                  </a:cubicBezTo>
                </a:path>
              </a:pathLst>
            </a:custGeom>
            <a:noFill/>
            <a:ln w="28575" cap="rnd" cmpd="sng">
              <a:solidFill>
                <a:srgbClr val="FFFF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62" name="Picture 6" descr="MCj0295629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68763" y="5903913"/>
              <a:ext cx="427037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4" name="TextBox 63"/>
            <p:cNvSpPr txBox="1"/>
            <p:nvPr/>
          </p:nvSpPr>
          <p:spPr>
            <a:xfrm>
              <a:off x="6795526" y="5282625"/>
              <a:ext cx="1738874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X = new location</a:t>
              </a:r>
            </a:p>
            <a:p>
              <a:r>
                <a:rPr lang="en-US" sz="1600" b="1" dirty="0" smtClean="0">
                  <a:solidFill>
                    <a:srgbClr val="0000FF"/>
                  </a:solidFill>
                </a:rPr>
                <a:t>Y = sensor reading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66" name="Straight Arrow Connector 65"/>
            <p:cNvCxnSpPr>
              <a:stCxn id="64" idx="1"/>
            </p:cNvCxnSpPr>
            <p:nvPr/>
          </p:nvCxnSpPr>
          <p:spPr>
            <a:xfrm rot="10800000" flipV="1">
              <a:off x="6172200" y="5575012"/>
              <a:ext cx="623326" cy="63787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b="12022"/>
          <a:stretch/>
        </p:blipFill>
        <p:spPr>
          <a:xfrm>
            <a:off x="2514600" y="1323979"/>
            <a:ext cx="4876800" cy="286702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33400" y="1447800"/>
            <a:ext cx="17333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Estimating</a:t>
            </a:r>
            <a:br>
              <a:rPr lang="en-US" sz="2200" dirty="0" smtClean="0"/>
            </a:br>
            <a:r>
              <a:rPr lang="en-US" sz="2200" dirty="0" smtClean="0"/>
              <a:t>Energy Usage</a:t>
            </a:r>
            <a:endParaRPr lang="en-US" sz="2200" dirty="0"/>
          </a:p>
        </p:txBody>
      </p:sp>
      <p:sp>
        <p:nvSpPr>
          <p:cNvPr id="18" name="TextBox 17"/>
          <p:cNvSpPr txBox="1"/>
          <p:nvPr/>
        </p:nvSpPr>
        <p:spPr>
          <a:xfrm>
            <a:off x="5105400" y="1472624"/>
            <a:ext cx="2465539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X = building characteristics</a:t>
            </a:r>
          </a:p>
          <a:p>
            <a:r>
              <a:rPr lang="en-US" sz="1600" b="1" dirty="0" smtClean="0">
                <a:solidFill>
                  <a:srgbClr val="0000FF"/>
                </a:solidFill>
              </a:rPr>
              <a:t>Y = energy consumption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2971800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e</a:t>
            </a:r>
            <a:r>
              <a:rPr lang="en-US" sz="1400" dirty="0" err="1" smtClean="0"/>
              <a:t>nergystar.gov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Regularized Least Squares – connection to MLE and MAP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4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Regularized Least Squares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grpSp>
        <p:nvGrpSpPr>
          <p:cNvPr id="16" name="Group 15"/>
          <p:cNvGrpSpPr/>
          <p:nvPr/>
        </p:nvGrpSpPr>
        <p:grpSpPr>
          <a:xfrm>
            <a:off x="1072619" y="5029200"/>
            <a:ext cx="6983216" cy="838962"/>
            <a:chOff x="1072619" y="5031414"/>
            <a:chExt cx="6983216" cy="838962"/>
          </a:xfrm>
        </p:grpSpPr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1072619" y="5031414"/>
              <a:ext cx="4837264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6553200" y="5162490"/>
              <a:ext cx="15026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Lasso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(l1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38200" y="2209800"/>
            <a:ext cx="800100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</a:t>
            </a:r>
            <a:r>
              <a:rPr lang="en-US" sz="2000" dirty="0" smtClean="0"/>
              <a:t> equations , p unknowns – underdetermined system of linear equations			  many feasible solutions</a:t>
            </a:r>
          </a:p>
          <a:p>
            <a:r>
              <a:rPr lang="en-US" sz="2000" dirty="0" smtClean="0"/>
              <a:t>Need to constrain solution</a:t>
            </a:r>
            <a:r>
              <a:rPr lang="en-US" sz="2000" dirty="0"/>
              <a:t>	</a:t>
            </a:r>
            <a:r>
              <a:rPr lang="en-US" sz="2000" dirty="0" smtClean="0"/>
              <a:t> further </a:t>
            </a:r>
          </a:p>
          <a:p>
            <a:endParaRPr lang="en-US" sz="800" dirty="0"/>
          </a:p>
          <a:p>
            <a:r>
              <a:rPr lang="en-US" sz="2000" dirty="0" smtClean="0"/>
              <a:t>e.g. bias solution to “small” values </a:t>
            </a:r>
            <a:r>
              <a:rPr lang="en-US" sz="2000" dirty="0"/>
              <a:t>of </a:t>
            </a:r>
            <a:r>
              <a:rPr lang="en-US" sz="2000" dirty="0">
                <a:latin typeface="Symbol" charset="2"/>
                <a:cs typeface="Symbol" charset="2"/>
              </a:rPr>
              <a:t>b</a:t>
            </a:r>
            <a:r>
              <a:rPr lang="en-US" sz="2000" dirty="0" smtClean="0"/>
              <a:t> (small changes in input don’t translate to large changes in output)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/>
              <a:t>Many </a:t>
            </a:r>
            <a:r>
              <a:rPr lang="en-US" sz="2000" dirty="0">
                <a:latin typeface="Symbol" charset="2"/>
                <a:cs typeface="Symbol" charset="2"/>
              </a:rPr>
              <a:t>b</a:t>
            </a:r>
            <a:r>
              <a:rPr lang="en-US" sz="2000" dirty="0"/>
              <a:t> can be zero – many inputs are irrelevant to prediction in high-dimensional settings (typically intercept term not penalized)</a:t>
            </a:r>
            <a:endParaRPr lang="en-US" sz="2000" dirty="0" smtClean="0"/>
          </a:p>
          <a:p>
            <a:endParaRPr lang="en-US" sz="800" dirty="0" smtClean="0"/>
          </a:p>
        </p:txBody>
      </p: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68" y="5029200"/>
            <a:ext cx="619432" cy="22860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066542" y="4038600"/>
            <a:ext cx="7700625" cy="759096"/>
            <a:chOff x="1066542" y="4955976"/>
            <a:chExt cx="7700625" cy="759096"/>
          </a:xfrm>
        </p:grpSpPr>
        <p:pic>
          <p:nvPicPr>
            <p:cNvPr id="22" name="Picture 2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1066542" y="5031414"/>
              <a:ext cx="4849418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553200" y="4955976"/>
              <a:ext cx="22139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Ridge Regression</a:t>
              </a:r>
            </a:p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(l2 penalty)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0719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Least Squares and M(C)LE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83961" y="1447800"/>
            <a:ext cx="5004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Intuition: Signal plus (zero-mean) Noise model</a:t>
            </a:r>
            <a:endParaRPr lang="en-US" sz="2000" dirty="0"/>
          </a:p>
        </p:txBody>
      </p:sp>
      <p:pic>
        <p:nvPicPr>
          <p:cNvPr id="18" name="Picture 1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600200" y="2057400"/>
            <a:ext cx="3484008" cy="289786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990600" y="2743200"/>
            <a:ext cx="1755175" cy="342474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3124200" y="2743200"/>
            <a:ext cx="2265169" cy="342410"/>
          </a:xfrm>
          <a:prstGeom prst="rect">
            <a:avLst/>
          </a:prstGeom>
          <a:noFill/>
          <a:ln/>
          <a:effectLst/>
        </p:spPr>
      </p:pic>
      <p:sp>
        <p:nvSpPr>
          <p:cNvPr id="14" name="TextBox 13"/>
          <p:cNvSpPr txBox="1"/>
          <p:nvPr/>
        </p:nvSpPr>
        <p:spPr>
          <a:xfrm>
            <a:off x="393001" y="6019800"/>
            <a:ext cx="8141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Least Square Estimate is same as Maximum Conditional Likelihood Estimate under a Gaussian model !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42760" y="3443430"/>
            <a:ext cx="5642185" cy="1055132"/>
            <a:chOff x="657191" y="3429000"/>
            <a:chExt cx="5642185" cy="1055132"/>
          </a:xfrm>
        </p:grpSpPr>
        <p:pic>
          <p:nvPicPr>
            <p:cNvPr id="23" name="Picture 22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13" cstate="print"/>
            <a:srcRect r="51916" b="-6632"/>
            <a:stretch/>
          </p:blipFill>
          <p:spPr bwMode="auto">
            <a:xfrm>
              <a:off x="657191" y="3429000"/>
              <a:ext cx="2416665" cy="52490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6" name="Left Brace 15"/>
            <p:cNvSpPr/>
            <p:nvPr/>
          </p:nvSpPr>
          <p:spPr>
            <a:xfrm rot="16200000">
              <a:off x="4038600" y="2438399"/>
              <a:ext cx="228600" cy="29718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33800" y="4114800"/>
              <a:ext cx="2565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Conditional log likelihood</a:t>
              </a:r>
              <a:endParaRPr lang="en-US" dirty="0"/>
            </a:p>
          </p:txBody>
        </p:sp>
      </p:grpSp>
      <p:pic>
        <p:nvPicPr>
          <p:cNvPr id="22" name="Picture 21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1371600" y="5119660"/>
            <a:ext cx="3646372" cy="671540"/>
          </a:xfrm>
          <a:prstGeom prst="rect">
            <a:avLst/>
          </a:prstGeom>
          <a:noFill/>
          <a:ln/>
          <a:effectLst/>
        </p:spPr>
      </p:pic>
      <p:grpSp>
        <p:nvGrpSpPr>
          <p:cNvPr id="20" name="Group 19"/>
          <p:cNvGrpSpPr/>
          <p:nvPr/>
        </p:nvGrpSpPr>
        <p:grpSpPr bwMode="auto">
          <a:xfrm>
            <a:off x="5808388" y="1600200"/>
            <a:ext cx="3200400" cy="1806965"/>
            <a:chOff x="5808389" y="2667000"/>
            <a:chExt cx="3200400" cy="1806965"/>
          </a:xfrm>
        </p:grpSpPr>
        <p:grpSp>
          <p:nvGrpSpPr>
            <p:cNvPr id="21" name="Group 20"/>
            <p:cNvGrpSpPr/>
            <p:nvPr/>
          </p:nvGrpSpPr>
          <p:grpSpPr bwMode="auto">
            <a:xfrm>
              <a:off x="5808389" y="2949519"/>
              <a:ext cx="3200400" cy="1263142"/>
              <a:chOff x="4953000" y="4147058"/>
              <a:chExt cx="2286000" cy="1009615"/>
            </a:xfrm>
          </p:grpSpPr>
          <p:sp>
            <p:nvSpPr>
              <p:cNvPr id="34" name="Line 291"/>
              <p:cNvSpPr>
                <a:spLocks noChangeShapeType="1"/>
              </p:cNvSpPr>
              <p:nvPr/>
            </p:nvSpPr>
            <p:spPr bwMode="auto">
              <a:xfrm>
                <a:off x="4953000" y="5124923"/>
                <a:ext cx="22860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0550" y="44978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67028" y="471270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7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59488" y="46502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8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49060" y="45534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9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285774" y="47264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0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27998" y="4686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1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9629" y="44581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2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4904" y="42295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3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76517" y="43629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4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8917" y="4305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5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5829" y="4342286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6" name="Oval 424"/>
              <p:cNvSpPr>
                <a:spLocks noChangeAspect="1" noChangeArrowheads="1"/>
              </p:cNvSpPr>
              <p:nvPr/>
            </p:nvSpPr>
            <p:spPr bwMode="auto">
              <a:xfrm>
                <a:off x="5040313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7" name="Oval 425"/>
              <p:cNvSpPr>
                <a:spLocks noChangeAspect="1" noChangeArrowheads="1"/>
              </p:cNvSpPr>
              <p:nvPr/>
            </p:nvSpPr>
            <p:spPr bwMode="auto">
              <a:xfrm>
                <a:off x="65643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8" name="Oval 432"/>
              <p:cNvSpPr>
                <a:spLocks noChangeAspect="1" noChangeArrowheads="1"/>
              </p:cNvSpPr>
              <p:nvPr/>
            </p:nvSpPr>
            <p:spPr bwMode="auto">
              <a:xfrm>
                <a:off x="5126038" y="511001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9" name="Oval 433"/>
              <p:cNvSpPr>
                <a:spLocks noChangeAspect="1" noChangeArrowheads="1"/>
              </p:cNvSpPr>
              <p:nvPr/>
            </p:nvSpPr>
            <p:spPr bwMode="auto">
              <a:xfrm>
                <a:off x="5181601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0" name="Oval 434"/>
              <p:cNvSpPr>
                <a:spLocks noChangeAspect="1" noChangeArrowheads="1"/>
              </p:cNvSpPr>
              <p:nvPr/>
            </p:nvSpPr>
            <p:spPr bwMode="auto">
              <a:xfrm>
                <a:off x="52863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1" name="Oval 435"/>
              <p:cNvSpPr>
                <a:spLocks noChangeAspect="1" noChangeArrowheads="1"/>
              </p:cNvSpPr>
              <p:nvPr/>
            </p:nvSpPr>
            <p:spPr bwMode="auto">
              <a:xfrm>
                <a:off x="5400676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2" name="Oval 436"/>
              <p:cNvSpPr>
                <a:spLocks noChangeAspect="1" noChangeArrowheads="1"/>
              </p:cNvSpPr>
              <p:nvPr/>
            </p:nvSpPr>
            <p:spPr bwMode="auto">
              <a:xfrm>
                <a:off x="546893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3" name="Oval 437"/>
              <p:cNvSpPr>
                <a:spLocks noChangeAspect="1" noChangeArrowheads="1"/>
              </p:cNvSpPr>
              <p:nvPr/>
            </p:nvSpPr>
            <p:spPr bwMode="auto">
              <a:xfrm>
                <a:off x="55260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4" name="Oval 438"/>
              <p:cNvSpPr>
                <a:spLocks noChangeAspect="1" noChangeArrowheads="1"/>
              </p:cNvSpPr>
              <p:nvPr/>
            </p:nvSpPr>
            <p:spPr bwMode="auto">
              <a:xfrm>
                <a:off x="56292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5" name="Oval 439"/>
              <p:cNvSpPr>
                <a:spLocks noChangeAspect="1" noChangeArrowheads="1"/>
              </p:cNvSpPr>
              <p:nvPr/>
            </p:nvSpPr>
            <p:spPr bwMode="auto">
              <a:xfrm>
                <a:off x="57546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6" name="Oval 440"/>
              <p:cNvSpPr>
                <a:spLocks noChangeAspect="1" noChangeArrowheads="1"/>
              </p:cNvSpPr>
              <p:nvPr/>
            </p:nvSpPr>
            <p:spPr bwMode="auto">
              <a:xfrm>
                <a:off x="59070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7" name="Oval 441"/>
              <p:cNvSpPr>
                <a:spLocks noChangeAspect="1" noChangeArrowheads="1"/>
              </p:cNvSpPr>
              <p:nvPr/>
            </p:nvSpPr>
            <p:spPr bwMode="auto">
              <a:xfrm>
                <a:off x="60594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8" name="Oval 442"/>
              <p:cNvSpPr>
                <a:spLocks noChangeAspect="1" noChangeArrowheads="1"/>
              </p:cNvSpPr>
              <p:nvPr/>
            </p:nvSpPr>
            <p:spPr bwMode="auto">
              <a:xfrm>
                <a:off x="6134101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9" name="Oval 443"/>
              <p:cNvSpPr>
                <a:spLocks noChangeAspect="1" noChangeArrowheads="1"/>
              </p:cNvSpPr>
              <p:nvPr/>
            </p:nvSpPr>
            <p:spPr bwMode="auto">
              <a:xfrm>
                <a:off x="59832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0" name="Oval 444"/>
              <p:cNvSpPr>
                <a:spLocks noChangeAspect="1" noChangeArrowheads="1"/>
              </p:cNvSpPr>
              <p:nvPr/>
            </p:nvSpPr>
            <p:spPr bwMode="auto">
              <a:xfrm>
                <a:off x="581025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1" name="Oval 445"/>
              <p:cNvSpPr>
                <a:spLocks noChangeAspect="1" noChangeArrowheads="1"/>
              </p:cNvSpPr>
              <p:nvPr/>
            </p:nvSpPr>
            <p:spPr bwMode="auto">
              <a:xfrm>
                <a:off x="56784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2" name="Oval 446"/>
              <p:cNvSpPr>
                <a:spLocks noChangeAspect="1" noChangeArrowheads="1"/>
              </p:cNvSpPr>
              <p:nvPr/>
            </p:nvSpPr>
            <p:spPr bwMode="auto">
              <a:xfrm>
                <a:off x="533400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3" name="Oval 447"/>
              <p:cNvSpPr>
                <a:spLocks noChangeAspect="1" noChangeArrowheads="1"/>
              </p:cNvSpPr>
              <p:nvPr/>
            </p:nvSpPr>
            <p:spPr bwMode="auto">
              <a:xfrm>
                <a:off x="6299199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4" name="Oval 448"/>
              <p:cNvSpPr>
                <a:spLocks noChangeAspect="1" noChangeArrowheads="1"/>
              </p:cNvSpPr>
              <p:nvPr/>
            </p:nvSpPr>
            <p:spPr bwMode="auto">
              <a:xfrm>
                <a:off x="63357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5" name="Oval 449"/>
              <p:cNvSpPr>
                <a:spLocks noChangeAspect="1" noChangeArrowheads="1"/>
              </p:cNvSpPr>
              <p:nvPr/>
            </p:nvSpPr>
            <p:spPr bwMode="auto">
              <a:xfrm>
                <a:off x="6411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6" name="Oval 450"/>
              <p:cNvSpPr>
                <a:spLocks noChangeAspect="1" noChangeArrowheads="1"/>
              </p:cNvSpPr>
              <p:nvPr/>
            </p:nvSpPr>
            <p:spPr bwMode="auto">
              <a:xfrm>
                <a:off x="67167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7" name="Oval 451"/>
              <p:cNvSpPr>
                <a:spLocks noChangeAspect="1" noChangeArrowheads="1"/>
              </p:cNvSpPr>
              <p:nvPr/>
            </p:nvSpPr>
            <p:spPr bwMode="auto">
              <a:xfrm>
                <a:off x="68691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8" name="Oval 452"/>
              <p:cNvSpPr>
                <a:spLocks noChangeAspect="1" noChangeArrowheads="1"/>
              </p:cNvSpPr>
              <p:nvPr/>
            </p:nvSpPr>
            <p:spPr bwMode="auto">
              <a:xfrm>
                <a:off x="7021512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9" name="Oval 453"/>
              <p:cNvSpPr>
                <a:spLocks noChangeAspect="1" noChangeArrowheads="1"/>
              </p:cNvSpPr>
              <p:nvPr/>
            </p:nvSpPr>
            <p:spPr bwMode="auto">
              <a:xfrm>
                <a:off x="7126287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0" name="Oval 454"/>
              <p:cNvSpPr>
                <a:spLocks noChangeAspect="1" noChangeArrowheads="1"/>
              </p:cNvSpPr>
              <p:nvPr/>
            </p:nvSpPr>
            <p:spPr bwMode="auto">
              <a:xfrm>
                <a:off x="6918324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1" name="Oval 455"/>
              <p:cNvSpPr>
                <a:spLocks noChangeAspect="1" noChangeArrowheads="1"/>
              </p:cNvSpPr>
              <p:nvPr/>
            </p:nvSpPr>
            <p:spPr bwMode="auto">
              <a:xfrm>
                <a:off x="6792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2" name="Oval 456"/>
              <p:cNvSpPr>
                <a:spLocks noChangeAspect="1" noChangeArrowheads="1"/>
              </p:cNvSpPr>
              <p:nvPr/>
            </p:nvSpPr>
            <p:spPr bwMode="auto">
              <a:xfrm>
                <a:off x="66405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3" name="Oval 457"/>
              <p:cNvSpPr>
                <a:spLocks noChangeAspect="1" noChangeArrowheads="1"/>
              </p:cNvSpPr>
              <p:nvPr/>
            </p:nvSpPr>
            <p:spPr bwMode="auto">
              <a:xfrm>
                <a:off x="64881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4" name="Oval 458"/>
              <p:cNvSpPr>
                <a:spLocks noChangeAspect="1" noChangeArrowheads="1"/>
              </p:cNvSpPr>
              <p:nvPr/>
            </p:nvSpPr>
            <p:spPr bwMode="auto">
              <a:xfrm>
                <a:off x="7061199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5" name="Oval 459"/>
              <p:cNvSpPr>
                <a:spLocks noChangeAspect="1" noChangeArrowheads="1"/>
              </p:cNvSpPr>
              <p:nvPr/>
            </p:nvSpPr>
            <p:spPr bwMode="auto">
              <a:xfrm>
                <a:off x="66024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6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7979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7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30379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8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66917" y="45429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9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76367" y="4655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0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75496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1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82427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2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87058" y="4528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3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28774" y="4147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4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83946" y="42994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5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755346" y="4198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6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325427" y="4274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7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69353" y="45587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8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2175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9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5993346" y="47111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0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67741" y="46142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1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3280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2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04203" y="4747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3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8432" y="45190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4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3707" y="42904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5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592060" y="44237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6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7720" y="4366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7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4632" y="4403160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</p:grp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6146290" y="4288861"/>
              <a:ext cx="238331" cy="18510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5" name="Picture 24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6195887" y="3222061"/>
              <a:ext cx="212444" cy="185391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6" name="Picture 25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7391401" y="2667000"/>
              <a:ext cx="660056" cy="273924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27" name="Straight Connector 26"/>
            <p:cNvCxnSpPr/>
            <p:nvPr/>
          </p:nvCxnSpPr>
          <p:spPr bwMode="auto">
            <a:xfrm flipV="1">
              <a:off x="5884589" y="2993461"/>
              <a:ext cx="2895600" cy="76200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0" y="1600200"/>
            <a:ext cx="863600" cy="290635"/>
          </a:xfrm>
          <a:prstGeom prst="rect">
            <a:avLst/>
          </a:prstGeom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137" y="3429000"/>
            <a:ext cx="3110541" cy="327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73162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Regularized Least Squares and M(C)AP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grpSp>
        <p:nvGrpSpPr>
          <p:cNvPr id="25" name="Group 24"/>
          <p:cNvGrpSpPr/>
          <p:nvPr/>
        </p:nvGrpSpPr>
        <p:grpSpPr>
          <a:xfrm>
            <a:off x="959646" y="2286000"/>
            <a:ext cx="6495507" cy="978932"/>
            <a:chOff x="959646" y="2286000"/>
            <a:chExt cx="6495507" cy="978932"/>
          </a:xfrm>
        </p:grpSpPr>
        <p:pic>
          <p:nvPicPr>
            <p:cNvPr id="11" name="Picture 10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959646" y="2286000"/>
              <a:ext cx="6253531" cy="49226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8" name="Left Brace 7"/>
            <p:cNvSpPr/>
            <p:nvPr/>
          </p:nvSpPr>
          <p:spPr>
            <a:xfrm rot="16200000">
              <a:off x="4403909" y="1295399"/>
              <a:ext cx="228600" cy="29718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49424" y="2895600"/>
              <a:ext cx="2565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Conditional log likelihood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77000" y="2895600"/>
              <a:ext cx="9781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log prior</a:t>
              </a:r>
              <a:endParaRPr lang="en-US" dirty="0"/>
            </a:p>
          </p:txBody>
        </p:sp>
        <p:sp>
          <p:nvSpPr>
            <p:cNvPr id="14" name="Left Brace 13"/>
            <p:cNvSpPr/>
            <p:nvPr/>
          </p:nvSpPr>
          <p:spPr>
            <a:xfrm rot="16200000">
              <a:off x="6705600" y="2286000"/>
              <a:ext cx="228600" cy="9906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38200" y="3693543"/>
            <a:ext cx="7382774" cy="1323989"/>
            <a:chOff x="838200" y="3693543"/>
            <a:chExt cx="7382774" cy="1323989"/>
          </a:xfrm>
        </p:grpSpPr>
        <p:sp>
          <p:nvSpPr>
            <p:cNvPr id="15" name="TextBox 14"/>
            <p:cNvSpPr txBox="1"/>
            <p:nvPr/>
          </p:nvSpPr>
          <p:spPr>
            <a:xfrm>
              <a:off x="838200" y="3733800"/>
              <a:ext cx="17155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I) Gaussian Prior</a:t>
              </a:r>
              <a:endParaRPr lang="en-US" dirty="0"/>
            </a:p>
          </p:txBody>
        </p:sp>
        <p:pic>
          <p:nvPicPr>
            <p:cNvPr id="18" name="Picture 17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1524000" y="4332231"/>
              <a:ext cx="1670986" cy="3159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0" name="Picture 19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4114800" y="4280582"/>
              <a:ext cx="2090255" cy="36761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46" name="Freeform 45"/>
            <p:cNvSpPr/>
            <p:nvPr/>
          </p:nvSpPr>
          <p:spPr>
            <a:xfrm>
              <a:off x="6978770" y="3693543"/>
              <a:ext cx="1242204" cy="1030857"/>
            </a:xfrm>
            <a:custGeom>
              <a:avLst/>
              <a:gdLst>
                <a:gd name="connsiteX0" fmla="*/ 0 w 1242204"/>
                <a:gd name="connsiteY0" fmla="*/ 1030857 h 1030857"/>
                <a:gd name="connsiteX1" fmla="*/ 224287 w 1242204"/>
                <a:gd name="connsiteY1" fmla="*/ 763438 h 1030857"/>
                <a:gd name="connsiteX2" fmla="*/ 483079 w 1242204"/>
                <a:gd name="connsiteY2" fmla="*/ 125083 h 1030857"/>
                <a:gd name="connsiteX3" fmla="*/ 638355 w 1242204"/>
                <a:gd name="connsiteY3" fmla="*/ 12940 h 1030857"/>
                <a:gd name="connsiteX4" fmla="*/ 776377 w 1242204"/>
                <a:gd name="connsiteY4" fmla="*/ 176842 h 1030857"/>
                <a:gd name="connsiteX5" fmla="*/ 1000664 w 1242204"/>
                <a:gd name="connsiteY5" fmla="*/ 789317 h 1030857"/>
                <a:gd name="connsiteX6" fmla="*/ 1242204 w 1242204"/>
                <a:gd name="connsiteY6" fmla="*/ 1013604 h 10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2204" h="1030857">
                  <a:moveTo>
                    <a:pt x="0" y="1030857"/>
                  </a:moveTo>
                  <a:cubicBezTo>
                    <a:pt x="71887" y="972628"/>
                    <a:pt x="143774" y="914400"/>
                    <a:pt x="224287" y="763438"/>
                  </a:cubicBezTo>
                  <a:cubicBezTo>
                    <a:pt x="304800" y="612476"/>
                    <a:pt x="414068" y="250166"/>
                    <a:pt x="483079" y="125083"/>
                  </a:cubicBezTo>
                  <a:cubicBezTo>
                    <a:pt x="552090" y="0"/>
                    <a:pt x="589472" y="4314"/>
                    <a:pt x="638355" y="12940"/>
                  </a:cubicBezTo>
                  <a:cubicBezTo>
                    <a:pt x="687238" y="21566"/>
                    <a:pt x="715992" y="47446"/>
                    <a:pt x="776377" y="176842"/>
                  </a:cubicBezTo>
                  <a:cubicBezTo>
                    <a:pt x="836762" y="306238"/>
                    <a:pt x="923026" y="649857"/>
                    <a:pt x="1000664" y="789317"/>
                  </a:cubicBezTo>
                  <a:cubicBezTo>
                    <a:pt x="1078302" y="928777"/>
                    <a:pt x="1147314" y="1013604"/>
                    <a:pt x="1242204" y="1013604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7591247" y="3706483"/>
              <a:ext cx="2875" cy="101791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7467600" y="4648200"/>
              <a:ext cx="30168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7280696" y="4343400"/>
              <a:ext cx="609600" cy="158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 cstate="print"/>
            <a:srcRect l="80867" r="13493" b="849"/>
            <a:stretch>
              <a:fillRect/>
            </a:stretch>
          </p:blipFill>
          <p:spPr bwMode="auto">
            <a:xfrm>
              <a:off x="7391400" y="4114800"/>
              <a:ext cx="90340" cy="228600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27" name="Group 26"/>
          <p:cNvGrpSpPr/>
          <p:nvPr/>
        </p:nvGrpSpPr>
        <p:grpSpPr>
          <a:xfrm>
            <a:off x="1066542" y="5031414"/>
            <a:ext cx="7705535" cy="990344"/>
            <a:chOff x="1066542" y="5031414"/>
            <a:chExt cx="7705535" cy="990344"/>
          </a:xfrm>
        </p:grpSpPr>
        <p:pic>
          <p:nvPicPr>
            <p:cNvPr id="56" name="Picture 55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1066542" y="5031414"/>
              <a:ext cx="4849418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553200" y="5162490"/>
              <a:ext cx="22188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Ridge Regression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41" name="Picture 40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5105400" y="5791200"/>
              <a:ext cx="1601893" cy="230558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43" name="Straight Arrow Connector 42"/>
            <p:cNvCxnSpPr/>
            <p:nvPr/>
          </p:nvCxnSpPr>
          <p:spPr>
            <a:xfrm rot="5400000">
              <a:off x="5181600" y="5638800"/>
              <a:ext cx="3048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121619"/>
            <a:ext cx="3276600" cy="349030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284" y="2314860"/>
            <a:ext cx="2891885" cy="3048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9" name="Picture 2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 cstate="print"/>
          <a:srcRect l="80987" t="11791"/>
          <a:stretch/>
        </p:blipFill>
        <p:spPr bwMode="auto">
          <a:xfrm>
            <a:off x="6052707" y="2337842"/>
            <a:ext cx="1189003" cy="434218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096962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Regularized Least Squares and M(C)AP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sp>
        <p:nvSpPr>
          <p:cNvPr id="44" name="TextBox 43"/>
          <p:cNvSpPr txBox="1"/>
          <p:nvPr/>
        </p:nvSpPr>
        <p:spPr>
          <a:xfrm>
            <a:off x="990600" y="6324600"/>
            <a:ext cx="7047314" cy="3693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Prior belief that </a:t>
            </a:r>
            <a:r>
              <a:rPr lang="el-GR" dirty="0" smtClean="0">
                <a:cs typeface="Arial"/>
              </a:rPr>
              <a:t>β</a:t>
            </a:r>
            <a:r>
              <a:rPr lang="en-US" dirty="0" smtClean="0">
                <a:cs typeface="Arial"/>
              </a:rPr>
              <a:t> is Gaussian with zero-mean biases solution to “small” </a:t>
            </a:r>
            <a:r>
              <a:rPr lang="el-GR" dirty="0" smtClean="0">
                <a:cs typeface="Arial"/>
              </a:rPr>
              <a:t>β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838200" y="3693543"/>
            <a:ext cx="7382774" cy="1323989"/>
            <a:chOff x="838200" y="3693543"/>
            <a:chExt cx="7382774" cy="1323989"/>
          </a:xfrm>
        </p:grpSpPr>
        <p:sp>
          <p:nvSpPr>
            <p:cNvPr id="15" name="TextBox 14"/>
            <p:cNvSpPr txBox="1"/>
            <p:nvPr/>
          </p:nvSpPr>
          <p:spPr>
            <a:xfrm>
              <a:off x="838200" y="3733800"/>
              <a:ext cx="17155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I) Gaussian Prior</a:t>
              </a:r>
              <a:endParaRPr lang="en-US" dirty="0"/>
            </a:p>
          </p:txBody>
        </p:sp>
        <p:pic>
          <p:nvPicPr>
            <p:cNvPr id="18" name="Picture 17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1524000" y="4332231"/>
              <a:ext cx="1670986" cy="3159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0" name="Picture 19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4114800" y="4280582"/>
              <a:ext cx="2090255" cy="36761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46" name="Freeform 45"/>
            <p:cNvSpPr/>
            <p:nvPr/>
          </p:nvSpPr>
          <p:spPr>
            <a:xfrm>
              <a:off x="6978770" y="3693543"/>
              <a:ext cx="1242204" cy="1030857"/>
            </a:xfrm>
            <a:custGeom>
              <a:avLst/>
              <a:gdLst>
                <a:gd name="connsiteX0" fmla="*/ 0 w 1242204"/>
                <a:gd name="connsiteY0" fmla="*/ 1030857 h 1030857"/>
                <a:gd name="connsiteX1" fmla="*/ 224287 w 1242204"/>
                <a:gd name="connsiteY1" fmla="*/ 763438 h 1030857"/>
                <a:gd name="connsiteX2" fmla="*/ 483079 w 1242204"/>
                <a:gd name="connsiteY2" fmla="*/ 125083 h 1030857"/>
                <a:gd name="connsiteX3" fmla="*/ 638355 w 1242204"/>
                <a:gd name="connsiteY3" fmla="*/ 12940 h 1030857"/>
                <a:gd name="connsiteX4" fmla="*/ 776377 w 1242204"/>
                <a:gd name="connsiteY4" fmla="*/ 176842 h 1030857"/>
                <a:gd name="connsiteX5" fmla="*/ 1000664 w 1242204"/>
                <a:gd name="connsiteY5" fmla="*/ 789317 h 1030857"/>
                <a:gd name="connsiteX6" fmla="*/ 1242204 w 1242204"/>
                <a:gd name="connsiteY6" fmla="*/ 1013604 h 10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2204" h="1030857">
                  <a:moveTo>
                    <a:pt x="0" y="1030857"/>
                  </a:moveTo>
                  <a:cubicBezTo>
                    <a:pt x="71887" y="972628"/>
                    <a:pt x="143774" y="914400"/>
                    <a:pt x="224287" y="763438"/>
                  </a:cubicBezTo>
                  <a:cubicBezTo>
                    <a:pt x="304800" y="612476"/>
                    <a:pt x="414068" y="250166"/>
                    <a:pt x="483079" y="125083"/>
                  </a:cubicBezTo>
                  <a:cubicBezTo>
                    <a:pt x="552090" y="0"/>
                    <a:pt x="589472" y="4314"/>
                    <a:pt x="638355" y="12940"/>
                  </a:cubicBezTo>
                  <a:cubicBezTo>
                    <a:pt x="687238" y="21566"/>
                    <a:pt x="715992" y="47446"/>
                    <a:pt x="776377" y="176842"/>
                  </a:cubicBezTo>
                  <a:cubicBezTo>
                    <a:pt x="836762" y="306238"/>
                    <a:pt x="923026" y="649857"/>
                    <a:pt x="1000664" y="789317"/>
                  </a:cubicBezTo>
                  <a:cubicBezTo>
                    <a:pt x="1078302" y="928777"/>
                    <a:pt x="1147314" y="1013604"/>
                    <a:pt x="1242204" y="1013604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/>
            <p:cNvCxnSpPr/>
            <p:nvPr/>
          </p:nvCxnSpPr>
          <p:spPr>
            <a:xfrm>
              <a:off x="7591247" y="3706483"/>
              <a:ext cx="2875" cy="101791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7467600" y="4648200"/>
              <a:ext cx="30168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7280696" y="4343400"/>
              <a:ext cx="609600" cy="158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 cstate="print"/>
            <a:srcRect l="80867" r="13493" b="849"/>
            <a:stretch>
              <a:fillRect/>
            </a:stretch>
          </p:blipFill>
          <p:spPr bwMode="auto">
            <a:xfrm>
              <a:off x="7391400" y="4114800"/>
              <a:ext cx="90340" cy="228600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27" name="Group 26"/>
          <p:cNvGrpSpPr/>
          <p:nvPr/>
        </p:nvGrpSpPr>
        <p:grpSpPr>
          <a:xfrm>
            <a:off x="1066542" y="5031414"/>
            <a:ext cx="7705535" cy="990344"/>
            <a:chOff x="1066542" y="5031414"/>
            <a:chExt cx="7705535" cy="990344"/>
          </a:xfrm>
        </p:grpSpPr>
        <p:pic>
          <p:nvPicPr>
            <p:cNvPr id="56" name="Picture 55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1066542" y="5031414"/>
              <a:ext cx="4849418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553200" y="5162490"/>
              <a:ext cx="22188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Ridge Regression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41" name="Picture 40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5105400" y="5791200"/>
              <a:ext cx="1601893" cy="230558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43" name="Straight Arrow Connector 42"/>
            <p:cNvCxnSpPr/>
            <p:nvPr/>
          </p:nvCxnSpPr>
          <p:spPr>
            <a:xfrm rot="5400000">
              <a:off x="5181600" y="5638800"/>
              <a:ext cx="3048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959646" y="2286000"/>
            <a:ext cx="6495507" cy="978932"/>
            <a:chOff x="959646" y="2286000"/>
            <a:chExt cx="6495507" cy="978932"/>
          </a:xfrm>
        </p:grpSpPr>
        <p:pic>
          <p:nvPicPr>
            <p:cNvPr id="29" name="Picture 28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959646" y="2286000"/>
              <a:ext cx="6253531" cy="49226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1" name="Left Brace 30"/>
            <p:cNvSpPr/>
            <p:nvPr/>
          </p:nvSpPr>
          <p:spPr>
            <a:xfrm rot="16200000">
              <a:off x="4403909" y="1295399"/>
              <a:ext cx="228600" cy="29718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149424" y="2895600"/>
              <a:ext cx="2565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Conditional log likelihood</a:t>
              </a:r>
              <a:endParaRPr 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77000" y="2895600"/>
              <a:ext cx="9781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log prior</a:t>
              </a:r>
              <a:endParaRPr lang="en-US" dirty="0"/>
            </a:p>
          </p:txBody>
        </p:sp>
        <p:sp>
          <p:nvSpPr>
            <p:cNvPr id="34" name="Left Brace 33"/>
            <p:cNvSpPr/>
            <p:nvPr/>
          </p:nvSpPr>
          <p:spPr>
            <a:xfrm rot="16200000">
              <a:off x="6705600" y="2286000"/>
              <a:ext cx="228600" cy="9906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5" name="Picture 34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284" y="2314860"/>
            <a:ext cx="2891885" cy="3048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6" name="Picture 3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5" cstate="print"/>
          <a:srcRect l="80987" t="11791"/>
          <a:stretch/>
        </p:blipFill>
        <p:spPr bwMode="auto">
          <a:xfrm>
            <a:off x="6052707" y="2337842"/>
            <a:ext cx="1189003" cy="434218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476902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173162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Regularized Least Squares and M(C)AP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1600200"/>
            <a:ext cx="39009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What if                   is not invertible ? </a:t>
            </a:r>
            <a:endParaRPr lang="en-US" sz="2000" dirty="0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rcRect r="59371"/>
          <a:stretch>
            <a:fillRect/>
          </a:stretch>
        </p:blipFill>
        <p:spPr bwMode="auto">
          <a:xfrm>
            <a:off x="1780518" y="1600200"/>
            <a:ext cx="886482" cy="342773"/>
          </a:xfrm>
          <a:prstGeom prst="rect">
            <a:avLst/>
          </a:prstGeom>
          <a:noFill/>
          <a:ln/>
          <a:effectLst/>
        </p:spPr>
      </p:pic>
      <p:sp>
        <p:nvSpPr>
          <p:cNvPr id="44" name="TextBox 43"/>
          <p:cNvSpPr txBox="1"/>
          <p:nvPr/>
        </p:nvSpPr>
        <p:spPr>
          <a:xfrm>
            <a:off x="990600" y="6324600"/>
            <a:ext cx="7037729" cy="3693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Prior belief that </a:t>
            </a:r>
            <a:r>
              <a:rPr lang="el-GR" dirty="0" smtClean="0">
                <a:cs typeface="Arial"/>
              </a:rPr>
              <a:t>β</a:t>
            </a:r>
            <a:r>
              <a:rPr lang="en-US" dirty="0" smtClean="0">
                <a:cs typeface="Arial"/>
              </a:rPr>
              <a:t> is Laplace with zero-mean biases solution to “sparse” </a:t>
            </a:r>
            <a:r>
              <a:rPr lang="el-GR" dirty="0" smtClean="0">
                <a:cs typeface="Arial"/>
              </a:rPr>
              <a:t>β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072619" y="5031414"/>
            <a:ext cx="6322478" cy="990459"/>
            <a:chOff x="1072619" y="5031414"/>
            <a:chExt cx="6322478" cy="990459"/>
          </a:xfrm>
        </p:grpSpPr>
        <p:pic>
          <p:nvPicPr>
            <p:cNvPr id="25" name="Picture 24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1072619" y="5031414"/>
              <a:ext cx="4837264" cy="68365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6553200" y="5162490"/>
              <a:ext cx="8418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Lasso</a:t>
              </a:r>
              <a:endParaRPr lang="en-US" sz="2000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pic>
          <p:nvPicPr>
            <p:cNvPr id="22" name="Picture 21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5180687" y="5791200"/>
              <a:ext cx="1451318" cy="230673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43" name="Straight Arrow Connector 42"/>
            <p:cNvCxnSpPr/>
            <p:nvPr/>
          </p:nvCxnSpPr>
          <p:spPr>
            <a:xfrm rot="5400000">
              <a:off x="5181600" y="5638800"/>
              <a:ext cx="3048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838200" y="3352800"/>
            <a:ext cx="7772400" cy="1618176"/>
            <a:chOff x="838200" y="3352800"/>
            <a:chExt cx="7772400" cy="1618176"/>
          </a:xfrm>
        </p:grpSpPr>
        <p:sp>
          <p:nvSpPr>
            <p:cNvPr id="15" name="TextBox 14"/>
            <p:cNvSpPr txBox="1"/>
            <p:nvPr/>
          </p:nvSpPr>
          <p:spPr>
            <a:xfrm>
              <a:off x="838200" y="3733800"/>
              <a:ext cx="1636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II) Laplace Prior</a:t>
              </a:r>
              <a:endParaRPr lang="en-US" dirty="0"/>
            </a:p>
          </p:txBody>
        </p:sp>
        <p:pic>
          <p:nvPicPr>
            <p:cNvPr id="32" name="Picture 31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1238140" y="4325029"/>
              <a:ext cx="2038460" cy="323171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4265782" y="4319839"/>
              <a:ext cx="1788290" cy="328462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8" name="Picture 27" descr="img49.gif"/>
            <p:cNvPicPr>
              <a:picLocks noChangeAspect="1"/>
            </p:cNvPicPr>
            <p:nvPr/>
          </p:nvPicPr>
          <p:blipFill>
            <a:blip r:embed="rId14" cstate="print"/>
            <a:srcRect l="6452" t="8021" r="6452"/>
            <a:stretch>
              <a:fillRect/>
            </a:stretch>
          </p:blipFill>
          <p:spPr>
            <a:xfrm>
              <a:off x="6705600" y="3352800"/>
              <a:ext cx="1905000" cy="1618176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959646" y="2286000"/>
            <a:ext cx="6495507" cy="978932"/>
            <a:chOff x="959646" y="2286000"/>
            <a:chExt cx="6495507" cy="978932"/>
          </a:xfrm>
        </p:grpSpPr>
        <p:pic>
          <p:nvPicPr>
            <p:cNvPr id="27" name="Picture 2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959646" y="2286000"/>
              <a:ext cx="6253531" cy="49226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9" name="Left Brace 28"/>
            <p:cNvSpPr/>
            <p:nvPr/>
          </p:nvSpPr>
          <p:spPr>
            <a:xfrm rot="16200000">
              <a:off x="4403909" y="1295399"/>
              <a:ext cx="228600" cy="29718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149424" y="2895600"/>
              <a:ext cx="2565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Conditional log likelihood</a:t>
              </a:r>
              <a:endParaRPr 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477000" y="2895600"/>
              <a:ext cx="9781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log prior</a:t>
              </a:r>
              <a:endParaRPr lang="en-US" dirty="0"/>
            </a:p>
          </p:txBody>
        </p:sp>
        <p:sp>
          <p:nvSpPr>
            <p:cNvPr id="35" name="Left Brace 34"/>
            <p:cNvSpPr/>
            <p:nvPr/>
          </p:nvSpPr>
          <p:spPr>
            <a:xfrm rot="16200000">
              <a:off x="6705600" y="2286000"/>
              <a:ext cx="228600" cy="99060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284" y="2314860"/>
            <a:ext cx="2891885" cy="3048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7" name="Picture 3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5" cstate="print"/>
          <a:srcRect l="80987" t="11791"/>
          <a:stretch/>
        </p:blipFill>
        <p:spPr bwMode="auto">
          <a:xfrm>
            <a:off x="6052707" y="2337842"/>
            <a:ext cx="1189003" cy="434218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Beyond Linear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26927" y="1633478"/>
            <a:ext cx="454643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Polynomial regression</a:t>
            </a:r>
          </a:p>
          <a:p>
            <a:r>
              <a:rPr lang="en-US" sz="2400" dirty="0" smtClean="0"/>
              <a:t>Regression with nonlinear features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Kernelized</a:t>
            </a:r>
            <a:r>
              <a:rPr lang="en-US" sz="2400" dirty="0" smtClean="0"/>
              <a:t> Ridge Regression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Local Kernel Regression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5791200" y="1524000"/>
            <a:ext cx="2971800" cy="1263142"/>
            <a:chOff x="5011614" y="4147058"/>
            <a:chExt cx="2286000" cy="1009615"/>
          </a:xfrm>
        </p:grpSpPr>
        <p:sp>
          <p:nvSpPr>
            <p:cNvPr id="8" name="Line 291"/>
            <p:cNvSpPr>
              <a:spLocks noChangeShapeType="1"/>
            </p:cNvSpPr>
            <p:nvPr/>
          </p:nvSpPr>
          <p:spPr bwMode="auto">
            <a:xfrm>
              <a:off x="5011614" y="5121553"/>
              <a:ext cx="228600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Oval 296"/>
            <p:cNvSpPr>
              <a:spLocks noChangeAspect="1" noChangeArrowheads="1"/>
            </p:cNvSpPr>
            <p:nvPr/>
          </p:nvSpPr>
          <p:spPr bwMode="auto">
            <a:xfrm rot="18549981">
              <a:off x="5670550" y="4497861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0" name="Oval 297"/>
            <p:cNvSpPr>
              <a:spLocks noChangeAspect="1" noChangeArrowheads="1"/>
            </p:cNvSpPr>
            <p:nvPr/>
          </p:nvSpPr>
          <p:spPr bwMode="auto">
            <a:xfrm rot="18549981">
              <a:off x="5867028" y="4712701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1" name="Oval 298"/>
            <p:cNvSpPr>
              <a:spLocks noChangeAspect="1" noChangeArrowheads="1"/>
            </p:cNvSpPr>
            <p:nvPr/>
          </p:nvSpPr>
          <p:spPr bwMode="auto">
            <a:xfrm rot="18549981">
              <a:off x="6059488" y="4650261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3" name="Oval 299"/>
            <p:cNvSpPr>
              <a:spLocks noChangeAspect="1" noChangeArrowheads="1"/>
            </p:cNvSpPr>
            <p:nvPr/>
          </p:nvSpPr>
          <p:spPr bwMode="auto">
            <a:xfrm rot="18549981">
              <a:off x="5449060" y="4553423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4" name="Oval 300"/>
            <p:cNvSpPr>
              <a:spLocks noChangeAspect="1" noChangeArrowheads="1"/>
            </p:cNvSpPr>
            <p:nvPr/>
          </p:nvSpPr>
          <p:spPr bwMode="auto">
            <a:xfrm rot="18549981">
              <a:off x="5285774" y="4726461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5" name="Oval 301"/>
            <p:cNvSpPr>
              <a:spLocks noChangeAspect="1" noChangeArrowheads="1"/>
            </p:cNvSpPr>
            <p:nvPr/>
          </p:nvSpPr>
          <p:spPr bwMode="auto">
            <a:xfrm rot="18549981">
              <a:off x="5127998" y="4686773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6" name="Oval 302"/>
            <p:cNvSpPr>
              <a:spLocks noChangeAspect="1" noChangeArrowheads="1"/>
            </p:cNvSpPr>
            <p:nvPr/>
          </p:nvSpPr>
          <p:spPr bwMode="auto">
            <a:xfrm rot="18549981">
              <a:off x="6179629" y="4458173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7" name="Oval 303"/>
            <p:cNvSpPr>
              <a:spLocks noChangeAspect="1" noChangeArrowheads="1"/>
            </p:cNvSpPr>
            <p:nvPr/>
          </p:nvSpPr>
          <p:spPr bwMode="auto">
            <a:xfrm rot="18549981">
              <a:off x="6474904" y="4229573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8" name="Oval 304"/>
            <p:cNvSpPr>
              <a:spLocks noChangeAspect="1" noChangeArrowheads="1"/>
            </p:cNvSpPr>
            <p:nvPr/>
          </p:nvSpPr>
          <p:spPr bwMode="auto">
            <a:xfrm rot="18549981">
              <a:off x="6676517" y="4362923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9" name="Oval 305"/>
            <p:cNvSpPr>
              <a:spLocks noChangeAspect="1" noChangeArrowheads="1"/>
            </p:cNvSpPr>
            <p:nvPr/>
          </p:nvSpPr>
          <p:spPr bwMode="auto">
            <a:xfrm rot="18549981">
              <a:off x="6828917" y="4305773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0" name="Oval 306"/>
            <p:cNvSpPr>
              <a:spLocks noChangeAspect="1" noChangeArrowheads="1"/>
            </p:cNvSpPr>
            <p:nvPr/>
          </p:nvSpPr>
          <p:spPr bwMode="auto">
            <a:xfrm rot="18549981">
              <a:off x="6255829" y="4342286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1" name="Oval 424"/>
            <p:cNvSpPr>
              <a:spLocks noChangeAspect="1" noChangeArrowheads="1"/>
            </p:cNvSpPr>
            <p:nvPr/>
          </p:nvSpPr>
          <p:spPr bwMode="auto">
            <a:xfrm>
              <a:off x="5040313" y="5107990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2" name="Oval 425"/>
            <p:cNvSpPr>
              <a:spLocks noChangeAspect="1" noChangeArrowheads="1"/>
            </p:cNvSpPr>
            <p:nvPr/>
          </p:nvSpPr>
          <p:spPr bwMode="auto">
            <a:xfrm>
              <a:off x="65643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3" name="Oval 432"/>
            <p:cNvSpPr>
              <a:spLocks noChangeAspect="1" noChangeArrowheads="1"/>
            </p:cNvSpPr>
            <p:nvPr/>
          </p:nvSpPr>
          <p:spPr bwMode="auto">
            <a:xfrm>
              <a:off x="5126038" y="5110018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4" name="Oval 433"/>
            <p:cNvSpPr>
              <a:spLocks noChangeAspect="1" noChangeArrowheads="1"/>
            </p:cNvSpPr>
            <p:nvPr/>
          </p:nvSpPr>
          <p:spPr bwMode="auto">
            <a:xfrm>
              <a:off x="5181601" y="5107990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5" name="Oval 434"/>
            <p:cNvSpPr>
              <a:spLocks noChangeAspect="1" noChangeArrowheads="1"/>
            </p:cNvSpPr>
            <p:nvPr/>
          </p:nvSpPr>
          <p:spPr bwMode="auto">
            <a:xfrm>
              <a:off x="5286376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6" name="Oval 435"/>
            <p:cNvSpPr>
              <a:spLocks noChangeAspect="1" noChangeArrowheads="1"/>
            </p:cNvSpPr>
            <p:nvPr/>
          </p:nvSpPr>
          <p:spPr bwMode="auto">
            <a:xfrm>
              <a:off x="5400676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7" name="Oval 436"/>
            <p:cNvSpPr>
              <a:spLocks noChangeAspect="1" noChangeArrowheads="1"/>
            </p:cNvSpPr>
            <p:nvPr/>
          </p:nvSpPr>
          <p:spPr bwMode="auto">
            <a:xfrm>
              <a:off x="5468938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8" name="Oval 437"/>
            <p:cNvSpPr>
              <a:spLocks noChangeAspect="1" noChangeArrowheads="1"/>
            </p:cNvSpPr>
            <p:nvPr/>
          </p:nvSpPr>
          <p:spPr bwMode="auto">
            <a:xfrm>
              <a:off x="5526088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9" name="Oval 438"/>
            <p:cNvSpPr>
              <a:spLocks noChangeAspect="1" noChangeArrowheads="1"/>
            </p:cNvSpPr>
            <p:nvPr/>
          </p:nvSpPr>
          <p:spPr bwMode="auto">
            <a:xfrm>
              <a:off x="5629276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1" name="Oval 439"/>
            <p:cNvSpPr>
              <a:spLocks noChangeAspect="1" noChangeArrowheads="1"/>
            </p:cNvSpPr>
            <p:nvPr/>
          </p:nvSpPr>
          <p:spPr bwMode="auto">
            <a:xfrm>
              <a:off x="5754688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2" name="Oval 440"/>
            <p:cNvSpPr>
              <a:spLocks noChangeAspect="1" noChangeArrowheads="1"/>
            </p:cNvSpPr>
            <p:nvPr/>
          </p:nvSpPr>
          <p:spPr bwMode="auto">
            <a:xfrm>
              <a:off x="5907088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3" name="Oval 441"/>
            <p:cNvSpPr>
              <a:spLocks noChangeAspect="1" noChangeArrowheads="1"/>
            </p:cNvSpPr>
            <p:nvPr/>
          </p:nvSpPr>
          <p:spPr bwMode="auto">
            <a:xfrm>
              <a:off x="6059488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4" name="Oval 442"/>
            <p:cNvSpPr>
              <a:spLocks noChangeAspect="1" noChangeArrowheads="1"/>
            </p:cNvSpPr>
            <p:nvPr/>
          </p:nvSpPr>
          <p:spPr bwMode="auto">
            <a:xfrm>
              <a:off x="6134101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5" name="Oval 443"/>
            <p:cNvSpPr>
              <a:spLocks noChangeAspect="1" noChangeArrowheads="1"/>
            </p:cNvSpPr>
            <p:nvPr/>
          </p:nvSpPr>
          <p:spPr bwMode="auto">
            <a:xfrm>
              <a:off x="5983288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6" name="Oval 444"/>
            <p:cNvSpPr>
              <a:spLocks noChangeAspect="1" noChangeArrowheads="1"/>
            </p:cNvSpPr>
            <p:nvPr/>
          </p:nvSpPr>
          <p:spPr bwMode="auto">
            <a:xfrm>
              <a:off x="5810251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7" name="Oval 445"/>
            <p:cNvSpPr>
              <a:spLocks noChangeAspect="1" noChangeArrowheads="1"/>
            </p:cNvSpPr>
            <p:nvPr/>
          </p:nvSpPr>
          <p:spPr bwMode="auto">
            <a:xfrm>
              <a:off x="5678488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8" name="Oval 446"/>
            <p:cNvSpPr>
              <a:spLocks noChangeAspect="1" noChangeArrowheads="1"/>
            </p:cNvSpPr>
            <p:nvPr/>
          </p:nvSpPr>
          <p:spPr bwMode="auto">
            <a:xfrm>
              <a:off x="5334001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39" name="Oval 447"/>
            <p:cNvSpPr>
              <a:spLocks noChangeAspect="1" noChangeArrowheads="1"/>
            </p:cNvSpPr>
            <p:nvPr/>
          </p:nvSpPr>
          <p:spPr bwMode="auto">
            <a:xfrm>
              <a:off x="6299199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0" name="Oval 448"/>
            <p:cNvSpPr>
              <a:spLocks noChangeAspect="1" noChangeArrowheads="1"/>
            </p:cNvSpPr>
            <p:nvPr/>
          </p:nvSpPr>
          <p:spPr bwMode="auto">
            <a:xfrm>
              <a:off x="6335712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1" name="Oval 449"/>
            <p:cNvSpPr>
              <a:spLocks noChangeAspect="1" noChangeArrowheads="1"/>
            </p:cNvSpPr>
            <p:nvPr/>
          </p:nvSpPr>
          <p:spPr bwMode="auto">
            <a:xfrm>
              <a:off x="64119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2" name="Oval 450"/>
            <p:cNvSpPr>
              <a:spLocks noChangeAspect="1" noChangeArrowheads="1"/>
            </p:cNvSpPr>
            <p:nvPr/>
          </p:nvSpPr>
          <p:spPr bwMode="auto">
            <a:xfrm>
              <a:off x="67167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3" name="Oval 451"/>
            <p:cNvSpPr>
              <a:spLocks noChangeAspect="1" noChangeArrowheads="1"/>
            </p:cNvSpPr>
            <p:nvPr/>
          </p:nvSpPr>
          <p:spPr bwMode="auto">
            <a:xfrm>
              <a:off x="6869112" y="5097847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6" name="Oval 454"/>
            <p:cNvSpPr>
              <a:spLocks noChangeAspect="1" noChangeArrowheads="1"/>
            </p:cNvSpPr>
            <p:nvPr/>
          </p:nvSpPr>
          <p:spPr bwMode="auto">
            <a:xfrm>
              <a:off x="6918324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7" name="Oval 455"/>
            <p:cNvSpPr>
              <a:spLocks noChangeAspect="1" noChangeArrowheads="1"/>
            </p:cNvSpPr>
            <p:nvPr/>
          </p:nvSpPr>
          <p:spPr bwMode="auto">
            <a:xfrm>
              <a:off x="67929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8" name="Oval 456"/>
            <p:cNvSpPr>
              <a:spLocks noChangeAspect="1" noChangeArrowheads="1"/>
            </p:cNvSpPr>
            <p:nvPr/>
          </p:nvSpPr>
          <p:spPr bwMode="auto">
            <a:xfrm>
              <a:off x="66405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49" name="Oval 457"/>
            <p:cNvSpPr>
              <a:spLocks noChangeAspect="1" noChangeArrowheads="1"/>
            </p:cNvSpPr>
            <p:nvPr/>
          </p:nvSpPr>
          <p:spPr bwMode="auto">
            <a:xfrm>
              <a:off x="64881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1" name="Oval 459"/>
            <p:cNvSpPr>
              <a:spLocks noChangeAspect="1" noChangeArrowheads="1"/>
            </p:cNvSpPr>
            <p:nvPr/>
          </p:nvSpPr>
          <p:spPr bwMode="auto">
            <a:xfrm>
              <a:off x="6602412" y="5095819"/>
              <a:ext cx="36513" cy="4665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24091" y="4167997"/>
              <a:ext cx="1768415" cy="598577"/>
            </a:xfrm>
            <a:custGeom>
              <a:avLst/>
              <a:gdLst>
                <a:gd name="connsiteX0" fmla="*/ 0 w 1768415"/>
                <a:gd name="connsiteY0" fmla="*/ 496019 h 606725"/>
                <a:gd name="connsiteX1" fmla="*/ 276045 w 1768415"/>
                <a:gd name="connsiteY1" fmla="*/ 530525 h 606725"/>
                <a:gd name="connsiteX2" fmla="*/ 474452 w 1768415"/>
                <a:gd name="connsiteY2" fmla="*/ 409755 h 606725"/>
                <a:gd name="connsiteX3" fmla="*/ 741871 w 1768415"/>
                <a:gd name="connsiteY3" fmla="*/ 461513 h 606725"/>
                <a:gd name="connsiteX4" fmla="*/ 897147 w 1768415"/>
                <a:gd name="connsiteY4" fmla="*/ 539151 h 606725"/>
                <a:gd name="connsiteX5" fmla="*/ 1259456 w 1768415"/>
                <a:gd name="connsiteY5" fmla="*/ 56072 h 606725"/>
                <a:gd name="connsiteX6" fmla="*/ 1561381 w 1768415"/>
                <a:gd name="connsiteY6" fmla="*/ 202721 h 606725"/>
                <a:gd name="connsiteX7" fmla="*/ 1768415 w 1768415"/>
                <a:gd name="connsiteY7" fmla="*/ 133710 h 606725"/>
                <a:gd name="connsiteX0" fmla="*/ 0 w 1768415"/>
                <a:gd name="connsiteY0" fmla="*/ 496019 h 606725"/>
                <a:gd name="connsiteX1" fmla="*/ 276045 w 1768415"/>
                <a:gd name="connsiteY1" fmla="*/ 530525 h 606725"/>
                <a:gd name="connsiteX2" fmla="*/ 474452 w 1768415"/>
                <a:gd name="connsiteY2" fmla="*/ 409755 h 606725"/>
                <a:gd name="connsiteX3" fmla="*/ 741871 w 1768415"/>
                <a:gd name="connsiteY3" fmla="*/ 461513 h 606725"/>
                <a:gd name="connsiteX4" fmla="*/ 897147 w 1768415"/>
                <a:gd name="connsiteY4" fmla="*/ 539151 h 606725"/>
                <a:gd name="connsiteX5" fmla="*/ 1259456 w 1768415"/>
                <a:gd name="connsiteY5" fmla="*/ 56072 h 606725"/>
                <a:gd name="connsiteX6" fmla="*/ 1561381 w 1768415"/>
                <a:gd name="connsiteY6" fmla="*/ 202721 h 606725"/>
                <a:gd name="connsiteX7" fmla="*/ 1768415 w 1768415"/>
                <a:gd name="connsiteY7" fmla="*/ 133710 h 606725"/>
                <a:gd name="connsiteX0" fmla="*/ 0 w 1768415"/>
                <a:gd name="connsiteY0" fmla="*/ 496019 h 606725"/>
                <a:gd name="connsiteX1" fmla="*/ 276045 w 1768415"/>
                <a:gd name="connsiteY1" fmla="*/ 530525 h 606725"/>
                <a:gd name="connsiteX2" fmla="*/ 474452 w 1768415"/>
                <a:gd name="connsiteY2" fmla="*/ 409755 h 606725"/>
                <a:gd name="connsiteX3" fmla="*/ 741871 w 1768415"/>
                <a:gd name="connsiteY3" fmla="*/ 461513 h 606725"/>
                <a:gd name="connsiteX4" fmla="*/ 897147 w 1768415"/>
                <a:gd name="connsiteY4" fmla="*/ 539151 h 606725"/>
                <a:gd name="connsiteX5" fmla="*/ 1259456 w 1768415"/>
                <a:gd name="connsiteY5" fmla="*/ 56072 h 606725"/>
                <a:gd name="connsiteX6" fmla="*/ 1561381 w 1768415"/>
                <a:gd name="connsiteY6" fmla="*/ 202721 h 606725"/>
                <a:gd name="connsiteX7" fmla="*/ 1768415 w 1768415"/>
                <a:gd name="connsiteY7" fmla="*/ 133710 h 606725"/>
                <a:gd name="connsiteX0" fmla="*/ 0 w 1768415"/>
                <a:gd name="connsiteY0" fmla="*/ 496019 h 598098"/>
                <a:gd name="connsiteX1" fmla="*/ 276045 w 1768415"/>
                <a:gd name="connsiteY1" fmla="*/ 530525 h 598098"/>
                <a:gd name="connsiteX2" fmla="*/ 474452 w 1768415"/>
                <a:gd name="connsiteY2" fmla="*/ 409755 h 598098"/>
                <a:gd name="connsiteX3" fmla="*/ 897147 w 1768415"/>
                <a:gd name="connsiteY3" fmla="*/ 539151 h 598098"/>
                <a:gd name="connsiteX4" fmla="*/ 1259456 w 1768415"/>
                <a:gd name="connsiteY4" fmla="*/ 56072 h 598098"/>
                <a:gd name="connsiteX5" fmla="*/ 1561381 w 1768415"/>
                <a:gd name="connsiteY5" fmla="*/ 202721 h 598098"/>
                <a:gd name="connsiteX6" fmla="*/ 1768415 w 1768415"/>
                <a:gd name="connsiteY6" fmla="*/ 133710 h 598098"/>
                <a:gd name="connsiteX0" fmla="*/ 0 w 1768415"/>
                <a:gd name="connsiteY0" fmla="*/ 496019 h 598577"/>
                <a:gd name="connsiteX1" fmla="*/ 276045 w 1768415"/>
                <a:gd name="connsiteY1" fmla="*/ 530525 h 598577"/>
                <a:gd name="connsiteX2" fmla="*/ 474452 w 1768415"/>
                <a:gd name="connsiteY2" fmla="*/ 409755 h 598577"/>
                <a:gd name="connsiteX3" fmla="*/ 626852 w 1768415"/>
                <a:gd name="connsiteY3" fmla="*/ 412629 h 598577"/>
                <a:gd name="connsiteX4" fmla="*/ 897147 w 1768415"/>
                <a:gd name="connsiteY4" fmla="*/ 539151 h 598577"/>
                <a:gd name="connsiteX5" fmla="*/ 1259456 w 1768415"/>
                <a:gd name="connsiteY5" fmla="*/ 56072 h 598577"/>
                <a:gd name="connsiteX6" fmla="*/ 1561381 w 1768415"/>
                <a:gd name="connsiteY6" fmla="*/ 202721 h 598577"/>
                <a:gd name="connsiteX7" fmla="*/ 1768415 w 1768415"/>
                <a:gd name="connsiteY7" fmla="*/ 133710 h 59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8415" h="598577">
                  <a:moveTo>
                    <a:pt x="0" y="496019"/>
                  </a:moveTo>
                  <a:cubicBezTo>
                    <a:pt x="98485" y="520460"/>
                    <a:pt x="196970" y="544902"/>
                    <a:pt x="276045" y="530525"/>
                  </a:cubicBezTo>
                  <a:cubicBezTo>
                    <a:pt x="355120" y="516148"/>
                    <a:pt x="415984" y="429404"/>
                    <a:pt x="474452" y="409755"/>
                  </a:cubicBezTo>
                  <a:cubicBezTo>
                    <a:pt x="532920" y="390106"/>
                    <a:pt x="556403" y="391063"/>
                    <a:pt x="626852" y="412629"/>
                  </a:cubicBezTo>
                  <a:cubicBezTo>
                    <a:pt x="697301" y="434195"/>
                    <a:pt x="791713" y="598577"/>
                    <a:pt x="897147" y="539151"/>
                  </a:cubicBezTo>
                  <a:cubicBezTo>
                    <a:pt x="1002581" y="479725"/>
                    <a:pt x="1148750" y="112144"/>
                    <a:pt x="1259456" y="56072"/>
                  </a:cubicBezTo>
                  <a:cubicBezTo>
                    <a:pt x="1370162" y="0"/>
                    <a:pt x="1476555" y="189781"/>
                    <a:pt x="1561381" y="202721"/>
                  </a:cubicBezTo>
                  <a:cubicBezTo>
                    <a:pt x="1646207" y="215661"/>
                    <a:pt x="1707311" y="174685"/>
                    <a:pt x="1768415" y="133710"/>
                  </a:cubicBezTo>
                </a:path>
              </a:pathLst>
            </a:cu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296"/>
            <p:cNvSpPr>
              <a:spLocks noChangeAspect="1" noChangeArrowheads="1"/>
            </p:cNvSpPr>
            <p:nvPr/>
          </p:nvSpPr>
          <p:spPr bwMode="auto">
            <a:xfrm rot="18549981">
              <a:off x="5677979" y="4579429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4" name="Oval 297"/>
            <p:cNvSpPr>
              <a:spLocks noChangeAspect="1" noChangeArrowheads="1"/>
            </p:cNvSpPr>
            <p:nvPr/>
          </p:nvSpPr>
          <p:spPr bwMode="auto">
            <a:xfrm rot="18549981">
              <a:off x="5830379" y="461911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5" name="Oval 298"/>
            <p:cNvSpPr>
              <a:spLocks noChangeAspect="1" noChangeArrowheads="1"/>
            </p:cNvSpPr>
            <p:nvPr/>
          </p:nvSpPr>
          <p:spPr bwMode="auto">
            <a:xfrm rot="18549981">
              <a:off x="6066917" y="454291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6" name="Oval 299"/>
            <p:cNvSpPr>
              <a:spLocks noChangeAspect="1" noChangeArrowheads="1"/>
            </p:cNvSpPr>
            <p:nvPr/>
          </p:nvSpPr>
          <p:spPr bwMode="auto">
            <a:xfrm rot="18549981">
              <a:off x="5476367" y="4655629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7" name="Oval 300"/>
            <p:cNvSpPr>
              <a:spLocks noChangeAspect="1" noChangeArrowheads="1"/>
            </p:cNvSpPr>
            <p:nvPr/>
          </p:nvSpPr>
          <p:spPr bwMode="auto">
            <a:xfrm rot="18549981">
              <a:off x="5375496" y="461911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8" name="Oval 301"/>
            <p:cNvSpPr>
              <a:spLocks noChangeAspect="1" noChangeArrowheads="1"/>
            </p:cNvSpPr>
            <p:nvPr/>
          </p:nvSpPr>
          <p:spPr bwMode="auto">
            <a:xfrm rot="18549981">
              <a:off x="5182427" y="4579429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9" name="Oval 302"/>
            <p:cNvSpPr>
              <a:spLocks noChangeAspect="1" noChangeArrowheads="1"/>
            </p:cNvSpPr>
            <p:nvPr/>
          </p:nvSpPr>
          <p:spPr bwMode="auto">
            <a:xfrm rot="18549981">
              <a:off x="6187058" y="4528058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0" name="Oval 303"/>
            <p:cNvSpPr>
              <a:spLocks noChangeAspect="1" noChangeArrowheads="1"/>
            </p:cNvSpPr>
            <p:nvPr/>
          </p:nvSpPr>
          <p:spPr bwMode="auto">
            <a:xfrm rot="18549981">
              <a:off x="6428774" y="4147058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1" name="Oval 304"/>
            <p:cNvSpPr>
              <a:spLocks noChangeAspect="1" noChangeArrowheads="1"/>
            </p:cNvSpPr>
            <p:nvPr/>
          </p:nvSpPr>
          <p:spPr bwMode="auto">
            <a:xfrm rot="18549981">
              <a:off x="6683946" y="4299458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2" name="Oval 305"/>
            <p:cNvSpPr>
              <a:spLocks noChangeAspect="1" noChangeArrowheads="1"/>
            </p:cNvSpPr>
            <p:nvPr/>
          </p:nvSpPr>
          <p:spPr bwMode="auto">
            <a:xfrm rot="18549981">
              <a:off x="6755346" y="4198429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3" name="Oval 306"/>
            <p:cNvSpPr>
              <a:spLocks noChangeAspect="1" noChangeArrowheads="1"/>
            </p:cNvSpPr>
            <p:nvPr/>
          </p:nvSpPr>
          <p:spPr bwMode="auto">
            <a:xfrm rot="18549981">
              <a:off x="6325427" y="4274629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4" name="Oval 296"/>
            <p:cNvSpPr>
              <a:spLocks noChangeAspect="1" noChangeArrowheads="1"/>
            </p:cNvSpPr>
            <p:nvPr/>
          </p:nvSpPr>
          <p:spPr bwMode="auto">
            <a:xfrm rot="18549981">
              <a:off x="5669353" y="4558735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5" name="Oval 297"/>
            <p:cNvSpPr>
              <a:spLocks noChangeAspect="1" noChangeArrowheads="1"/>
            </p:cNvSpPr>
            <p:nvPr/>
          </p:nvSpPr>
          <p:spPr bwMode="auto">
            <a:xfrm rot="18549981">
              <a:off x="5821753" y="4787335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6" name="Oval 298"/>
            <p:cNvSpPr>
              <a:spLocks noChangeAspect="1" noChangeArrowheads="1"/>
            </p:cNvSpPr>
            <p:nvPr/>
          </p:nvSpPr>
          <p:spPr bwMode="auto">
            <a:xfrm rot="18549981">
              <a:off x="5993346" y="4711135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7" name="Oval 299"/>
            <p:cNvSpPr>
              <a:spLocks noChangeAspect="1" noChangeArrowheads="1"/>
            </p:cNvSpPr>
            <p:nvPr/>
          </p:nvSpPr>
          <p:spPr bwMode="auto">
            <a:xfrm rot="18549981">
              <a:off x="5467741" y="461429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8" name="Oval 300"/>
            <p:cNvSpPr>
              <a:spLocks noChangeAspect="1" noChangeArrowheads="1"/>
            </p:cNvSpPr>
            <p:nvPr/>
          </p:nvSpPr>
          <p:spPr bwMode="auto">
            <a:xfrm rot="18549981">
              <a:off x="5332803" y="4787335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69" name="Oval 301"/>
            <p:cNvSpPr>
              <a:spLocks noChangeAspect="1" noChangeArrowheads="1"/>
            </p:cNvSpPr>
            <p:nvPr/>
          </p:nvSpPr>
          <p:spPr bwMode="auto">
            <a:xfrm rot="18549981">
              <a:off x="5104203" y="474764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70" name="Oval 302"/>
            <p:cNvSpPr>
              <a:spLocks noChangeAspect="1" noChangeArrowheads="1"/>
            </p:cNvSpPr>
            <p:nvPr/>
          </p:nvSpPr>
          <p:spPr bwMode="auto">
            <a:xfrm rot="18549981">
              <a:off x="6178432" y="451904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71" name="Oval 303"/>
            <p:cNvSpPr>
              <a:spLocks noChangeAspect="1" noChangeArrowheads="1"/>
            </p:cNvSpPr>
            <p:nvPr/>
          </p:nvSpPr>
          <p:spPr bwMode="auto">
            <a:xfrm rot="18549981">
              <a:off x="6473707" y="429044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72" name="Oval 304"/>
            <p:cNvSpPr>
              <a:spLocks noChangeAspect="1" noChangeArrowheads="1"/>
            </p:cNvSpPr>
            <p:nvPr/>
          </p:nvSpPr>
          <p:spPr bwMode="auto">
            <a:xfrm rot="18549981">
              <a:off x="6592060" y="442379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73" name="Oval 305"/>
            <p:cNvSpPr>
              <a:spLocks noChangeAspect="1" noChangeArrowheads="1"/>
            </p:cNvSpPr>
            <p:nvPr/>
          </p:nvSpPr>
          <p:spPr bwMode="auto">
            <a:xfrm rot="18549981">
              <a:off x="6827720" y="4366647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74" name="Oval 306"/>
            <p:cNvSpPr>
              <a:spLocks noChangeAspect="1" noChangeArrowheads="1"/>
            </p:cNvSpPr>
            <p:nvPr/>
          </p:nvSpPr>
          <p:spPr bwMode="auto">
            <a:xfrm rot="18549981">
              <a:off x="6254632" y="4403160"/>
              <a:ext cx="36513" cy="3651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en-US" sz="24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Polynomial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28" name="Picture 2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2362200" y="1524000"/>
            <a:ext cx="4992468" cy="287537"/>
          </a:xfrm>
          <a:prstGeom prst="rect">
            <a:avLst/>
          </a:prstGeom>
          <a:noFill/>
          <a:ln/>
          <a:effectLst/>
        </p:spPr>
      </p:pic>
      <p:sp>
        <p:nvSpPr>
          <p:cNvPr id="20" name="TextBox 19"/>
          <p:cNvSpPr txBox="1"/>
          <p:nvPr/>
        </p:nvSpPr>
        <p:spPr>
          <a:xfrm>
            <a:off x="533400" y="1447800"/>
            <a:ext cx="1896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Univariate</a:t>
            </a:r>
            <a:r>
              <a:rPr lang="en-US" dirty="0" smtClean="0"/>
              <a:t> (1-dim) </a:t>
            </a:r>
          </a:p>
          <a:p>
            <a:r>
              <a:rPr lang="en-US" dirty="0" smtClean="0"/>
              <a:t>case: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304454" y="1575756"/>
            <a:ext cx="5763346" cy="862644"/>
            <a:chOff x="3304454" y="1575756"/>
            <a:chExt cx="5763346" cy="862644"/>
          </a:xfrm>
        </p:grpSpPr>
        <p:pic>
          <p:nvPicPr>
            <p:cNvPr id="36" name="Picture 35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7476226" y="1575756"/>
              <a:ext cx="729994" cy="25235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4" name="TextBox 33"/>
            <p:cNvSpPr txBox="1"/>
            <p:nvPr/>
          </p:nvSpPr>
          <p:spPr>
            <a:xfrm>
              <a:off x="3304454" y="2069068"/>
              <a:ext cx="37996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where                                                        ,</a:t>
              </a:r>
              <a:endParaRPr lang="en-US" dirty="0"/>
            </a:p>
          </p:txBody>
        </p:sp>
        <p:pic>
          <p:nvPicPr>
            <p:cNvPr id="39" name="Picture 38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7038254" y="2091904"/>
              <a:ext cx="2029546" cy="30483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40" name="Picture 39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4142654" y="2091904"/>
              <a:ext cx="2707015" cy="3049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27" name="Group 26"/>
          <p:cNvGrpSpPr/>
          <p:nvPr/>
        </p:nvGrpSpPr>
        <p:grpSpPr>
          <a:xfrm>
            <a:off x="762000" y="2871354"/>
            <a:ext cx="7830592" cy="1651338"/>
            <a:chOff x="762000" y="2871354"/>
            <a:chExt cx="7830592" cy="1651338"/>
          </a:xfrm>
        </p:grpSpPr>
        <p:pic>
          <p:nvPicPr>
            <p:cNvPr id="32" name="Picture 3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072699" y="3527286"/>
              <a:ext cx="3968086" cy="99540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43" name="Picture 42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6934200" y="2871354"/>
              <a:ext cx="1658392" cy="32904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42" name="Picture 41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762000" y="2895600"/>
              <a:ext cx="2526848" cy="34262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3" name="TextBox 32"/>
          <p:cNvSpPr txBox="1"/>
          <p:nvPr/>
        </p:nvSpPr>
        <p:spPr>
          <a:xfrm>
            <a:off x="533400" y="4953000"/>
            <a:ext cx="2078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Multivariate (p-dim) </a:t>
            </a:r>
          </a:p>
          <a:p>
            <a:r>
              <a:rPr lang="en-US" dirty="0" smtClean="0"/>
              <a:t>case: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86600" y="849868"/>
            <a:ext cx="1076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egree m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315200" y="1143000"/>
            <a:ext cx="309506" cy="3164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599" y="5029200"/>
            <a:ext cx="6209601" cy="1447800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3733800" y="2873514"/>
            <a:ext cx="2342324" cy="3450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52800" y="2874139"/>
            <a:ext cx="38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295400" y="3821668"/>
            <a:ext cx="78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where                                               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Polynomial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90600" y="2057400"/>
            <a:ext cx="7543800" cy="4876800"/>
            <a:chOff x="1066800" y="2590800"/>
            <a:chExt cx="7086600" cy="4343400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590800"/>
              <a:ext cx="3048000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05400" y="2590800"/>
              <a:ext cx="3048000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71600" y="4648200"/>
              <a:ext cx="3048000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5400" y="4648200"/>
              <a:ext cx="3048000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TextBox 11"/>
            <p:cNvSpPr txBox="1"/>
            <p:nvPr/>
          </p:nvSpPr>
          <p:spPr>
            <a:xfrm>
              <a:off x="1066800" y="2819400"/>
              <a:ext cx="521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k=1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12703" y="2819400"/>
              <a:ext cx="521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k=2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66800" y="4812268"/>
              <a:ext cx="521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k=3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96673" y="4876800"/>
              <a:ext cx="521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k=7</a:t>
              </a:r>
              <a:endParaRPr lang="en-US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533400" y="1428690"/>
            <a:ext cx="58690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Polynomial of order </a:t>
            </a:r>
            <a:r>
              <a:rPr lang="en-US" sz="2000" dirty="0" smtClean="0"/>
              <a:t>k, equivalently of </a:t>
            </a:r>
            <a:r>
              <a:rPr lang="en-US" sz="2000" dirty="0"/>
              <a:t>degree up to k-</a:t>
            </a:r>
            <a:r>
              <a:rPr lang="en-US" sz="2000" dirty="0" smtClean="0"/>
              <a:t>1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2014515" y="5562600"/>
            <a:ext cx="5453085" cy="5847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endParaRPr lang="en-US" sz="800" dirty="0" smtClean="0">
              <a:solidFill>
                <a:srgbClr val="9E0101"/>
              </a:solidFill>
            </a:endParaRPr>
          </a:p>
          <a:p>
            <a:r>
              <a:rPr lang="en-US" sz="2400" dirty="0" smtClean="0">
                <a:solidFill>
                  <a:srgbClr val="9E0101"/>
                </a:solidFill>
              </a:rPr>
              <a:t>What is the right order? Recall </a:t>
            </a:r>
            <a:r>
              <a:rPr lang="en-US" sz="2400" dirty="0" err="1" smtClean="0">
                <a:solidFill>
                  <a:srgbClr val="9E0101"/>
                </a:solidFill>
              </a:rPr>
              <a:t>overfitting</a:t>
            </a:r>
            <a:r>
              <a:rPr lang="en-US" sz="2400" dirty="0" smtClean="0">
                <a:solidFill>
                  <a:srgbClr val="9E0101"/>
                </a:solidFill>
              </a:rPr>
              <a:t>! </a:t>
            </a:r>
            <a:endParaRPr lang="en-US" sz="800" dirty="0">
              <a:solidFill>
                <a:srgbClr val="9E010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0"/>
            <a:ext cx="85344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Bias – Variance Tradeoff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81000" y="1688068"/>
            <a:ext cx="634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Large bias, Small variance – poor approximation but robust/stable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81000" y="4267200"/>
            <a:ext cx="5938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 bias, Large variance – good approximation but unstable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9812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9812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040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360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2895600" y="1230868"/>
            <a:ext cx="3676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3 Independent training datasets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45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7CCBCB-11FC-4A99-9D3C-DF17AC7566D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Supervised Learning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3" name="Picture 74" descr="webpages"/>
          <p:cNvPicPr>
            <a:picLocks noChangeAspect="1" noChangeArrowheads="1"/>
          </p:cNvPicPr>
          <p:nvPr/>
        </p:nvPicPr>
        <p:blipFill>
          <a:blip r:embed="rId6" cstate="print"/>
          <a:srcRect b="43373"/>
          <a:stretch>
            <a:fillRect/>
          </a:stretch>
        </p:blipFill>
        <p:spPr bwMode="auto">
          <a:xfrm>
            <a:off x="152400" y="2971800"/>
            <a:ext cx="253496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ight Arrow 23"/>
          <p:cNvSpPr/>
          <p:nvPr/>
        </p:nvSpPr>
        <p:spPr>
          <a:xfrm>
            <a:off x="2819400" y="3632537"/>
            <a:ext cx="304800" cy="228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200400" y="3251537"/>
            <a:ext cx="9717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Sports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Science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News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3400" y="4876800"/>
            <a:ext cx="6322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Classification:				Regression: </a:t>
            </a:r>
            <a:endParaRPr lang="en-US" sz="2000" dirty="0"/>
          </a:p>
        </p:txBody>
      </p:sp>
      <p:pic>
        <p:nvPicPr>
          <p:cNvPr id="44" name="Picture 43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/>
          <a:srcRect l="36774" t="1" b="9927"/>
          <a:stretch/>
        </p:blipFill>
        <p:spPr bwMode="auto">
          <a:xfrm>
            <a:off x="1447800" y="5562600"/>
            <a:ext cx="1879600" cy="254000"/>
          </a:xfrm>
          <a:prstGeom prst="rect">
            <a:avLst/>
          </a:prstGeom>
          <a:noFill/>
          <a:ln/>
          <a:effectLst/>
        </p:spPr>
      </p:pic>
      <p:sp>
        <p:nvSpPr>
          <p:cNvPr id="46" name="TextBox 45"/>
          <p:cNvSpPr txBox="1"/>
          <p:nvPr/>
        </p:nvSpPr>
        <p:spPr>
          <a:xfrm>
            <a:off x="1295400" y="6096000"/>
            <a:ext cx="2215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Probability of Error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533400" y="1499167"/>
            <a:ext cx="7924800" cy="469333"/>
            <a:chOff x="990600" y="4419600"/>
            <a:chExt cx="7924800" cy="469333"/>
          </a:xfrm>
        </p:grpSpPr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990600" y="4419600"/>
              <a:ext cx="7924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400" b="1" dirty="0">
                  <a:solidFill>
                    <a:schemeClr val="accent2"/>
                  </a:solidFill>
                  <a:latin typeface="Comic Sans MS" pitchFamily="66" charset="0"/>
                </a:rPr>
                <a:t>Goal:</a:t>
              </a:r>
              <a:endParaRPr lang="en-US" sz="2400" dirty="0">
                <a:solidFill>
                  <a:schemeClr val="accent2"/>
                </a:solidFill>
                <a:latin typeface="Comic Sans MS" pitchFamily="66" charset="0"/>
              </a:endParaRPr>
            </a:p>
          </p:txBody>
        </p:sp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8" cstate="print"/>
            <a:srcRect t="1" b="46853"/>
            <a:stretch/>
          </p:blipFill>
          <p:spPr bwMode="auto">
            <a:xfrm>
              <a:off x="1892022" y="4572001"/>
              <a:ext cx="6286055" cy="316932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20" name="Picture 1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/>
          <a:srcRect l="32826" t="-12919"/>
          <a:stretch/>
        </p:blipFill>
        <p:spPr bwMode="auto">
          <a:xfrm>
            <a:off x="5842000" y="5562600"/>
            <a:ext cx="2159000" cy="368300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5820325" y="6096000"/>
            <a:ext cx="2333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Mean Squared Error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92" y="2057400"/>
            <a:ext cx="4662608" cy="3048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772400" y="3429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Y = Age of a subject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843058" y="2667000"/>
            <a:ext cx="2667000" cy="2137293"/>
            <a:chOff x="4734256" y="1365227"/>
            <a:chExt cx="4318093" cy="344179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734256" y="1365227"/>
              <a:ext cx="2922599" cy="283219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795005" y="1517627"/>
              <a:ext cx="2922599" cy="283219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947405" y="1670027"/>
              <a:ext cx="2922599" cy="283219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99805" y="1822427"/>
              <a:ext cx="2922599" cy="2832192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252205" y="1974827"/>
              <a:ext cx="2922599" cy="2832192"/>
            </a:xfrm>
            <a:prstGeom prst="rect">
              <a:avLst/>
            </a:prstGeom>
          </p:spPr>
        </p:pic>
        <p:pic>
          <p:nvPicPr>
            <p:cNvPr id="39" name="image00.png"/>
            <p:cNvPicPr/>
            <p:nvPr/>
          </p:nvPicPr>
          <p:blipFill rotWithShape="1">
            <a:blip r:embed="rId12"/>
            <a:srcRect l="50122" t="59006" r="5064" b="14786"/>
            <a:stretch/>
          </p:blipFill>
          <p:spPr>
            <a:xfrm>
              <a:off x="7233450" y="1367256"/>
              <a:ext cx="1818899" cy="645335"/>
            </a:xfrm>
            <a:prstGeom prst="rect">
              <a:avLst/>
            </a:prstGeom>
            <a:ln/>
          </p:spPr>
        </p:pic>
        <p:cxnSp>
          <p:nvCxnSpPr>
            <p:cNvPr id="40" name="Straight Connector 39"/>
            <p:cNvCxnSpPr/>
            <p:nvPr/>
          </p:nvCxnSpPr>
          <p:spPr>
            <a:xfrm flipV="1">
              <a:off x="7590557" y="1822427"/>
              <a:ext cx="431847" cy="1359273"/>
            </a:xfrm>
            <a:prstGeom prst="line">
              <a:avLst/>
            </a:prstGeom>
            <a:ln w="38100" cmpd="sng">
              <a:solidFill>
                <a:srgbClr val="FF66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ight Arrow 40"/>
          <p:cNvSpPr/>
          <p:nvPr/>
        </p:nvSpPr>
        <p:spPr>
          <a:xfrm>
            <a:off x="7239000" y="3657600"/>
            <a:ext cx="381000" cy="228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04800" y="0"/>
            <a:ext cx="85344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 of Model Complexity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828800" y="1752600"/>
            <a:ext cx="5391150" cy="3962400"/>
            <a:chOff x="1847850" y="2676525"/>
            <a:chExt cx="5238750" cy="387667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47850" y="2676525"/>
              <a:ext cx="5238750" cy="387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TextBox 1"/>
            <p:cNvSpPr txBox="1"/>
            <p:nvPr/>
          </p:nvSpPr>
          <p:spPr>
            <a:xfrm>
              <a:off x="3581400" y="3962400"/>
              <a:ext cx="110979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A3E"/>
                  </a:solidFill>
                </a:rPr>
                <a:t>Test error</a:t>
              </a:r>
              <a:endParaRPr lang="en-US" dirty="0">
                <a:solidFill>
                  <a:srgbClr val="008A3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36524" y="4318297"/>
              <a:ext cx="1003963" cy="64633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Variance</a:t>
              </a:r>
            </a:p>
            <a:p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29200" y="5170878"/>
              <a:ext cx="144780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Bias	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8382000" y="1600200"/>
            <a:ext cx="609600" cy="762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41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0"/>
            <a:ext cx="9144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04800" y="0"/>
            <a:ext cx="85344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 of Model Complexity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382000" y="1600200"/>
            <a:ext cx="609600" cy="762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828800" y="1752600"/>
            <a:ext cx="5391150" cy="3962400"/>
            <a:chOff x="1847850" y="2676525"/>
            <a:chExt cx="5238750" cy="387667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47850" y="2676525"/>
              <a:ext cx="5238750" cy="387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3581400" y="3962400"/>
              <a:ext cx="110979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A3E"/>
                  </a:solidFill>
                </a:rPr>
                <a:t>Test error</a:t>
              </a:r>
              <a:endParaRPr lang="en-US" dirty="0">
                <a:solidFill>
                  <a:srgbClr val="008A3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36524" y="4318297"/>
              <a:ext cx="1003963" cy="64633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Variance</a:t>
              </a:r>
            </a:p>
            <a:p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29200" y="5170878"/>
              <a:ext cx="144780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Bias	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2590800" y="3886200"/>
            <a:ext cx="4191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19506380">
            <a:off x="4405268" y="3137702"/>
            <a:ext cx="3035993" cy="1033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20051415">
            <a:off x="2721504" y="2418570"/>
            <a:ext cx="302981" cy="1719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562723" y="2196848"/>
            <a:ext cx="3832643" cy="2768945"/>
          </a:xfrm>
          <a:custGeom>
            <a:avLst/>
            <a:gdLst>
              <a:gd name="connsiteX0" fmla="*/ 0 w 3855525"/>
              <a:gd name="connsiteY0" fmla="*/ 0 h 2723177"/>
              <a:gd name="connsiteX1" fmla="*/ 606359 w 3855525"/>
              <a:gd name="connsiteY1" fmla="*/ 1670520 h 2723177"/>
              <a:gd name="connsiteX2" fmla="*/ 2173738 w 3855525"/>
              <a:gd name="connsiteY2" fmla="*/ 2471454 h 2723177"/>
              <a:gd name="connsiteX3" fmla="*/ 3855525 w 3855525"/>
              <a:gd name="connsiteY3" fmla="*/ 2723177 h 2723177"/>
              <a:gd name="connsiteX4" fmla="*/ 3855525 w 3855525"/>
              <a:gd name="connsiteY4" fmla="*/ 2723177 h 2723177"/>
              <a:gd name="connsiteX0" fmla="*/ 0 w 3855525"/>
              <a:gd name="connsiteY0" fmla="*/ 0 h 2723177"/>
              <a:gd name="connsiteX1" fmla="*/ 846614 w 3855525"/>
              <a:gd name="connsiteY1" fmla="*/ 1567543 h 2723177"/>
              <a:gd name="connsiteX2" fmla="*/ 2173738 w 3855525"/>
              <a:gd name="connsiteY2" fmla="*/ 2471454 h 2723177"/>
              <a:gd name="connsiteX3" fmla="*/ 3855525 w 3855525"/>
              <a:gd name="connsiteY3" fmla="*/ 2723177 h 2723177"/>
              <a:gd name="connsiteX4" fmla="*/ 3855525 w 3855525"/>
              <a:gd name="connsiteY4" fmla="*/ 2723177 h 2723177"/>
              <a:gd name="connsiteX0" fmla="*/ 0 w 3855525"/>
              <a:gd name="connsiteY0" fmla="*/ 0 h 2723177"/>
              <a:gd name="connsiteX1" fmla="*/ 846614 w 3855525"/>
              <a:gd name="connsiteY1" fmla="*/ 1567543 h 2723177"/>
              <a:gd name="connsiteX2" fmla="*/ 2173738 w 3855525"/>
              <a:gd name="connsiteY2" fmla="*/ 2471454 h 2723177"/>
              <a:gd name="connsiteX3" fmla="*/ 3855525 w 3855525"/>
              <a:gd name="connsiteY3" fmla="*/ 2723177 h 2723177"/>
              <a:gd name="connsiteX4" fmla="*/ 3855525 w 3855525"/>
              <a:gd name="connsiteY4" fmla="*/ 2723177 h 2723177"/>
              <a:gd name="connsiteX0" fmla="*/ 0 w 3855525"/>
              <a:gd name="connsiteY0" fmla="*/ 0 h 2723177"/>
              <a:gd name="connsiteX1" fmla="*/ 983903 w 3855525"/>
              <a:gd name="connsiteY1" fmla="*/ 1578985 h 2723177"/>
              <a:gd name="connsiteX2" fmla="*/ 2173738 w 3855525"/>
              <a:gd name="connsiteY2" fmla="*/ 2471454 h 2723177"/>
              <a:gd name="connsiteX3" fmla="*/ 3855525 w 3855525"/>
              <a:gd name="connsiteY3" fmla="*/ 2723177 h 2723177"/>
              <a:gd name="connsiteX4" fmla="*/ 3855525 w 3855525"/>
              <a:gd name="connsiteY4" fmla="*/ 2723177 h 2723177"/>
              <a:gd name="connsiteX0" fmla="*/ 0 w 3832643"/>
              <a:gd name="connsiteY0" fmla="*/ 0 h 2768945"/>
              <a:gd name="connsiteX1" fmla="*/ 961021 w 3832643"/>
              <a:gd name="connsiteY1" fmla="*/ 1624753 h 2768945"/>
              <a:gd name="connsiteX2" fmla="*/ 2150856 w 3832643"/>
              <a:gd name="connsiteY2" fmla="*/ 2517222 h 2768945"/>
              <a:gd name="connsiteX3" fmla="*/ 3832643 w 3832643"/>
              <a:gd name="connsiteY3" fmla="*/ 2768945 h 2768945"/>
              <a:gd name="connsiteX4" fmla="*/ 3832643 w 3832643"/>
              <a:gd name="connsiteY4" fmla="*/ 2768945 h 2768945"/>
              <a:gd name="connsiteX0" fmla="*/ 0 w 3832643"/>
              <a:gd name="connsiteY0" fmla="*/ 0 h 2768945"/>
              <a:gd name="connsiteX1" fmla="*/ 961021 w 3832643"/>
              <a:gd name="connsiteY1" fmla="*/ 1624753 h 2768945"/>
              <a:gd name="connsiteX2" fmla="*/ 2150856 w 3832643"/>
              <a:gd name="connsiteY2" fmla="*/ 2517222 h 2768945"/>
              <a:gd name="connsiteX3" fmla="*/ 3832643 w 3832643"/>
              <a:gd name="connsiteY3" fmla="*/ 2768945 h 2768945"/>
              <a:gd name="connsiteX4" fmla="*/ 3832643 w 3832643"/>
              <a:gd name="connsiteY4" fmla="*/ 2768945 h 276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2643" h="2768945">
                <a:moveTo>
                  <a:pt x="0" y="0"/>
                </a:moveTo>
                <a:cubicBezTo>
                  <a:pt x="190678" y="629305"/>
                  <a:pt x="602545" y="1205216"/>
                  <a:pt x="961021" y="1624753"/>
                </a:cubicBezTo>
                <a:cubicBezTo>
                  <a:pt x="1319497" y="2044290"/>
                  <a:pt x="1672252" y="2326523"/>
                  <a:pt x="2150856" y="2517222"/>
                </a:cubicBezTo>
                <a:cubicBezTo>
                  <a:pt x="2629460" y="2707921"/>
                  <a:pt x="3832643" y="2768945"/>
                  <a:pt x="3832643" y="2768945"/>
                </a:cubicBezTo>
                <a:lnTo>
                  <a:pt x="3832643" y="2768945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725316" y="4270701"/>
            <a:ext cx="147554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Training error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524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C00000"/>
                </a:solidFill>
              </a:rPr>
              <a:t>Regression with basis functions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20" name="Picture 1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1066922" y="1524000"/>
            <a:ext cx="2689930" cy="325074"/>
          </a:xfrm>
          <a:prstGeom prst="rect">
            <a:avLst/>
          </a:prstGeom>
          <a:noFill/>
          <a:ln/>
          <a:effectLst/>
        </p:spPr>
      </p:pic>
      <p:sp>
        <p:nvSpPr>
          <p:cNvPr id="11" name="TextBox 10"/>
          <p:cNvSpPr txBox="1"/>
          <p:nvPr/>
        </p:nvSpPr>
        <p:spPr>
          <a:xfrm>
            <a:off x="541462" y="28956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Polynomial Basis 	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1" name="Left Brace 20"/>
          <p:cNvSpPr/>
          <p:nvPr/>
        </p:nvSpPr>
        <p:spPr>
          <a:xfrm rot="16200000">
            <a:off x="3366016" y="1638301"/>
            <a:ext cx="228600" cy="609600"/>
          </a:xfrm>
          <a:prstGeom prst="lef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060677" y="2057401"/>
            <a:ext cx="593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B</a:t>
            </a:r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asis functions (Linear combinations yield meaningful spaces)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" y="2057401"/>
            <a:ext cx="212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Basis coefficients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4" name="Shape 23"/>
          <p:cNvCxnSpPr>
            <a:endCxn id="23" idx="3"/>
          </p:cNvCxnSpPr>
          <p:nvPr/>
        </p:nvCxnSpPr>
        <p:spPr>
          <a:xfrm rot="5400000">
            <a:off x="2569216" y="1915682"/>
            <a:ext cx="413266" cy="239504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2888168" y="3581400"/>
            <a:ext cx="2826832" cy="2103120"/>
            <a:chOff x="558800" y="3479125"/>
            <a:chExt cx="3259137" cy="2424744"/>
          </a:xfrm>
        </p:grpSpPr>
        <p:pic>
          <p:nvPicPr>
            <p:cNvPr id="26" name="Picture 5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244600" y="3555325"/>
              <a:ext cx="2573337" cy="2095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63"/>
            <p:cNvPicPr>
              <a:picLocks noChangeAspect="1" noChangeArrowheads="1"/>
            </p:cNvPicPr>
            <p:nvPr/>
          </p:nvPicPr>
          <p:blipFill>
            <a:blip r:embed="rId14" cstate="print"/>
            <a:srcRect l="65092" r="4439"/>
            <a:stretch>
              <a:fillRect/>
            </a:stretch>
          </p:blipFill>
          <p:spPr bwMode="auto">
            <a:xfrm>
              <a:off x="1041878" y="5175207"/>
              <a:ext cx="2651125" cy="728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28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558800" y="3479125"/>
              <a:ext cx="738093" cy="25003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xp_fi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58924" y="4372173"/>
              <a:ext cx="737844" cy="249952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xp_fi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558924" y="5210373"/>
              <a:ext cx="737844" cy="249952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6" name="TextBox 35"/>
          <p:cNvSpPr txBox="1"/>
          <p:nvPr/>
        </p:nvSpPr>
        <p:spPr>
          <a:xfrm>
            <a:off x="3276600" y="5906869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Good representation for periodic functions</a:t>
            </a:r>
            <a:endParaRPr lang="en-US" dirty="0"/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019800" y="3657600"/>
            <a:ext cx="2895600" cy="2895600"/>
            <a:chOff x="4749800" y="3555325"/>
            <a:chExt cx="3367991" cy="3367991"/>
          </a:xfrm>
        </p:grpSpPr>
        <p:pic>
          <p:nvPicPr>
            <p:cNvPr id="27" name="Picture 55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5435600" y="3555325"/>
              <a:ext cx="2565400" cy="2343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33" name="Picture 32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4749800" y="3555325"/>
              <a:ext cx="738093" cy="25003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4" name="Picture 33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4749924" y="4448373"/>
              <a:ext cx="737844" cy="249952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5" name="Picture 34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4749924" y="5286573"/>
              <a:ext cx="737844" cy="24995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7" name="TextBox 36"/>
            <p:cNvSpPr txBox="1"/>
            <p:nvPr/>
          </p:nvSpPr>
          <p:spPr>
            <a:xfrm>
              <a:off x="5108652" y="6171542"/>
              <a:ext cx="3009139" cy="75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Good representation for local functions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0356" y="3643945"/>
            <a:ext cx="2566644" cy="1883435"/>
            <a:chOff x="5077263" y="1545565"/>
            <a:chExt cx="2566644" cy="1883435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5738907" y="1850365"/>
              <a:ext cx="18288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5815107" y="2231365"/>
              <a:ext cx="1752600" cy="4356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Freeform 40"/>
            <p:cNvSpPr/>
            <p:nvPr/>
          </p:nvSpPr>
          <p:spPr>
            <a:xfrm>
              <a:off x="5815107" y="2971800"/>
              <a:ext cx="1828800" cy="457200"/>
            </a:xfrm>
            <a:custGeom>
              <a:avLst/>
              <a:gdLst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366" h="681487">
                  <a:moveTo>
                    <a:pt x="0" y="51759"/>
                  </a:moveTo>
                  <a:cubicBezTo>
                    <a:pt x="95407" y="304800"/>
                    <a:pt x="270294" y="681487"/>
                    <a:pt x="388188" y="672861"/>
                  </a:cubicBezTo>
                  <a:cubicBezTo>
                    <a:pt x="506082" y="664235"/>
                    <a:pt x="663919" y="165340"/>
                    <a:pt x="707366" y="0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5129307" y="1545565"/>
              <a:ext cx="738093" cy="25003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43" name="Picture 42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129307" y="2078965"/>
              <a:ext cx="737844" cy="249952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44" name="Picture 43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5077263" y="2840965"/>
              <a:ext cx="737844" cy="249952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45" name="TextBox 44"/>
          <p:cNvSpPr txBox="1"/>
          <p:nvPr/>
        </p:nvSpPr>
        <p:spPr>
          <a:xfrm>
            <a:off x="3750945" y="2907268"/>
            <a:ext cx="1964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Fourier Basis 		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05600" y="2895600"/>
            <a:ext cx="1701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Wavelet Basis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4432247" y="5626154"/>
            <a:ext cx="34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 rot="5400000">
            <a:off x="1689047" y="5626154"/>
            <a:ext cx="34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 rot="5400000">
            <a:off x="7480246" y="5626154"/>
            <a:ext cx="34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5" grpId="0"/>
      <p:bldP spid="47" grpId="0"/>
      <p:bldP spid="4" grpId="0"/>
      <p:bldP spid="4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Regression with nonlinear features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" y="3657600"/>
            <a:ext cx="4907113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general, use any nonlinear features </a:t>
            </a:r>
          </a:p>
          <a:p>
            <a:endParaRPr lang="en-US" sz="900" dirty="0"/>
          </a:p>
          <a:p>
            <a:r>
              <a:rPr lang="en-US" sz="2400" dirty="0" smtClean="0"/>
              <a:t>	e.g. </a:t>
            </a:r>
            <a:r>
              <a:rPr lang="en-US" sz="2400" dirty="0" err="1" smtClean="0"/>
              <a:t>e</a:t>
            </a:r>
            <a:r>
              <a:rPr lang="en-US" sz="2400" baseline="30000" dirty="0" err="1" smtClean="0"/>
              <a:t>X</a:t>
            </a:r>
            <a:r>
              <a:rPr lang="en-US" sz="2400" dirty="0" smtClean="0"/>
              <a:t>, log X, 1/X, sin(X), …</a:t>
            </a:r>
            <a:endParaRPr lang="en-US" sz="2400" baseline="300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685800" y="1621765"/>
            <a:ext cx="7772400" cy="1807235"/>
            <a:chOff x="685800" y="4724400"/>
            <a:chExt cx="7772400" cy="1807235"/>
          </a:xfrm>
        </p:grpSpPr>
        <p:pic>
          <p:nvPicPr>
            <p:cNvPr id="18" name="Picture 17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685800" y="5029200"/>
              <a:ext cx="4392406" cy="36265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9" name="Left Brace 18"/>
            <p:cNvSpPr/>
            <p:nvPr/>
          </p:nvSpPr>
          <p:spPr>
            <a:xfrm rot="16200000">
              <a:off x="4661416" y="5219700"/>
              <a:ext cx="228600" cy="609600"/>
            </a:xfrm>
            <a:prstGeom prst="leftBrac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356077" y="5638800"/>
              <a:ext cx="12827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Comic Sans MS" pitchFamily="66" charset="0"/>
                </a:rPr>
                <a:t>Nonlinear </a:t>
              </a:r>
            </a:p>
            <a:p>
              <a:r>
                <a:rPr lang="en-US" dirty="0" smtClean="0">
                  <a:solidFill>
                    <a:srgbClr val="C00000"/>
                  </a:solidFill>
                  <a:latin typeface="Comic Sans MS" pitchFamily="66" charset="0"/>
                </a:rPr>
                <a:t>features</a:t>
              </a:r>
              <a:endParaRPr lang="en-US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5738907" y="4953000"/>
              <a:ext cx="18288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815107" y="5334000"/>
              <a:ext cx="1752600" cy="4356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 22"/>
            <p:cNvSpPr/>
            <p:nvPr/>
          </p:nvSpPr>
          <p:spPr>
            <a:xfrm>
              <a:off x="5815107" y="6074435"/>
              <a:ext cx="1828800" cy="457200"/>
            </a:xfrm>
            <a:custGeom>
              <a:avLst/>
              <a:gdLst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  <a:gd name="connsiteX0" fmla="*/ 0 w 707366"/>
                <a:gd name="connsiteY0" fmla="*/ 51759 h 681487"/>
                <a:gd name="connsiteX1" fmla="*/ 388188 w 707366"/>
                <a:gd name="connsiteY1" fmla="*/ 672861 h 681487"/>
                <a:gd name="connsiteX2" fmla="*/ 707366 w 707366"/>
                <a:gd name="connsiteY2" fmla="*/ 0 h 68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366" h="681487">
                  <a:moveTo>
                    <a:pt x="0" y="51759"/>
                  </a:moveTo>
                  <a:cubicBezTo>
                    <a:pt x="95407" y="304800"/>
                    <a:pt x="270294" y="681487"/>
                    <a:pt x="388188" y="672861"/>
                  </a:cubicBezTo>
                  <a:cubicBezTo>
                    <a:pt x="506082" y="664235"/>
                    <a:pt x="663919" y="165340"/>
                    <a:pt x="707366" y="0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7720107" y="4724400"/>
              <a:ext cx="738093" cy="250036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5" name="Picture 24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7720231" y="5181600"/>
              <a:ext cx="737844" cy="249952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26" name="Picture 25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7720231" y="6019800"/>
              <a:ext cx="737844" cy="24995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7" name="TextBox 26"/>
            <p:cNvSpPr txBox="1"/>
            <p:nvPr/>
          </p:nvSpPr>
          <p:spPr>
            <a:xfrm>
              <a:off x="2362200" y="5638800"/>
              <a:ext cx="15792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Comic Sans MS" pitchFamily="66" charset="0"/>
                </a:rPr>
                <a:t>Weight of</a:t>
              </a:r>
            </a:p>
            <a:p>
              <a:r>
                <a:rPr lang="en-US" dirty="0" smtClean="0">
                  <a:solidFill>
                    <a:srgbClr val="C00000"/>
                  </a:solidFill>
                  <a:latin typeface="Comic Sans MS" pitchFamily="66" charset="0"/>
                </a:rPr>
                <a:t>each feature</a:t>
              </a:r>
              <a:endParaRPr lang="en-US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cxnSp>
          <p:nvCxnSpPr>
            <p:cNvPr id="28" name="Shape 46"/>
            <p:cNvCxnSpPr>
              <a:endCxn id="27" idx="3"/>
            </p:cNvCxnSpPr>
            <p:nvPr/>
          </p:nvCxnSpPr>
          <p:spPr>
            <a:xfrm rot="5400000">
              <a:off x="3790356" y="5561322"/>
              <a:ext cx="551766" cy="249522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4261514" y="4930914"/>
            <a:ext cx="3968086" cy="995406"/>
          </a:xfrm>
          <a:prstGeom prst="rect">
            <a:avLst/>
          </a:prstGeom>
          <a:noFill/>
          <a:ln/>
          <a:effectLst/>
        </p:spPr>
      </p:pic>
      <p:pic>
        <p:nvPicPr>
          <p:cNvPr id="31" name="Picture 3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703808" y="6300354"/>
            <a:ext cx="1658392" cy="329046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6"/>
          <p:cNvGrpSpPr/>
          <p:nvPr/>
        </p:nvGrpSpPr>
        <p:grpSpPr>
          <a:xfrm>
            <a:off x="5099439" y="4854714"/>
            <a:ext cx="3044709" cy="1165086"/>
            <a:chOff x="5099439" y="5334000"/>
            <a:chExt cx="3044709" cy="1165086"/>
          </a:xfrm>
        </p:grpSpPr>
        <p:sp>
          <p:nvSpPr>
            <p:cNvPr id="3" name="Rectangle 2"/>
            <p:cNvSpPr/>
            <p:nvPr/>
          </p:nvSpPr>
          <p:spPr>
            <a:xfrm>
              <a:off x="5105400" y="5334000"/>
              <a:ext cx="2971800" cy="45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105400" y="6041886"/>
              <a:ext cx="2971800" cy="45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 descr="latex-image-1.pdf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8628" y="5485463"/>
              <a:ext cx="3022588" cy="260083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5" name="Picture 4" descr="latex-image-1.pdf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9439" y="6096000"/>
              <a:ext cx="3044709" cy="256032"/>
            </a:xfrm>
            <a:prstGeom prst="rect">
              <a:avLst/>
            </a:prstGeom>
          </p:spPr>
        </p:pic>
      </p:grp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80" y="6324600"/>
            <a:ext cx="3910220" cy="272803"/>
          </a:xfrm>
          <a:prstGeom prst="rect">
            <a:avLst/>
          </a:prstGeom>
        </p:spPr>
      </p:pic>
      <p:pic>
        <p:nvPicPr>
          <p:cNvPr id="44" name="Picture 4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762000" y="5078508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45" name="Picture 44" descr="latex-image-1.pdf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1295400" y="5674755"/>
            <a:ext cx="2342324" cy="345045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203930" y="5345668"/>
            <a:ext cx="38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524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Can we use kernels?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177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(dual)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l="29678"/>
          <a:stretch/>
        </p:blipFill>
        <p:spPr bwMode="auto">
          <a:xfrm>
            <a:off x="533400" y="1526142"/>
            <a:ext cx="3410226" cy="683658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381000" y="2743200"/>
            <a:ext cx="79248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Similarity with SVMs</a:t>
            </a:r>
          </a:p>
          <a:p>
            <a:endParaRPr lang="en-US" sz="800" dirty="0"/>
          </a:p>
          <a:p>
            <a:r>
              <a:rPr lang="en-US" sz="2000" dirty="0" smtClean="0"/>
              <a:t>Primal problem:				SVM Primal problem: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err="1" smtClean="0"/>
              <a:t>Lagrangian</a:t>
            </a:r>
            <a:r>
              <a:rPr lang="en-US" sz="2000" dirty="0" smtClean="0"/>
              <a:t>: 	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α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 – Lagrange parameter, one per training point</a:t>
            </a:r>
          </a:p>
        </p:txBody>
      </p:sp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581400"/>
            <a:ext cx="2286000" cy="742013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437888"/>
            <a:ext cx="2209800" cy="265176"/>
          </a:xfrm>
          <a:prstGeom prst="rect">
            <a:avLst/>
          </a:prstGeom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648200" y="1671706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5105400" y="163332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617612"/>
            <a:ext cx="2514600" cy="725788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419600"/>
            <a:ext cx="3584437" cy="29537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07761" y="4191000"/>
            <a:ext cx="609600" cy="762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228" y="4389505"/>
            <a:ext cx="592156" cy="312997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257800"/>
            <a:ext cx="4648200" cy="76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93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(dual)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l="29678"/>
          <a:stretch/>
        </p:blipFill>
        <p:spPr bwMode="auto">
          <a:xfrm>
            <a:off x="533400" y="1526142"/>
            <a:ext cx="3410226" cy="683658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381000" y="2743200"/>
            <a:ext cx="7239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Dual problem: 	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1600" dirty="0"/>
          </a:p>
          <a:p>
            <a:r>
              <a:rPr lang="en-US" sz="2000" dirty="0" smtClean="0"/>
              <a:t>α = {α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} for </a:t>
            </a:r>
            <a:r>
              <a:rPr lang="en-US" sz="2000" dirty="0" err="1" smtClean="0"/>
              <a:t>i</a:t>
            </a:r>
            <a:r>
              <a:rPr lang="en-US" sz="2000" dirty="0" smtClean="0"/>
              <a:t> = 1,…, n</a:t>
            </a:r>
          </a:p>
          <a:p>
            <a:endParaRPr lang="en-US" sz="800" dirty="0" smtClean="0"/>
          </a:p>
          <a:p>
            <a:r>
              <a:rPr lang="en-US" sz="2000" dirty="0" smtClean="0"/>
              <a:t>Taking derivatives of </a:t>
            </a:r>
            <a:r>
              <a:rPr lang="en-US" sz="2000" dirty="0" err="1" smtClean="0"/>
              <a:t>Lagrangian</a:t>
            </a:r>
            <a:r>
              <a:rPr lang="en-US" sz="2000" dirty="0" smtClean="0"/>
              <a:t> </a:t>
            </a:r>
            <a:r>
              <a:rPr lang="en-US" sz="2000" dirty="0" err="1" smtClean="0"/>
              <a:t>wrt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Symbol" charset="2"/>
                <a:cs typeface="Symbol" charset="2"/>
              </a:rPr>
              <a:t>b</a:t>
            </a:r>
            <a:r>
              <a:rPr lang="en-US" sz="2000" dirty="0" smtClean="0"/>
              <a:t> and </a:t>
            </a:r>
            <a:r>
              <a:rPr lang="en-US" sz="2000" dirty="0" err="1" smtClean="0"/>
              <a:t>z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 we get: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Dual problem: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n</a:t>
            </a:r>
            <a:r>
              <a:rPr lang="en-US" sz="2000" dirty="0"/>
              <a:t>-dimensional optimization </a:t>
            </a:r>
            <a:r>
              <a:rPr lang="en-US" sz="2000" dirty="0" smtClean="0"/>
              <a:t>problem</a:t>
            </a:r>
            <a:endParaRPr lang="en-US" sz="2000" dirty="0"/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648200" y="1671706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5105400" y="163332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407" y="5410200"/>
            <a:ext cx="4309993" cy="614616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124200"/>
            <a:ext cx="5791200" cy="771641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0" y="4724400"/>
            <a:ext cx="1756709" cy="582944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0" y="4724400"/>
            <a:ext cx="1320800" cy="6096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226" y="5822577"/>
            <a:ext cx="139446" cy="20506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36" y="5821082"/>
            <a:ext cx="139446" cy="205068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047197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(dual)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l="29678"/>
          <a:stretch/>
        </p:blipFill>
        <p:spPr bwMode="auto">
          <a:xfrm>
            <a:off x="533400" y="1526142"/>
            <a:ext cx="3410226" cy="683658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381000" y="2743200"/>
            <a:ext cx="203132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Dual problem: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	</a:t>
            </a:r>
          </a:p>
          <a:p>
            <a:endParaRPr lang="en-US" sz="2000" dirty="0" smtClean="0"/>
          </a:p>
          <a:p>
            <a:r>
              <a:rPr lang="en-US" sz="2000" dirty="0" smtClean="0"/>
              <a:t>can get back 	</a:t>
            </a:r>
          </a:p>
          <a:p>
            <a:endParaRPr lang="en-US" sz="2000" dirty="0"/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648200" y="1671706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5105400" y="163332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b="14943"/>
          <a:stretch/>
        </p:blipFill>
        <p:spPr>
          <a:xfrm>
            <a:off x="4870174" y="2209800"/>
            <a:ext cx="2817743" cy="308113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810000"/>
            <a:ext cx="4309993" cy="614616"/>
          </a:xfrm>
          <a:prstGeom prst="rect">
            <a:avLst/>
          </a:prstGeom>
        </p:spPr>
      </p:pic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733800"/>
            <a:ext cx="2921350" cy="777240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3"/>
          <a:stretch/>
        </p:blipFill>
        <p:spPr>
          <a:xfrm>
            <a:off x="4038600" y="5071864"/>
            <a:ext cx="2619188" cy="719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9000" y="6172200"/>
            <a:ext cx="530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9E0101"/>
                </a:solidFill>
              </a:rPr>
              <a:t>Weight of each training </a:t>
            </a:r>
            <a:r>
              <a:rPr lang="en-US" dirty="0" smtClean="0">
                <a:solidFill>
                  <a:srgbClr val="9E0101"/>
                </a:solidFill>
              </a:rPr>
              <a:t>point (but typically </a:t>
            </a:r>
            <a:r>
              <a:rPr lang="en-US" smtClean="0">
                <a:solidFill>
                  <a:srgbClr val="9E0101"/>
                </a:solidFill>
              </a:rPr>
              <a:t>not sparse)</a:t>
            </a:r>
            <a:endParaRPr lang="en-US" dirty="0">
              <a:solidFill>
                <a:srgbClr val="9E0101"/>
              </a:solidFill>
            </a:endParaRPr>
          </a:p>
        </p:txBody>
      </p:sp>
      <p:cxnSp>
        <p:nvCxnSpPr>
          <p:cNvPr id="9" name="Curved Connector 8"/>
          <p:cNvCxnSpPr/>
          <p:nvPr/>
        </p:nvCxnSpPr>
        <p:spPr>
          <a:xfrm rot="16200000" flipH="1">
            <a:off x="3717235" y="5622235"/>
            <a:ext cx="609600" cy="490329"/>
          </a:xfrm>
          <a:prstGeom prst="curvedConnector3">
            <a:avLst/>
          </a:prstGeom>
          <a:ln>
            <a:solidFill>
              <a:srgbClr val="9E010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82" y="4223872"/>
            <a:ext cx="139446" cy="20506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92" y="4222377"/>
            <a:ext cx="139446" cy="20506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889" y="4023659"/>
            <a:ext cx="111601" cy="186003"/>
          </a:xfrm>
          <a:prstGeom prst="rect">
            <a:avLst/>
          </a:prstGeom>
        </p:spPr>
      </p:pic>
      <p:cxnSp>
        <p:nvCxnSpPr>
          <p:cNvPr id="20" name="Curved Connector 19"/>
          <p:cNvCxnSpPr/>
          <p:nvPr/>
        </p:nvCxnSpPr>
        <p:spPr>
          <a:xfrm rot="5400000">
            <a:off x="1485900" y="5600700"/>
            <a:ext cx="533400" cy="457200"/>
          </a:xfrm>
          <a:prstGeom prst="curvedConnector3">
            <a:avLst/>
          </a:prstGeom>
          <a:ln>
            <a:solidFill>
              <a:srgbClr val="9E010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98578" y="6059269"/>
            <a:ext cx="2854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9E0101"/>
                </a:solidFill>
              </a:rPr>
              <a:t>Weighted average of </a:t>
            </a:r>
            <a:r>
              <a:rPr lang="en-US" dirty="0" smtClean="0">
                <a:solidFill>
                  <a:srgbClr val="9E0101"/>
                </a:solidFill>
              </a:rPr>
              <a:t>training </a:t>
            </a:r>
            <a:r>
              <a:rPr lang="en-US" dirty="0" smtClean="0">
                <a:solidFill>
                  <a:srgbClr val="9E0101"/>
                </a:solidFill>
              </a:rPr>
              <a:t>points</a:t>
            </a:r>
            <a:endParaRPr lang="en-US" dirty="0">
              <a:solidFill>
                <a:srgbClr val="9E0101"/>
              </a:solidFill>
            </a:endParaRPr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577" y="5105400"/>
            <a:ext cx="1768870" cy="58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17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>
                <a:solidFill>
                  <a:srgbClr val="C00000"/>
                </a:solidFill>
              </a:rPr>
              <a:t>Kernelized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r</a:t>
            </a:r>
            <a:r>
              <a:rPr lang="en-US" b="1" dirty="0" smtClean="0">
                <a:solidFill>
                  <a:srgbClr val="C00000"/>
                </a:solidFill>
              </a:rPr>
              <a:t>idge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638800" y="1676400"/>
            <a:ext cx="1658392" cy="329046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38200" y="1714776"/>
            <a:ext cx="2526848" cy="342624"/>
          </a:xfrm>
          <a:prstGeom prst="rect">
            <a:avLst/>
          </a:prstGeom>
          <a:noFill/>
          <a:ln/>
          <a:effectLst/>
        </p:spPr>
      </p:pic>
      <p:sp>
        <p:nvSpPr>
          <p:cNvPr id="22" name="TextBox 21"/>
          <p:cNvSpPr txBox="1"/>
          <p:nvPr/>
        </p:nvSpPr>
        <p:spPr>
          <a:xfrm>
            <a:off x="751574" y="2286000"/>
            <a:ext cx="7241611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Using dual, can re-write solution as:</a:t>
            </a:r>
          </a:p>
          <a:p>
            <a:endParaRPr lang="en-US" sz="2000" dirty="0"/>
          </a:p>
          <a:p>
            <a:r>
              <a:rPr lang="en-US" sz="2000" dirty="0"/>
              <a:t>	</a:t>
            </a:r>
            <a:r>
              <a:rPr lang="en-US" sz="2000" dirty="0" smtClean="0"/>
              <a:t>		</a:t>
            </a:r>
          </a:p>
          <a:p>
            <a:endParaRPr lang="en-US" sz="2000" dirty="0"/>
          </a:p>
          <a:p>
            <a:r>
              <a:rPr lang="en-US" sz="2000" dirty="0" smtClean="0"/>
              <a:t>How does this help?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Only need to invert n x n matrix (instead of p x p or m x m)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More importantly, kernel trick!</a:t>
            </a:r>
          </a:p>
          <a:p>
            <a:endParaRPr lang="en-US" sz="2000" dirty="0"/>
          </a:p>
          <a:p>
            <a:r>
              <a:rPr lang="en-US" sz="2000" dirty="0" smtClean="0"/>
              <a:t>				where</a:t>
            </a:r>
          </a:p>
          <a:p>
            <a:endParaRPr lang="en-US" sz="2000" dirty="0"/>
          </a:p>
          <a:p>
            <a:pPr marL="342900"/>
            <a:r>
              <a:rPr lang="en-US" sz="2000" dirty="0" smtClean="0"/>
              <a:t>Work with kernels, never need to write out the high-dim vectors</a:t>
            </a:r>
          </a:p>
          <a:p>
            <a:pPr marL="342900"/>
            <a:endParaRPr lang="en-US" sz="800" dirty="0" smtClean="0"/>
          </a:p>
          <a:p>
            <a:pPr marL="342900"/>
            <a:endParaRPr lang="en-US" sz="2000" dirty="0"/>
          </a:p>
        </p:txBody>
      </p:sp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974" y="4648200"/>
            <a:ext cx="2590800" cy="280291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460" y="5029200"/>
            <a:ext cx="2682940" cy="283200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1295400" y="167639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74" y="2884053"/>
            <a:ext cx="3039717" cy="362246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74" y="4737170"/>
            <a:ext cx="3144907" cy="35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267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>
                <a:solidFill>
                  <a:srgbClr val="C00000"/>
                </a:solidFill>
              </a:rPr>
              <a:t>Kernelized</a:t>
            </a:r>
            <a:r>
              <a:rPr lang="en-US" b="1" dirty="0" smtClean="0">
                <a:solidFill>
                  <a:srgbClr val="C00000"/>
                </a:solidFill>
              </a:rPr>
              <a:t> ridge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200" y="1600200"/>
            <a:ext cx="7571303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dirty="0"/>
          </a:p>
          <a:p>
            <a:r>
              <a:rPr lang="en-US" sz="2000" dirty="0" smtClean="0"/>
              <a:t>				where</a:t>
            </a:r>
          </a:p>
          <a:p>
            <a:endParaRPr lang="en-US" sz="2000" dirty="0"/>
          </a:p>
          <a:p>
            <a:pPr marL="342900"/>
            <a:r>
              <a:rPr lang="en-US" sz="2000" dirty="0" smtClean="0"/>
              <a:t>Work with kernels, never need to write out the high-dim vectors</a:t>
            </a:r>
          </a:p>
          <a:p>
            <a:pPr marL="342900"/>
            <a:endParaRPr lang="en-US" sz="2000" dirty="0"/>
          </a:p>
          <a:p>
            <a:pPr marL="342900"/>
            <a:r>
              <a:rPr lang="en-US" sz="2000" dirty="0" smtClean="0"/>
              <a:t>Examples of kernels:</a:t>
            </a:r>
          </a:p>
          <a:p>
            <a:pPr marL="342900"/>
            <a:endParaRPr lang="en-US" sz="2000" dirty="0" smtClean="0"/>
          </a:p>
          <a:p>
            <a:pPr marL="342900"/>
            <a:r>
              <a:rPr lang="en-US" sz="2000" dirty="0" smtClean="0"/>
              <a:t>Polynomials of degree exactly d					</a:t>
            </a:r>
          </a:p>
          <a:p>
            <a:pPr marL="342900"/>
            <a:endParaRPr lang="en-US" dirty="0" smtClean="0"/>
          </a:p>
          <a:p>
            <a:pPr marL="342900"/>
            <a:r>
              <a:rPr lang="en-US" sz="2000" dirty="0"/>
              <a:t>Polynomials of degree </a:t>
            </a:r>
            <a:r>
              <a:rPr lang="en-US" sz="2000" dirty="0" smtClean="0"/>
              <a:t>up to  </a:t>
            </a:r>
            <a:r>
              <a:rPr lang="en-US" sz="2000" dirty="0"/>
              <a:t>d</a:t>
            </a:r>
          </a:p>
          <a:p>
            <a:pPr marL="342900"/>
            <a:endParaRPr lang="en-US" sz="2000" dirty="0" smtClean="0"/>
          </a:p>
          <a:p>
            <a:pPr marL="342900"/>
            <a:r>
              <a:rPr lang="en-US" sz="2000" dirty="0" smtClean="0"/>
              <a:t>Gaussian/Radial kernels</a:t>
            </a:r>
          </a:p>
          <a:p>
            <a:pPr marL="342900"/>
            <a:endParaRPr lang="en-US" sz="2000" dirty="0" smtClean="0"/>
          </a:p>
        </p:txBody>
      </p:sp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74" y="1752600"/>
            <a:ext cx="2590800" cy="280291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60" y="2133600"/>
            <a:ext cx="2682940" cy="283200"/>
          </a:xfrm>
          <a:prstGeom prst="rect">
            <a:avLst/>
          </a:prstGeom>
        </p:spPr>
      </p:pic>
      <p:pic>
        <p:nvPicPr>
          <p:cNvPr id="23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3766929"/>
            <a:ext cx="2286000" cy="330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62401" y="4341598"/>
            <a:ext cx="2895600" cy="338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30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962400" y="4822686"/>
            <a:ext cx="3429000" cy="688400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05000"/>
            <a:ext cx="3144907" cy="3502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5867400"/>
            <a:ext cx="662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/>
            <a:r>
              <a:rPr lang="en-US" sz="2000" dirty="0"/>
              <a:t>Ridge Regression with </a:t>
            </a:r>
            <a:r>
              <a:rPr lang="en-US" sz="2000" dirty="0" smtClean="0"/>
              <a:t>(implicit) nonlinear </a:t>
            </a:r>
            <a:r>
              <a:rPr lang="en-US" sz="2000" dirty="0"/>
              <a:t>features             !</a:t>
            </a:r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88" t="5865" r="32584" b="-17806"/>
          <a:stretch/>
        </p:blipFill>
        <p:spPr>
          <a:xfrm>
            <a:off x="5836023" y="5958541"/>
            <a:ext cx="687296" cy="313765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5912223"/>
            <a:ext cx="1981200" cy="31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38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Regression algorithms</a:t>
            </a:r>
            <a:endParaRPr lang="en-US" b="1" dirty="0">
              <a:solidFill>
                <a:srgbClr val="C00000"/>
              </a:solidFill>
            </a:endParaRPr>
          </a:p>
        </p:txBody>
      </p:sp>
      <p:grpSp>
        <p:nvGrpSpPr>
          <p:cNvPr id="3" name="Group 15"/>
          <p:cNvGrpSpPr/>
          <p:nvPr/>
        </p:nvGrpSpPr>
        <p:grpSpPr bwMode="auto">
          <a:xfrm>
            <a:off x="533400" y="1905000"/>
            <a:ext cx="8229600" cy="1143000"/>
            <a:chOff x="457200" y="1905000"/>
            <a:chExt cx="8229600" cy="1143000"/>
          </a:xfrm>
        </p:grpSpPr>
        <p:pic>
          <p:nvPicPr>
            <p:cNvPr id="5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6" cstate="print">
              <a:lum bright="80000" contrast="-62000"/>
              <a:grayscl/>
            </a:blip>
            <a:srcRect l="18991" t="26581" r="19262" b="30494"/>
            <a:stretch>
              <a:fillRect/>
            </a:stretch>
          </p:blipFill>
          <p:spPr bwMode="auto">
            <a:xfrm>
              <a:off x="3048000" y="1905000"/>
              <a:ext cx="28956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utoShape 82"/>
            <p:cNvSpPr>
              <a:spLocks noChangeArrowheads="1"/>
            </p:cNvSpPr>
            <p:nvPr/>
          </p:nvSpPr>
          <p:spPr bwMode="auto">
            <a:xfrm>
              <a:off x="3048000" y="1905000"/>
              <a:ext cx="2895600" cy="1143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83"/>
            <p:cNvSpPr>
              <a:spLocks noChangeArrowheads="1"/>
            </p:cNvSpPr>
            <p:nvPr/>
          </p:nvSpPr>
          <p:spPr bwMode="auto">
            <a:xfrm>
              <a:off x="2362200" y="2227052"/>
              <a:ext cx="533400" cy="381000"/>
            </a:xfrm>
            <a:prstGeom prst="rightArrow">
              <a:avLst>
                <a:gd name="adj1" fmla="val 50000"/>
                <a:gd name="adj2" fmla="val 35000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84"/>
            <p:cNvSpPr>
              <a:spLocks noChangeArrowheads="1"/>
            </p:cNvSpPr>
            <p:nvPr/>
          </p:nvSpPr>
          <p:spPr bwMode="auto">
            <a:xfrm>
              <a:off x="6172200" y="2216150"/>
              <a:ext cx="533400" cy="381000"/>
            </a:xfrm>
            <a:prstGeom prst="rightArrow">
              <a:avLst>
                <a:gd name="adj1" fmla="val 50000"/>
                <a:gd name="adj2" fmla="val 35000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Text Box 85"/>
            <p:cNvSpPr txBox="1">
              <a:spLocks noChangeArrowheads="1"/>
            </p:cNvSpPr>
            <p:nvPr/>
          </p:nvSpPr>
          <p:spPr bwMode="auto">
            <a:xfrm>
              <a:off x="3217652" y="2218426"/>
              <a:ext cx="2590800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sz="2400" b="1" dirty="0"/>
                <a:t>Learning </a:t>
              </a:r>
              <a:r>
                <a:rPr lang="en-US" sz="2400" b="1" dirty="0" smtClean="0"/>
                <a:t>algorithm</a:t>
              </a:r>
              <a:endParaRPr lang="en-US" sz="2400" b="1" dirty="0"/>
            </a:p>
          </p:txBody>
        </p:sp>
        <p:pic>
          <p:nvPicPr>
            <p:cNvPr id="10" name="Picture 20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" y="2308225"/>
              <a:ext cx="1695450" cy="225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88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40537" y="2333625"/>
              <a:ext cx="1846263" cy="188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3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79438" y="2743200"/>
              <a:ext cx="162718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 t="-14558" r="77503"/>
            <a:stretch>
              <a:fillRect/>
            </a:stretch>
          </p:blipFill>
          <p:spPr bwMode="auto">
            <a:xfrm>
              <a:off x="6995692" y="2667000"/>
              <a:ext cx="243308" cy="362269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007663" y="4004608"/>
            <a:ext cx="78315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9E0101"/>
                </a:solidFill>
              </a:rPr>
              <a:t>Linear Regression</a:t>
            </a:r>
          </a:p>
          <a:p>
            <a:r>
              <a:rPr lang="en-US" sz="2400" dirty="0" smtClean="0">
                <a:solidFill>
                  <a:srgbClr val="9E0101"/>
                </a:solidFill>
              </a:rPr>
              <a:t>Regularized Linear </a:t>
            </a:r>
            <a:r>
              <a:rPr lang="en-US" sz="2400" dirty="0">
                <a:solidFill>
                  <a:srgbClr val="9E0101"/>
                </a:solidFill>
              </a:rPr>
              <a:t>Regression </a:t>
            </a:r>
            <a:r>
              <a:rPr lang="en-US" sz="2400" dirty="0" smtClean="0">
                <a:solidFill>
                  <a:srgbClr val="9E0101"/>
                </a:solidFill>
              </a:rPr>
              <a:t>– Ridge regression, Lasso</a:t>
            </a:r>
          </a:p>
          <a:p>
            <a:r>
              <a:rPr lang="en-US" sz="2400" dirty="0" smtClean="0"/>
              <a:t>Polynomial Regression</a:t>
            </a:r>
          </a:p>
          <a:p>
            <a:r>
              <a:rPr lang="en-US" sz="2400" dirty="0" err="1" smtClean="0"/>
              <a:t>Kernelized</a:t>
            </a:r>
            <a:r>
              <a:rPr lang="en-US" sz="2400" dirty="0" smtClean="0"/>
              <a:t> Ridge Regression</a:t>
            </a:r>
          </a:p>
          <a:p>
            <a:r>
              <a:rPr lang="en-US" sz="2400" dirty="0" smtClean="0"/>
              <a:t>Gaussian Process Regression</a:t>
            </a:r>
          </a:p>
          <a:p>
            <a:r>
              <a:rPr lang="en-US" sz="2400" dirty="0" smtClean="0"/>
              <a:t>Kernel regression, Regression Trees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Splines, Wavelet estimators, …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Local Kernel </a:t>
            </a:r>
            <a:r>
              <a:rPr lang="en-US" b="1" dirty="0">
                <a:solidFill>
                  <a:srgbClr val="C00000"/>
                </a:solidFill>
              </a:rPr>
              <a:t>R</a:t>
            </a:r>
            <a:r>
              <a:rPr lang="en-US" b="1" dirty="0" smtClean="0">
                <a:solidFill>
                  <a:srgbClr val="C00000"/>
                </a:solidFill>
              </a:rPr>
              <a:t>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temperature </a:t>
            </a:r>
          </a:p>
          <a:p>
            <a:pPr>
              <a:buNone/>
            </a:pPr>
            <a:r>
              <a:rPr lang="en-US" sz="2800" dirty="0" smtClean="0"/>
              <a:t>	in the room?			</a:t>
            </a:r>
          </a:p>
          <a:p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50</a:t>
            </a:fld>
            <a:endParaRPr lang="en-US"/>
          </a:p>
        </p:txBody>
      </p:sp>
      <p:grpSp>
        <p:nvGrpSpPr>
          <p:cNvPr id="5" name="Group 109"/>
          <p:cNvGrpSpPr>
            <a:grpSpLocks/>
          </p:cNvGrpSpPr>
          <p:nvPr/>
        </p:nvGrpSpPr>
        <p:grpSpPr bwMode="auto">
          <a:xfrm>
            <a:off x="1828800" y="2743203"/>
            <a:ext cx="2066925" cy="2085975"/>
            <a:chOff x="2010" y="1176"/>
            <a:chExt cx="1302" cy="1314"/>
          </a:xfrm>
        </p:grpSpPr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>
              <a:off x="2928" y="1488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>
              <a:off x="2259" y="1685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Oval 112"/>
            <p:cNvSpPr>
              <a:spLocks noChangeArrowheads="1"/>
            </p:cNvSpPr>
            <p:nvPr/>
          </p:nvSpPr>
          <p:spPr bwMode="auto">
            <a:xfrm>
              <a:off x="3146" y="146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Oval 113"/>
            <p:cNvSpPr>
              <a:spLocks noChangeArrowheads="1"/>
            </p:cNvSpPr>
            <p:nvPr/>
          </p:nvSpPr>
          <p:spPr bwMode="auto">
            <a:xfrm>
              <a:off x="2573" y="1539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Oval 114"/>
            <p:cNvSpPr>
              <a:spLocks noChangeArrowheads="1"/>
            </p:cNvSpPr>
            <p:nvPr/>
          </p:nvSpPr>
          <p:spPr bwMode="auto">
            <a:xfrm>
              <a:off x="2160" y="206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Oval 115"/>
            <p:cNvSpPr>
              <a:spLocks noChangeArrowheads="1"/>
            </p:cNvSpPr>
            <p:nvPr/>
          </p:nvSpPr>
          <p:spPr bwMode="auto">
            <a:xfrm>
              <a:off x="2403" y="1636"/>
              <a:ext cx="72" cy="72"/>
            </a:xfrm>
            <a:prstGeom prst="ellipse">
              <a:avLst/>
            </a:prstGeom>
            <a:solidFill>
              <a:srgbClr val="B0F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Oval 116"/>
            <p:cNvSpPr>
              <a:spLocks noChangeArrowheads="1"/>
            </p:cNvSpPr>
            <p:nvPr/>
          </p:nvSpPr>
          <p:spPr bwMode="auto">
            <a:xfrm>
              <a:off x="2186" y="168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Oval 117"/>
            <p:cNvSpPr>
              <a:spLocks noChangeArrowheads="1"/>
            </p:cNvSpPr>
            <p:nvPr/>
          </p:nvSpPr>
          <p:spPr bwMode="auto">
            <a:xfrm>
              <a:off x="2234" y="1926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Oval 118"/>
            <p:cNvSpPr>
              <a:spLocks noChangeArrowheads="1"/>
            </p:cNvSpPr>
            <p:nvPr/>
          </p:nvSpPr>
          <p:spPr bwMode="auto">
            <a:xfrm>
              <a:off x="2355" y="1902"/>
              <a:ext cx="72" cy="72"/>
            </a:xfrm>
            <a:prstGeom prst="ellipse">
              <a:avLst/>
            </a:prstGeom>
            <a:solidFill>
              <a:srgbClr val="00B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Oval 119"/>
            <p:cNvSpPr>
              <a:spLocks noChangeArrowheads="1"/>
            </p:cNvSpPr>
            <p:nvPr/>
          </p:nvSpPr>
          <p:spPr bwMode="auto">
            <a:xfrm>
              <a:off x="2016" y="166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Oval 120"/>
            <p:cNvSpPr>
              <a:spLocks noChangeArrowheads="1"/>
            </p:cNvSpPr>
            <p:nvPr/>
          </p:nvSpPr>
          <p:spPr bwMode="auto">
            <a:xfrm>
              <a:off x="2331" y="1539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Oval 121"/>
            <p:cNvSpPr>
              <a:spLocks noChangeArrowheads="1"/>
            </p:cNvSpPr>
            <p:nvPr/>
          </p:nvSpPr>
          <p:spPr bwMode="auto">
            <a:xfrm>
              <a:off x="2549" y="1926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Oval 122"/>
            <p:cNvSpPr>
              <a:spLocks noChangeArrowheads="1"/>
            </p:cNvSpPr>
            <p:nvPr/>
          </p:nvSpPr>
          <p:spPr bwMode="auto">
            <a:xfrm>
              <a:off x="2670" y="1805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Oval 123"/>
            <p:cNvSpPr>
              <a:spLocks noChangeArrowheads="1"/>
            </p:cNvSpPr>
            <p:nvPr/>
          </p:nvSpPr>
          <p:spPr bwMode="auto">
            <a:xfrm>
              <a:off x="2936" y="1951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Oval 124"/>
            <p:cNvSpPr>
              <a:spLocks noChangeArrowheads="1"/>
            </p:cNvSpPr>
            <p:nvPr/>
          </p:nvSpPr>
          <p:spPr bwMode="auto">
            <a:xfrm>
              <a:off x="2766" y="1926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Oval 125"/>
            <p:cNvSpPr>
              <a:spLocks noChangeArrowheads="1"/>
            </p:cNvSpPr>
            <p:nvPr/>
          </p:nvSpPr>
          <p:spPr bwMode="auto">
            <a:xfrm>
              <a:off x="2210" y="1491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Oval 127"/>
            <p:cNvSpPr>
              <a:spLocks noChangeArrowheads="1"/>
            </p:cNvSpPr>
            <p:nvPr/>
          </p:nvSpPr>
          <p:spPr bwMode="auto">
            <a:xfrm>
              <a:off x="2670" y="1636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solidFill>
                <a:srgbClr val="92D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Oval 128"/>
            <p:cNvSpPr>
              <a:spLocks noChangeArrowheads="1"/>
            </p:cNvSpPr>
            <p:nvPr/>
          </p:nvSpPr>
          <p:spPr bwMode="auto">
            <a:xfrm>
              <a:off x="2065" y="1927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Oval 129"/>
            <p:cNvSpPr>
              <a:spLocks noChangeArrowheads="1"/>
            </p:cNvSpPr>
            <p:nvPr/>
          </p:nvSpPr>
          <p:spPr bwMode="auto">
            <a:xfrm>
              <a:off x="2500" y="1733"/>
              <a:ext cx="72" cy="72"/>
            </a:xfrm>
            <a:prstGeom prst="ellipse">
              <a:avLst/>
            </a:prstGeom>
            <a:solidFill>
              <a:srgbClr val="E5FC7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Oval 130"/>
            <p:cNvSpPr>
              <a:spLocks noChangeArrowheads="1"/>
            </p:cNvSpPr>
            <p:nvPr/>
          </p:nvSpPr>
          <p:spPr bwMode="auto">
            <a:xfrm>
              <a:off x="2283" y="1781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Oval 131"/>
            <p:cNvSpPr>
              <a:spLocks noChangeArrowheads="1"/>
            </p:cNvSpPr>
            <p:nvPr/>
          </p:nvSpPr>
          <p:spPr bwMode="auto">
            <a:xfrm>
              <a:off x="2331" y="2023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Oval 132"/>
            <p:cNvSpPr>
              <a:spLocks noChangeArrowheads="1"/>
            </p:cNvSpPr>
            <p:nvPr/>
          </p:nvSpPr>
          <p:spPr bwMode="auto">
            <a:xfrm>
              <a:off x="2742" y="2072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Oval 133"/>
            <p:cNvSpPr>
              <a:spLocks noChangeArrowheads="1"/>
            </p:cNvSpPr>
            <p:nvPr/>
          </p:nvSpPr>
          <p:spPr bwMode="auto">
            <a:xfrm>
              <a:off x="2960" y="1805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Oval 134"/>
            <p:cNvSpPr>
              <a:spLocks noChangeArrowheads="1"/>
            </p:cNvSpPr>
            <p:nvPr/>
          </p:nvSpPr>
          <p:spPr bwMode="auto">
            <a:xfrm>
              <a:off x="3226" y="1854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Oval 135"/>
            <p:cNvSpPr>
              <a:spLocks noChangeArrowheads="1"/>
            </p:cNvSpPr>
            <p:nvPr/>
          </p:nvSpPr>
          <p:spPr bwMode="auto">
            <a:xfrm>
              <a:off x="2936" y="2072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Oval 136"/>
            <p:cNvSpPr>
              <a:spLocks noChangeArrowheads="1"/>
            </p:cNvSpPr>
            <p:nvPr/>
          </p:nvSpPr>
          <p:spPr bwMode="auto">
            <a:xfrm>
              <a:off x="2137" y="1854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Oval 137"/>
            <p:cNvSpPr>
              <a:spLocks noChangeArrowheads="1"/>
            </p:cNvSpPr>
            <p:nvPr/>
          </p:nvSpPr>
          <p:spPr bwMode="auto">
            <a:xfrm>
              <a:off x="2352" y="2160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Oval 138"/>
            <p:cNvSpPr>
              <a:spLocks noChangeArrowheads="1"/>
            </p:cNvSpPr>
            <p:nvPr/>
          </p:nvSpPr>
          <p:spPr bwMode="auto">
            <a:xfrm>
              <a:off x="3049" y="153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Oval 139"/>
            <p:cNvSpPr>
              <a:spLocks noChangeArrowheads="1"/>
            </p:cNvSpPr>
            <p:nvPr/>
          </p:nvSpPr>
          <p:spPr bwMode="auto">
            <a:xfrm>
              <a:off x="2500" y="1612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Oval 140"/>
            <p:cNvSpPr>
              <a:spLocks noChangeArrowheads="1"/>
            </p:cNvSpPr>
            <p:nvPr/>
          </p:nvSpPr>
          <p:spPr bwMode="auto">
            <a:xfrm>
              <a:off x="2879" y="1390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Oval 141"/>
            <p:cNvSpPr>
              <a:spLocks noChangeArrowheads="1"/>
            </p:cNvSpPr>
            <p:nvPr/>
          </p:nvSpPr>
          <p:spPr bwMode="auto">
            <a:xfrm>
              <a:off x="3096" y="177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Oval 142"/>
            <p:cNvSpPr>
              <a:spLocks noChangeArrowheads="1"/>
            </p:cNvSpPr>
            <p:nvPr/>
          </p:nvSpPr>
          <p:spPr bwMode="auto">
            <a:xfrm>
              <a:off x="2760" y="1680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Oval 143"/>
            <p:cNvSpPr>
              <a:spLocks noChangeArrowheads="1"/>
            </p:cNvSpPr>
            <p:nvPr/>
          </p:nvSpPr>
          <p:spPr bwMode="auto">
            <a:xfrm>
              <a:off x="2880" y="1680"/>
              <a:ext cx="72" cy="72"/>
            </a:xfrm>
            <a:prstGeom prst="ellipse">
              <a:avLst/>
            </a:prstGeom>
            <a:solidFill>
              <a:srgbClr val="00B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Oval 144"/>
            <p:cNvSpPr>
              <a:spLocks noChangeArrowheads="1"/>
            </p:cNvSpPr>
            <p:nvPr/>
          </p:nvSpPr>
          <p:spPr bwMode="auto">
            <a:xfrm>
              <a:off x="3056" y="1968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Oval 145"/>
            <p:cNvSpPr>
              <a:spLocks noChangeArrowheads="1"/>
            </p:cNvSpPr>
            <p:nvPr/>
          </p:nvSpPr>
          <p:spPr bwMode="auto">
            <a:xfrm>
              <a:off x="3066" y="2124"/>
              <a:ext cx="72" cy="72"/>
            </a:xfrm>
            <a:prstGeom prst="ellipse">
              <a:avLst/>
            </a:prstGeom>
            <a:solidFill>
              <a:srgbClr val="0080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Oval 146"/>
            <p:cNvSpPr>
              <a:spLocks noChangeArrowheads="1"/>
            </p:cNvSpPr>
            <p:nvPr/>
          </p:nvSpPr>
          <p:spPr bwMode="auto">
            <a:xfrm>
              <a:off x="2844" y="2010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Oval 147"/>
            <p:cNvSpPr>
              <a:spLocks noChangeArrowheads="1"/>
            </p:cNvSpPr>
            <p:nvPr/>
          </p:nvSpPr>
          <p:spPr bwMode="auto">
            <a:xfrm>
              <a:off x="2832" y="2208"/>
              <a:ext cx="72" cy="72"/>
            </a:xfrm>
            <a:prstGeom prst="ellipse">
              <a:avLst/>
            </a:prstGeom>
            <a:solidFill>
              <a:srgbClr val="339933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Oval 148"/>
            <p:cNvSpPr>
              <a:spLocks noChangeArrowheads="1"/>
            </p:cNvSpPr>
            <p:nvPr/>
          </p:nvSpPr>
          <p:spPr bwMode="auto">
            <a:xfrm>
              <a:off x="2592" y="2088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Oval 149"/>
            <p:cNvSpPr>
              <a:spLocks noChangeArrowheads="1"/>
            </p:cNvSpPr>
            <p:nvPr/>
          </p:nvSpPr>
          <p:spPr bwMode="auto">
            <a:xfrm>
              <a:off x="3192" y="168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Oval 150"/>
            <p:cNvSpPr>
              <a:spLocks noChangeArrowheads="1"/>
            </p:cNvSpPr>
            <p:nvPr/>
          </p:nvSpPr>
          <p:spPr bwMode="auto">
            <a:xfrm>
              <a:off x="3024" y="163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Oval 151"/>
            <p:cNvSpPr>
              <a:spLocks noChangeArrowheads="1"/>
            </p:cNvSpPr>
            <p:nvPr/>
          </p:nvSpPr>
          <p:spPr bwMode="auto">
            <a:xfrm>
              <a:off x="2808" y="1584"/>
              <a:ext cx="72" cy="72"/>
            </a:xfrm>
            <a:prstGeom prst="ellipse">
              <a:avLst/>
            </a:prstGeom>
            <a:solidFill>
              <a:srgbClr val="008A3E"/>
            </a:solidFill>
            <a:ln w="12700" algn="ctr">
              <a:solidFill>
                <a:srgbClr val="008A3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Oval 152"/>
            <p:cNvSpPr>
              <a:spLocks noChangeArrowheads="1"/>
            </p:cNvSpPr>
            <p:nvPr/>
          </p:nvSpPr>
          <p:spPr bwMode="auto">
            <a:xfrm>
              <a:off x="3192" y="1992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Oval 153"/>
            <p:cNvSpPr>
              <a:spLocks noChangeArrowheads="1"/>
            </p:cNvSpPr>
            <p:nvPr/>
          </p:nvSpPr>
          <p:spPr bwMode="auto">
            <a:xfrm>
              <a:off x="2976" y="2232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Oval 154"/>
            <p:cNvSpPr>
              <a:spLocks noChangeArrowheads="1"/>
            </p:cNvSpPr>
            <p:nvPr/>
          </p:nvSpPr>
          <p:spPr bwMode="auto">
            <a:xfrm>
              <a:off x="2496" y="2088"/>
              <a:ext cx="72" cy="72"/>
            </a:xfrm>
            <a:prstGeom prst="ellipse">
              <a:avLst/>
            </a:prstGeom>
            <a:solidFill>
              <a:srgbClr val="008A3E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Oval 155"/>
            <p:cNvSpPr>
              <a:spLocks noChangeArrowheads="1"/>
            </p:cNvSpPr>
            <p:nvPr/>
          </p:nvSpPr>
          <p:spPr bwMode="auto">
            <a:xfrm>
              <a:off x="2688" y="1344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Oval 156"/>
            <p:cNvSpPr>
              <a:spLocks noChangeArrowheads="1"/>
            </p:cNvSpPr>
            <p:nvPr/>
          </p:nvSpPr>
          <p:spPr bwMode="auto">
            <a:xfrm>
              <a:off x="2592" y="230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Oval 157"/>
            <p:cNvSpPr>
              <a:spLocks noChangeArrowheads="1"/>
            </p:cNvSpPr>
            <p:nvPr/>
          </p:nvSpPr>
          <p:spPr bwMode="auto">
            <a:xfrm>
              <a:off x="2106" y="1752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Oval 158"/>
            <p:cNvSpPr>
              <a:spLocks noChangeArrowheads="1"/>
            </p:cNvSpPr>
            <p:nvPr/>
          </p:nvSpPr>
          <p:spPr bwMode="auto">
            <a:xfrm>
              <a:off x="2664" y="1896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8" name="Oval 159"/>
            <p:cNvSpPr>
              <a:spLocks noChangeArrowheads="1"/>
            </p:cNvSpPr>
            <p:nvPr/>
          </p:nvSpPr>
          <p:spPr bwMode="auto">
            <a:xfrm>
              <a:off x="2478" y="1992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Oval 160"/>
            <p:cNvSpPr>
              <a:spLocks noChangeArrowheads="1"/>
            </p:cNvSpPr>
            <p:nvPr/>
          </p:nvSpPr>
          <p:spPr bwMode="auto">
            <a:xfrm>
              <a:off x="2736" y="1488"/>
              <a:ext cx="72" cy="72"/>
            </a:xfrm>
            <a:prstGeom prst="ellipse">
              <a:avLst/>
            </a:prstGeom>
            <a:solidFill>
              <a:srgbClr val="EFFDA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Oval 161"/>
            <p:cNvSpPr>
              <a:spLocks noChangeArrowheads="1"/>
            </p:cNvSpPr>
            <p:nvPr/>
          </p:nvSpPr>
          <p:spPr bwMode="auto">
            <a:xfrm>
              <a:off x="2712" y="2184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Oval 162"/>
            <p:cNvSpPr>
              <a:spLocks noChangeArrowheads="1"/>
            </p:cNvSpPr>
            <p:nvPr/>
          </p:nvSpPr>
          <p:spPr bwMode="auto">
            <a:xfrm>
              <a:off x="2496" y="132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Oval 163"/>
            <p:cNvSpPr>
              <a:spLocks noChangeArrowheads="1"/>
            </p:cNvSpPr>
            <p:nvPr/>
          </p:nvSpPr>
          <p:spPr bwMode="auto">
            <a:xfrm>
              <a:off x="2596" y="1392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Oval 164"/>
            <p:cNvSpPr>
              <a:spLocks noChangeArrowheads="1"/>
            </p:cNvSpPr>
            <p:nvPr/>
          </p:nvSpPr>
          <p:spPr bwMode="auto">
            <a:xfrm>
              <a:off x="3023" y="1366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" name="Oval 165"/>
            <p:cNvSpPr>
              <a:spLocks noChangeArrowheads="1"/>
            </p:cNvSpPr>
            <p:nvPr/>
          </p:nvSpPr>
          <p:spPr bwMode="auto">
            <a:xfrm>
              <a:off x="2016" y="2160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Oval 166"/>
            <p:cNvSpPr>
              <a:spLocks noChangeArrowheads="1"/>
            </p:cNvSpPr>
            <p:nvPr/>
          </p:nvSpPr>
          <p:spPr bwMode="auto">
            <a:xfrm>
              <a:off x="2112" y="2280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Oval 167"/>
            <p:cNvSpPr>
              <a:spLocks noChangeArrowheads="1"/>
            </p:cNvSpPr>
            <p:nvPr/>
          </p:nvSpPr>
          <p:spPr bwMode="auto">
            <a:xfrm>
              <a:off x="2208" y="2184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Oval 168"/>
            <p:cNvSpPr>
              <a:spLocks noChangeArrowheads="1"/>
            </p:cNvSpPr>
            <p:nvPr/>
          </p:nvSpPr>
          <p:spPr bwMode="auto">
            <a:xfrm>
              <a:off x="2400" y="223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Oval 169"/>
            <p:cNvSpPr>
              <a:spLocks noChangeArrowheads="1"/>
            </p:cNvSpPr>
            <p:nvPr/>
          </p:nvSpPr>
          <p:spPr bwMode="auto">
            <a:xfrm>
              <a:off x="2808" y="1296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Oval 170"/>
            <p:cNvSpPr>
              <a:spLocks noChangeArrowheads="1"/>
            </p:cNvSpPr>
            <p:nvPr/>
          </p:nvSpPr>
          <p:spPr bwMode="auto">
            <a:xfrm>
              <a:off x="3162" y="222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Oval 171"/>
            <p:cNvSpPr>
              <a:spLocks noChangeArrowheads="1"/>
            </p:cNvSpPr>
            <p:nvPr/>
          </p:nvSpPr>
          <p:spPr bwMode="auto">
            <a:xfrm>
              <a:off x="3120" y="2316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Oval 172"/>
            <p:cNvSpPr>
              <a:spLocks noChangeArrowheads="1"/>
            </p:cNvSpPr>
            <p:nvPr/>
          </p:nvSpPr>
          <p:spPr bwMode="auto">
            <a:xfrm>
              <a:off x="3216" y="2376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" name="Oval 173"/>
            <p:cNvSpPr>
              <a:spLocks noChangeArrowheads="1"/>
            </p:cNvSpPr>
            <p:nvPr/>
          </p:nvSpPr>
          <p:spPr bwMode="auto">
            <a:xfrm>
              <a:off x="3240" y="2112"/>
              <a:ext cx="72" cy="72"/>
            </a:xfrm>
            <a:prstGeom prst="ellipse">
              <a:avLst/>
            </a:prstGeom>
            <a:solidFill>
              <a:srgbClr val="0080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Oval 174"/>
            <p:cNvSpPr>
              <a:spLocks noChangeArrowheads="1"/>
            </p:cNvSpPr>
            <p:nvPr/>
          </p:nvSpPr>
          <p:spPr bwMode="auto">
            <a:xfrm>
              <a:off x="3024" y="2406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Oval 175"/>
            <p:cNvSpPr>
              <a:spLocks noChangeArrowheads="1"/>
            </p:cNvSpPr>
            <p:nvPr/>
          </p:nvSpPr>
          <p:spPr bwMode="auto">
            <a:xfrm>
              <a:off x="2904" y="2316"/>
              <a:ext cx="72" cy="72"/>
            </a:xfrm>
            <a:prstGeom prst="ellipse">
              <a:avLst/>
            </a:prstGeom>
            <a:solidFill>
              <a:srgbClr val="007E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Oval 176"/>
            <p:cNvSpPr>
              <a:spLocks noChangeArrowheads="1"/>
            </p:cNvSpPr>
            <p:nvPr/>
          </p:nvSpPr>
          <p:spPr bwMode="auto">
            <a:xfrm>
              <a:off x="2736" y="231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Oval 177"/>
            <p:cNvSpPr>
              <a:spLocks noChangeArrowheads="1"/>
            </p:cNvSpPr>
            <p:nvPr/>
          </p:nvSpPr>
          <p:spPr bwMode="auto">
            <a:xfrm>
              <a:off x="2640" y="2418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Oval 178"/>
            <p:cNvSpPr>
              <a:spLocks noChangeArrowheads="1"/>
            </p:cNvSpPr>
            <p:nvPr/>
          </p:nvSpPr>
          <p:spPr bwMode="auto">
            <a:xfrm>
              <a:off x="2850" y="240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Oval 179"/>
            <p:cNvSpPr>
              <a:spLocks noChangeArrowheads="1"/>
            </p:cNvSpPr>
            <p:nvPr/>
          </p:nvSpPr>
          <p:spPr bwMode="auto">
            <a:xfrm>
              <a:off x="2496" y="237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Oval 180"/>
            <p:cNvSpPr>
              <a:spLocks noChangeArrowheads="1"/>
            </p:cNvSpPr>
            <p:nvPr/>
          </p:nvSpPr>
          <p:spPr bwMode="auto">
            <a:xfrm>
              <a:off x="2496" y="2208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Oval 181"/>
            <p:cNvSpPr>
              <a:spLocks noChangeArrowheads="1"/>
            </p:cNvSpPr>
            <p:nvPr/>
          </p:nvSpPr>
          <p:spPr bwMode="auto">
            <a:xfrm>
              <a:off x="3120" y="1344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Oval 182"/>
            <p:cNvSpPr>
              <a:spLocks noChangeArrowheads="1"/>
            </p:cNvSpPr>
            <p:nvPr/>
          </p:nvSpPr>
          <p:spPr bwMode="auto">
            <a:xfrm>
              <a:off x="2784" y="1416"/>
              <a:ext cx="72" cy="72"/>
            </a:xfrm>
            <a:prstGeom prst="ellipse">
              <a:avLst/>
            </a:prstGeom>
            <a:solidFill>
              <a:srgbClr val="E6FD73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Oval 183"/>
            <p:cNvSpPr>
              <a:spLocks noChangeArrowheads="1"/>
            </p:cNvSpPr>
            <p:nvPr/>
          </p:nvSpPr>
          <p:spPr bwMode="auto">
            <a:xfrm>
              <a:off x="3216" y="1560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Oval 184"/>
            <p:cNvSpPr>
              <a:spLocks noChangeArrowheads="1"/>
            </p:cNvSpPr>
            <p:nvPr/>
          </p:nvSpPr>
          <p:spPr bwMode="auto">
            <a:xfrm>
              <a:off x="2208" y="2376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Oval 185"/>
            <p:cNvSpPr>
              <a:spLocks noChangeArrowheads="1"/>
            </p:cNvSpPr>
            <p:nvPr/>
          </p:nvSpPr>
          <p:spPr bwMode="auto">
            <a:xfrm>
              <a:off x="2304" y="2304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Oval 186"/>
            <p:cNvSpPr>
              <a:spLocks noChangeArrowheads="1"/>
            </p:cNvSpPr>
            <p:nvPr/>
          </p:nvSpPr>
          <p:spPr bwMode="auto">
            <a:xfrm>
              <a:off x="2376" y="2400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Oval 187"/>
            <p:cNvSpPr>
              <a:spLocks noChangeArrowheads="1"/>
            </p:cNvSpPr>
            <p:nvPr/>
          </p:nvSpPr>
          <p:spPr bwMode="auto">
            <a:xfrm>
              <a:off x="2064" y="2400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Oval 188"/>
            <p:cNvSpPr>
              <a:spLocks noChangeArrowheads="1"/>
            </p:cNvSpPr>
            <p:nvPr/>
          </p:nvSpPr>
          <p:spPr bwMode="auto">
            <a:xfrm>
              <a:off x="2010" y="201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Oval 189"/>
            <p:cNvSpPr>
              <a:spLocks noChangeArrowheads="1"/>
            </p:cNvSpPr>
            <p:nvPr/>
          </p:nvSpPr>
          <p:spPr bwMode="auto">
            <a:xfrm>
              <a:off x="2472" y="1848"/>
              <a:ext cx="72" cy="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Oval 190"/>
            <p:cNvSpPr>
              <a:spLocks noChangeArrowheads="1"/>
            </p:cNvSpPr>
            <p:nvPr/>
          </p:nvSpPr>
          <p:spPr bwMode="auto">
            <a:xfrm>
              <a:off x="2856" y="1824"/>
              <a:ext cx="72" cy="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ctr">
              <a:solidFill>
                <a:schemeClr val="accent3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Oval 191"/>
            <p:cNvSpPr>
              <a:spLocks noChangeArrowheads="1"/>
            </p:cNvSpPr>
            <p:nvPr/>
          </p:nvSpPr>
          <p:spPr bwMode="auto">
            <a:xfrm>
              <a:off x="3096" y="1680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Oval 192"/>
            <p:cNvSpPr>
              <a:spLocks noChangeArrowheads="1"/>
            </p:cNvSpPr>
            <p:nvPr/>
          </p:nvSpPr>
          <p:spPr bwMode="auto">
            <a:xfrm>
              <a:off x="3048" y="187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Oval 193"/>
            <p:cNvSpPr>
              <a:spLocks noChangeArrowheads="1"/>
            </p:cNvSpPr>
            <p:nvPr/>
          </p:nvSpPr>
          <p:spPr bwMode="auto">
            <a:xfrm>
              <a:off x="2328" y="1344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3" name="Oval 194"/>
            <p:cNvSpPr>
              <a:spLocks noChangeArrowheads="1"/>
            </p:cNvSpPr>
            <p:nvPr/>
          </p:nvSpPr>
          <p:spPr bwMode="auto">
            <a:xfrm>
              <a:off x="2064" y="1512"/>
              <a:ext cx="72" cy="72"/>
            </a:xfrm>
            <a:prstGeom prst="ellipse">
              <a:avLst/>
            </a:prstGeom>
            <a:solidFill>
              <a:srgbClr val="DFFF85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Oval 195"/>
            <p:cNvSpPr>
              <a:spLocks noChangeArrowheads="1"/>
            </p:cNvSpPr>
            <p:nvPr/>
          </p:nvSpPr>
          <p:spPr bwMode="auto">
            <a:xfrm>
              <a:off x="2304" y="1200"/>
              <a:ext cx="72" cy="72"/>
            </a:xfrm>
            <a:prstGeom prst="ellipse">
              <a:avLst/>
            </a:prstGeom>
            <a:solidFill>
              <a:srgbClr val="CC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" name="Oval 196"/>
            <p:cNvSpPr>
              <a:spLocks noChangeArrowheads="1"/>
            </p:cNvSpPr>
            <p:nvPr/>
          </p:nvSpPr>
          <p:spPr bwMode="auto">
            <a:xfrm>
              <a:off x="2160" y="1224"/>
              <a:ext cx="72" cy="72"/>
            </a:xfrm>
            <a:prstGeom prst="ellipse">
              <a:avLst/>
            </a:prstGeom>
            <a:solidFill>
              <a:srgbClr val="DFFF85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6" name="Oval 197"/>
            <p:cNvSpPr>
              <a:spLocks noChangeArrowheads="1"/>
            </p:cNvSpPr>
            <p:nvPr/>
          </p:nvSpPr>
          <p:spPr bwMode="auto">
            <a:xfrm>
              <a:off x="2208" y="1338"/>
              <a:ext cx="72" cy="72"/>
            </a:xfrm>
            <a:prstGeom prst="ellipse">
              <a:avLst/>
            </a:prstGeom>
            <a:solidFill>
              <a:srgbClr val="CCFF33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" name="Oval 199"/>
            <p:cNvSpPr>
              <a:spLocks noChangeArrowheads="1"/>
            </p:cNvSpPr>
            <p:nvPr/>
          </p:nvSpPr>
          <p:spPr bwMode="auto">
            <a:xfrm>
              <a:off x="2088" y="1368"/>
              <a:ext cx="72" cy="72"/>
            </a:xfrm>
            <a:prstGeom prst="ellipse">
              <a:avLst/>
            </a:prstGeom>
            <a:solidFill>
              <a:srgbClr val="99CC00">
                <a:alpha val="39999"/>
              </a:srgbClr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" name="Oval 200"/>
            <p:cNvSpPr>
              <a:spLocks noChangeArrowheads="1"/>
            </p:cNvSpPr>
            <p:nvPr/>
          </p:nvSpPr>
          <p:spPr bwMode="auto">
            <a:xfrm>
              <a:off x="2664" y="1248"/>
              <a:ext cx="72" cy="72"/>
            </a:xfrm>
            <a:prstGeom prst="ellipse">
              <a:avLst/>
            </a:prstGeom>
            <a:solidFill>
              <a:srgbClr val="B0F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9" name="Oval 201"/>
            <p:cNvSpPr>
              <a:spLocks noChangeArrowheads="1"/>
            </p:cNvSpPr>
            <p:nvPr/>
          </p:nvSpPr>
          <p:spPr bwMode="auto">
            <a:xfrm>
              <a:off x="2472" y="120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" name="Oval 202"/>
            <p:cNvSpPr>
              <a:spLocks noChangeArrowheads="1"/>
            </p:cNvSpPr>
            <p:nvPr/>
          </p:nvSpPr>
          <p:spPr bwMode="auto">
            <a:xfrm>
              <a:off x="2880" y="1200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" name="Oval 203"/>
            <p:cNvSpPr>
              <a:spLocks noChangeArrowheads="1"/>
            </p:cNvSpPr>
            <p:nvPr/>
          </p:nvSpPr>
          <p:spPr bwMode="auto">
            <a:xfrm>
              <a:off x="3216" y="1248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2" name="Oval 204"/>
            <p:cNvSpPr>
              <a:spLocks noChangeArrowheads="1"/>
            </p:cNvSpPr>
            <p:nvPr/>
          </p:nvSpPr>
          <p:spPr bwMode="auto">
            <a:xfrm>
              <a:off x="3072" y="117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" name="Oval 205"/>
            <p:cNvSpPr>
              <a:spLocks noChangeArrowheads="1"/>
            </p:cNvSpPr>
            <p:nvPr/>
          </p:nvSpPr>
          <p:spPr bwMode="auto">
            <a:xfrm>
              <a:off x="2976" y="1248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4" name="Rectangle 203"/>
          <p:cNvSpPr/>
          <p:nvPr/>
        </p:nvSpPr>
        <p:spPr>
          <a:xfrm>
            <a:off x="1828802" y="2743200"/>
            <a:ext cx="2057400" cy="213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213"/>
          <p:cNvGrpSpPr/>
          <p:nvPr/>
        </p:nvGrpSpPr>
        <p:grpSpPr>
          <a:xfrm>
            <a:off x="5694042" y="2743203"/>
            <a:ext cx="2078358" cy="2133600"/>
            <a:chOff x="5694042" y="2743203"/>
            <a:chExt cx="2078358" cy="2133600"/>
          </a:xfrm>
        </p:grpSpPr>
        <p:grpSp>
          <p:nvGrpSpPr>
            <p:cNvPr id="8" name="Group 109"/>
            <p:cNvGrpSpPr>
              <a:grpSpLocks/>
            </p:cNvGrpSpPr>
            <p:nvPr/>
          </p:nvGrpSpPr>
          <p:grpSpPr bwMode="auto">
            <a:xfrm>
              <a:off x="5705474" y="2762258"/>
              <a:ext cx="2066926" cy="2085976"/>
              <a:chOff x="2010" y="1176"/>
              <a:chExt cx="1302" cy="1314"/>
            </a:xfrm>
          </p:grpSpPr>
          <p:sp>
            <p:nvSpPr>
              <p:cNvPr id="10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694042" y="2743203"/>
              <a:ext cx="2057400" cy="21336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8" name="Picture 20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133600" y="5181603"/>
            <a:ext cx="1518653" cy="634446"/>
          </a:xfrm>
          <a:prstGeom prst="rect">
            <a:avLst/>
          </a:prstGeom>
          <a:noFill/>
          <a:ln/>
          <a:effectLst/>
        </p:spPr>
      </p:pic>
      <p:pic>
        <p:nvPicPr>
          <p:cNvPr id="210" name="Picture 20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278168" y="5184367"/>
            <a:ext cx="3001916" cy="683036"/>
          </a:xfrm>
          <a:prstGeom prst="rect">
            <a:avLst/>
          </a:prstGeom>
          <a:noFill/>
          <a:ln/>
          <a:effectLst/>
        </p:spPr>
      </p:pic>
      <p:sp>
        <p:nvSpPr>
          <p:cNvPr id="211" name="TextBox 210"/>
          <p:cNvSpPr txBox="1"/>
          <p:nvPr/>
        </p:nvSpPr>
        <p:spPr>
          <a:xfrm>
            <a:off x="2286000" y="6076890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Average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711476" y="6076890"/>
            <a:ext cx="2137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“Local” Average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5671456" y="2090058"/>
            <a:ext cx="2127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800" dirty="0" smtClean="0"/>
              <a:t>at location x?</a:t>
            </a:r>
          </a:p>
        </p:txBody>
      </p:sp>
      <p:grpSp>
        <p:nvGrpSpPr>
          <p:cNvPr id="9" name="Group 212"/>
          <p:cNvGrpSpPr/>
          <p:nvPr/>
        </p:nvGrpSpPr>
        <p:grpSpPr>
          <a:xfrm>
            <a:off x="5987142" y="2808514"/>
            <a:ext cx="923925" cy="914400"/>
            <a:chOff x="5987142" y="2808514"/>
            <a:chExt cx="923925" cy="914400"/>
          </a:xfrm>
        </p:grpSpPr>
        <p:grpSp>
          <p:nvGrpSpPr>
            <p:cNvPr id="26" name="Group 206"/>
            <p:cNvGrpSpPr/>
            <p:nvPr/>
          </p:nvGrpSpPr>
          <p:grpSpPr>
            <a:xfrm>
              <a:off x="5987142" y="2808514"/>
              <a:ext cx="923925" cy="914400"/>
              <a:chOff x="4708991" y="4549794"/>
              <a:chExt cx="923925" cy="914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4708991" y="4549794"/>
                <a:ext cx="923925" cy="9144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4878429" y="4557307"/>
                <a:ext cx="3497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 smtClean="0"/>
                  <a:t>x</a:t>
                </a:r>
                <a:endParaRPr lang="en-US" sz="2800" b="1" dirty="0"/>
              </a:p>
            </p:txBody>
          </p:sp>
        </p:grpSp>
        <p:sp>
          <p:nvSpPr>
            <p:cNvPr id="209" name="Oval 126"/>
            <p:cNvSpPr>
              <a:spLocks noChangeArrowheads="1"/>
            </p:cNvSpPr>
            <p:nvPr/>
          </p:nvSpPr>
          <p:spPr bwMode="auto">
            <a:xfrm>
              <a:off x="6369049" y="3224221"/>
              <a:ext cx="114300" cy="114300"/>
            </a:xfrm>
            <a:prstGeom prst="ellipse">
              <a:avLst/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55661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/>
      <p:bldP spid="20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Local Kernel </a:t>
            </a:r>
            <a:r>
              <a:rPr lang="en-US" b="1" dirty="0" smtClean="0">
                <a:solidFill>
                  <a:srgbClr val="C00000"/>
                </a:solidFill>
              </a:rPr>
              <a:t>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Nonparametric estimator akin to </a:t>
            </a:r>
            <a:r>
              <a:rPr lang="en-US" sz="2800" dirty="0" err="1" smtClean="0"/>
              <a:t>kNN</a:t>
            </a:r>
            <a:endParaRPr lang="en-US" sz="2800" dirty="0" smtClean="0"/>
          </a:p>
          <a:p>
            <a:r>
              <a:rPr lang="en-US" sz="2800" dirty="0" err="1" smtClean="0"/>
              <a:t>Nadaraya</a:t>
            </a:r>
            <a:r>
              <a:rPr lang="en-US" sz="2800" dirty="0" smtClean="0"/>
              <a:t>-Watson Kernel Estimator</a:t>
            </a:r>
          </a:p>
          <a:p>
            <a:endParaRPr lang="en-US" dirty="0" smtClean="0"/>
          </a:p>
          <a:p>
            <a:pPr lvl="7">
              <a:buNone/>
            </a:pPr>
            <a:r>
              <a:rPr lang="en-US" sz="2400" dirty="0" smtClean="0"/>
              <a:t>Where</a:t>
            </a:r>
          </a:p>
          <a:p>
            <a:pPr>
              <a:buNone/>
            </a:pPr>
            <a:endParaRPr lang="en-US" sz="3600" dirty="0" smtClean="0"/>
          </a:p>
          <a:p>
            <a:r>
              <a:rPr lang="en-US" sz="2800" dirty="0" smtClean="0"/>
              <a:t>Weight each training point based on distance to test point</a:t>
            </a:r>
          </a:p>
          <a:p>
            <a:r>
              <a:rPr lang="en-US" sz="2800" dirty="0" smtClean="0"/>
              <a:t>Boxcar kernel yields</a:t>
            </a:r>
          </a:p>
          <a:p>
            <a:pPr>
              <a:buNone/>
            </a:pPr>
            <a:r>
              <a:rPr lang="en-US" sz="2800" dirty="0" smtClean="0"/>
              <a:t>     local average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143000" y="3126963"/>
            <a:ext cx="2377340" cy="759237"/>
          </a:xfrm>
          <a:prstGeom prst="rect">
            <a:avLst/>
          </a:prstGeom>
          <a:noFill/>
          <a:ln/>
          <a:effectLst/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800599" y="2971800"/>
            <a:ext cx="3200401" cy="914400"/>
          </a:xfrm>
          <a:prstGeom prst="rect">
            <a:avLst/>
          </a:prstGeom>
          <a:noFill/>
          <a:ln/>
          <a:effectLst/>
        </p:spPr>
      </p:pic>
      <p:grpSp>
        <p:nvGrpSpPr>
          <p:cNvPr id="5" name="Group 16"/>
          <p:cNvGrpSpPr/>
          <p:nvPr/>
        </p:nvGrpSpPr>
        <p:grpSpPr>
          <a:xfrm>
            <a:off x="4518834" y="4900612"/>
            <a:ext cx="3482166" cy="1423988"/>
            <a:chOff x="5280834" y="3505200"/>
            <a:chExt cx="3482166" cy="1423988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85834" y="3505200"/>
              <a:ext cx="1577166" cy="1423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14170" r="51822" b="55906"/>
            <a:stretch>
              <a:fillRect/>
            </a:stretch>
          </p:blipFill>
          <p:spPr bwMode="auto">
            <a:xfrm>
              <a:off x="5280834" y="3657600"/>
              <a:ext cx="16002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54656" r="16194" b="49606"/>
            <a:stretch>
              <a:fillRect/>
            </a:stretch>
          </p:blipFill>
          <p:spPr bwMode="auto">
            <a:xfrm>
              <a:off x="5433234" y="4114800"/>
              <a:ext cx="1371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Group 145"/>
          <p:cNvGrpSpPr/>
          <p:nvPr/>
        </p:nvGrpSpPr>
        <p:grpSpPr>
          <a:xfrm>
            <a:off x="7239002" y="609604"/>
            <a:ext cx="1676401" cy="1628776"/>
            <a:chOff x="6086477" y="3933830"/>
            <a:chExt cx="2066926" cy="2085976"/>
          </a:xfrm>
        </p:grpSpPr>
        <p:grpSp>
          <p:nvGrpSpPr>
            <p:cNvPr id="10" name="Group 109"/>
            <p:cNvGrpSpPr>
              <a:grpSpLocks/>
            </p:cNvGrpSpPr>
            <p:nvPr/>
          </p:nvGrpSpPr>
          <p:grpSpPr bwMode="auto">
            <a:xfrm>
              <a:off x="6086477" y="3933830"/>
              <a:ext cx="2066926" cy="2085976"/>
              <a:chOff x="2010" y="1176"/>
              <a:chExt cx="1302" cy="1314"/>
            </a:xfrm>
          </p:grpSpPr>
          <p:sp>
            <p:nvSpPr>
              <p:cNvPr id="20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Oval 126"/>
              <p:cNvSpPr>
                <a:spLocks noChangeArrowheads="1"/>
              </p:cNvSpPr>
              <p:nvPr/>
            </p:nvSpPr>
            <p:spPr bwMode="auto">
              <a:xfrm>
                <a:off x="2428" y="1467"/>
                <a:ext cx="72" cy="72"/>
              </a:xfrm>
              <a:prstGeom prst="ellipse">
                <a:avLst/>
              </a:prstGeom>
              <a:solidFill>
                <a:schemeClr val="tx1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4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7" name="Oval 16"/>
            <p:cNvSpPr/>
            <p:nvPr/>
          </p:nvSpPr>
          <p:spPr>
            <a:xfrm>
              <a:off x="6341852" y="3979652"/>
              <a:ext cx="923925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rot="5400000" flipH="1" flipV="1">
              <a:off x="6692106" y="4153694"/>
              <a:ext cx="357188" cy="127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518650" y="4009324"/>
              <a:ext cx="306494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/>
                <a:t>h</a:t>
              </a:r>
              <a:endParaRPr lang="en-US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79812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Kernels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67244" y="1752600"/>
            <a:ext cx="2095356" cy="225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3" cstate="print"/>
          <a:srcRect l="14170" r="51822" b="55906"/>
          <a:stretch>
            <a:fillRect/>
          </a:stretch>
        </p:blipFill>
        <p:spPr bwMode="auto">
          <a:xfrm>
            <a:off x="936342" y="1993943"/>
            <a:ext cx="2125958" cy="84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3" cstate="print"/>
          <a:srcRect l="54656" r="16194" b="49606"/>
          <a:stretch>
            <a:fillRect/>
          </a:stretch>
        </p:blipFill>
        <p:spPr bwMode="auto">
          <a:xfrm>
            <a:off x="1138814" y="2717973"/>
            <a:ext cx="1822249" cy="965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57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3943070" y="3688079"/>
            <a:ext cx="272643" cy="158133"/>
          </a:xfrm>
          <a:prstGeom prst="rect">
            <a:avLst/>
          </a:prstGeom>
          <a:noFill/>
          <a:ln/>
          <a:effectLst/>
        </p:spPr>
      </p:pic>
      <p:sp>
        <p:nvSpPr>
          <p:cNvPr id="45" name="Rectangle 44"/>
          <p:cNvSpPr/>
          <p:nvPr/>
        </p:nvSpPr>
        <p:spPr>
          <a:xfrm>
            <a:off x="3581400" y="3657600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322570" y="3680460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58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print"/>
          <a:stretch>
            <a:fillRect/>
          </a:stretch>
        </p:blipFill>
        <p:spPr bwMode="auto">
          <a:xfrm>
            <a:off x="4846425" y="3676650"/>
            <a:ext cx="89972" cy="158133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29400" y="1066800"/>
            <a:ext cx="1484188" cy="718534"/>
          </a:xfrm>
          <a:prstGeom prst="rect">
            <a:avLst/>
          </a:prstGeom>
          <a:noFill/>
          <a:ln/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62844" y="1783547"/>
            <a:ext cx="2095356" cy="225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2" descr="TP_tmp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7315200" y="3710940"/>
            <a:ext cx="312459" cy="287462"/>
          </a:xfrm>
          <a:prstGeom prst="rect">
            <a:avLst/>
          </a:prstGeom>
          <a:noFill/>
          <a:ln/>
          <a:effectLst/>
        </p:spPr>
      </p:pic>
      <p:pic>
        <p:nvPicPr>
          <p:cNvPr id="41" name="Picture 40" descr="TP_tmp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7772400" y="3733800"/>
            <a:ext cx="754381" cy="252374"/>
          </a:xfrm>
          <a:prstGeom prst="rect">
            <a:avLst/>
          </a:prstGeom>
          <a:noFill/>
          <a:ln/>
          <a:effectLst/>
        </p:spPr>
      </p:pic>
      <p:pic>
        <p:nvPicPr>
          <p:cNvPr id="42" name="Picture 41" descr="TP_tmp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 cstate="print"/>
          <a:stretch>
            <a:fillRect/>
          </a:stretch>
        </p:blipFill>
        <p:spPr bwMode="auto">
          <a:xfrm>
            <a:off x="6479482" y="3733800"/>
            <a:ext cx="683318" cy="228600"/>
          </a:xfrm>
          <a:prstGeom prst="rect">
            <a:avLst/>
          </a:prstGeom>
          <a:noFill/>
          <a:ln/>
          <a:effectLst/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12" cstate="print"/>
          <a:srcRect l="23544" r="23793" b="16895"/>
          <a:stretch>
            <a:fillRect/>
          </a:stretch>
        </p:blipFill>
        <p:spPr bwMode="auto">
          <a:xfrm>
            <a:off x="6553200" y="1783547"/>
            <a:ext cx="1752600" cy="187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34"/>
          <p:cNvGrpSpPr/>
          <p:nvPr/>
        </p:nvGrpSpPr>
        <p:grpSpPr>
          <a:xfrm>
            <a:off x="632634" y="4038600"/>
            <a:ext cx="7821612" cy="2255053"/>
            <a:chOff x="632634" y="4038600"/>
            <a:chExt cx="7821612" cy="225505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3467244" y="4045362"/>
              <a:ext cx="1998400" cy="2126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13" cstate="print"/>
            <a:srcRect l="9312" t="56693" r="51822" b="18110"/>
            <a:stretch>
              <a:fillRect/>
            </a:stretch>
          </p:blipFill>
          <p:spPr bwMode="auto">
            <a:xfrm>
              <a:off x="733870" y="4407377"/>
              <a:ext cx="2429666" cy="482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13" cstate="print"/>
            <a:srcRect l="51417" t="50393" r="6478" b="6299"/>
            <a:stretch>
              <a:fillRect/>
            </a:stretch>
          </p:blipFill>
          <p:spPr bwMode="auto">
            <a:xfrm>
              <a:off x="632634" y="5025819"/>
              <a:ext cx="2632138" cy="829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3" name="Rectangle 52"/>
            <p:cNvSpPr/>
            <p:nvPr/>
          </p:nvSpPr>
          <p:spPr>
            <a:xfrm>
              <a:off x="3524250" y="5867400"/>
              <a:ext cx="285750" cy="197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265420" y="5858866"/>
              <a:ext cx="1524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417820" y="6011266"/>
              <a:ext cx="1524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4122420" y="5158740"/>
              <a:ext cx="685800" cy="158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Picture 67" descr="TP_tmp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4419600" y="5257800"/>
              <a:ext cx="89972" cy="15813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5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358890" y="4038600"/>
              <a:ext cx="2095356" cy="2255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20" cstate="print"/>
            <a:srcRect l="20000" r="17500"/>
            <a:stretch>
              <a:fillRect/>
            </a:stretch>
          </p:blipFill>
          <p:spPr bwMode="auto">
            <a:xfrm>
              <a:off x="6477000" y="4045362"/>
              <a:ext cx="1905000" cy="2126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33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7315200" y="5878830"/>
              <a:ext cx="312459" cy="28746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56" name="Rectangle 55"/>
            <p:cNvSpPr/>
            <p:nvPr/>
          </p:nvSpPr>
          <p:spPr>
            <a:xfrm>
              <a:off x="6343650" y="5867400"/>
              <a:ext cx="285750" cy="197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096250" y="5898794"/>
              <a:ext cx="285750" cy="197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>
              <a:off x="6858000" y="5128260"/>
              <a:ext cx="1066800" cy="158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0" name="Picture 69" descr="TP_tmp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/>
            <a:stretch>
              <a:fillRect/>
            </a:stretch>
          </p:blipFill>
          <p:spPr bwMode="auto">
            <a:xfrm>
              <a:off x="7300877" y="5200650"/>
              <a:ext cx="202436" cy="180843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35" name="Picture 34" descr="TP_tmp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28600" y="457200"/>
            <a:ext cx="2210909" cy="1020930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2568345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Choice of kernel bandwidth h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6267450" cy="566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010400" y="1447800"/>
            <a:ext cx="16621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Source: </a:t>
            </a:r>
          </a:p>
          <a:p>
            <a:r>
              <a:rPr lang="en-US" sz="1600" dirty="0" smtClean="0"/>
              <a:t>Larry’s book – All </a:t>
            </a:r>
          </a:p>
          <a:p>
            <a:r>
              <a:rPr lang="en-US" sz="1600" dirty="0" smtClean="0"/>
              <a:t>of Nonparametric</a:t>
            </a:r>
          </a:p>
          <a:p>
            <a:r>
              <a:rPr lang="en-US" sz="1600" dirty="0" smtClean="0"/>
              <a:t>Statistics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162050" y="1371600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h=1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3319" y="1371600"/>
            <a:ext cx="803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h=10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2050" y="4324290"/>
            <a:ext cx="803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h=50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73319" y="4343400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h=200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0" y="3468469"/>
            <a:ext cx="216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Choice of kernel is</a:t>
            </a:r>
          </a:p>
          <a:p>
            <a:r>
              <a:rPr lang="en-US" sz="2000" dirty="0" smtClean="0"/>
              <a:t>not that important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819400" y="1371600"/>
            <a:ext cx="1185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Too small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2831" y="4324290"/>
            <a:ext cx="1148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Too large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21167" y="4114800"/>
            <a:ext cx="684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Just 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right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72804" y="1374262"/>
            <a:ext cx="1185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Too small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514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/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Kernel Regression as Weighted Least Squares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54</a:t>
            </a:fld>
            <a:endParaRPr lang="en-US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189617" y="1799210"/>
            <a:ext cx="3099042" cy="727057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1282203" y="2713611"/>
            <a:ext cx="3137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Weighted Least Squares</a:t>
            </a:r>
            <a:endParaRPr lang="en-US" sz="20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257800" y="1711343"/>
            <a:ext cx="3200401" cy="914400"/>
          </a:xfrm>
          <a:prstGeom prst="rect">
            <a:avLst/>
          </a:prstGeom>
          <a:noFill/>
          <a:ln/>
          <a:effectLst/>
        </p:spPr>
      </p:pic>
      <p:sp>
        <p:nvSpPr>
          <p:cNvPr id="9" name="TextBox 8"/>
          <p:cNvSpPr txBox="1"/>
          <p:nvPr/>
        </p:nvSpPr>
        <p:spPr>
          <a:xfrm>
            <a:off x="712084" y="3886200"/>
            <a:ext cx="7822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Kernel regression corresponds to locally constant estimator obtained from (locally) weighted least squares </a:t>
            </a:r>
          </a:p>
          <a:p>
            <a:endParaRPr lang="en-US" sz="2400" dirty="0" smtClean="0"/>
          </a:p>
          <a:p>
            <a:r>
              <a:rPr lang="en-US" sz="2400" dirty="0" smtClean="0"/>
              <a:t>i.e. set   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) = </a:t>
            </a:r>
            <a:r>
              <a:rPr lang="en-US" sz="2400" dirty="0" smtClean="0">
                <a:latin typeface="Symbol" pitchFamily="18" charset="2"/>
              </a:rPr>
              <a:t>b</a:t>
            </a:r>
            <a:r>
              <a:rPr lang="en-US" sz="2400" dirty="0" smtClean="0"/>
              <a:t>   (a constant)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9465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Kernel Regression as Weighted Least Squares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14" name="Picture 13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322939" y="2437747"/>
            <a:ext cx="2508863" cy="727636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2438400" y="3199747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constant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1" name="Shape 20"/>
          <p:cNvCxnSpPr/>
          <p:nvPr/>
        </p:nvCxnSpPr>
        <p:spPr>
          <a:xfrm rot="5400000">
            <a:off x="2751914" y="3085447"/>
            <a:ext cx="381794" cy="794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219200" y="4343400"/>
            <a:ext cx="3735340" cy="700178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219200" y="5596846"/>
            <a:ext cx="3237027" cy="727754"/>
          </a:xfrm>
          <a:prstGeom prst="rect">
            <a:avLst/>
          </a:prstGeom>
          <a:noFill/>
          <a:ln/>
          <a:effectLst/>
        </p:spPr>
      </p:pic>
      <p:grpSp>
        <p:nvGrpSpPr>
          <p:cNvPr id="3" name="Group 12"/>
          <p:cNvGrpSpPr/>
          <p:nvPr/>
        </p:nvGrpSpPr>
        <p:grpSpPr>
          <a:xfrm>
            <a:off x="5638800" y="4343400"/>
            <a:ext cx="2728412" cy="727804"/>
            <a:chOff x="5486400" y="4148996"/>
            <a:chExt cx="2728412" cy="727804"/>
          </a:xfrm>
        </p:grpSpPr>
        <p:pic>
          <p:nvPicPr>
            <p:cNvPr id="16" name="Picture 15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6858000" y="4148996"/>
              <a:ext cx="1356812" cy="72780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5486400" y="4267200"/>
              <a:ext cx="13540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Notice that</a:t>
              </a:r>
              <a:endParaRPr lang="en-US" sz="2000" dirty="0"/>
            </a:p>
          </p:txBody>
        </p:sp>
      </p:grpSp>
      <p:pic>
        <p:nvPicPr>
          <p:cNvPr id="19" name="Picture 18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5257800" y="2362200"/>
            <a:ext cx="3200401" cy="914400"/>
          </a:xfrm>
          <a:prstGeom prst="rect">
            <a:avLst/>
          </a:prstGeom>
          <a:noFill/>
          <a:ln/>
          <a:effectLst/>
        </p:spPr>
      </p:pic>
      <p:sp>
        <p:nvSpPr>
          <p:cNvPr id="12" name="Rectangle 11"/>
          <p:cNvSpPr/>
          <p:nvPr/>
        </p:nvSpPr>
        <p:spPr>
          <a:xfrm>
            <a:off x="685800" y="1676400"/>
            <a:ext cx="3467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set  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) = </a:t>
            </a:r>
            <a:r>
              <a:rPr lang="en-US" sz="2400" dirty="0" smtClean="0">
                <a:latin typeface="Symbol" pitchFamily="18" charset="2"/>
              </a:rPr>
              <a:t>b</a:t>
            </a:r>
            <a:r>
              <a:rPr lang="en-US" sz="2400" dirty="0" smtClean="0"/>
              <a:t>   (a constant)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75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Local Linear/Polynomial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189617" y="1799210"/>
            <a:ext cx="3099042" cy="727057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1282203" y="2713611"/>
            <a:ext cx="3137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Weighted Least Squares</a:t>
            </a:r>
            <a:endParaRPr lang="en-US" sz="20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257800" y="1711343"/>
            <a:ext cx="3200401" cy="914400"/>
          </a:xfrm>
          <a:prstGeom prst="rect">
            <a:avLst/>
          </a:prstGeom>
          <a:noFill/>
          <a:ln/>
          <a:effectLst/>
        </p:spPr>
      </p:pic>
      <p:sp>
        <p:nvSpPr>
          <p:cNvPr id="9" name="TextBox 8"/>
          <p:cNvSpPr txBox="1"/>
          <p:nvPr/>
        </p:nvSpPr>
        <p:spPr>
          <a:xfrm>
            <a:off x="712084" y="3657600"/>
            <a:ext cx="782231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Local Polynomial regression corresponds to locally polynomial estimator obtained from (locally) weighted least squares </a:t>
            </a:r>
          </a:p>
          <a:p>
            <a:endParaRPr lang="en-US" sz="2400" dirty="0" smtClean="0"/>
          </a:p>
          <a:p>
            <a:r>
              <a:rPr lang="en-US" sz="2400" dirty="0" smtClean="0"/>
              <a:t>i.e. set   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C00000"/>
                </a:solidFill>
              </a:rPr>
              <a:t>	             (local polynomial of degree p around X)</a:t>
            </a:r>
          </a:p>
        </p:txBody>
      </p:sp>
      <p:pic>
        <p:nvPicPr>
          <p:cNvPr id="12" name="Picture 11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752600" y="4724401"/>
            <a:ext cx="6400800" cy="573292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66067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What you should know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Linear Regression</a:t>
            </a:r>
          </a:p>
          <a:p>
            <a:pPr>
              <a:buNone/>
            </a:pPr>
            <a:r>
              <a:rPr lang="en-US" sz="2400" dirty="0" smtClean="0"/>
              <a:t>		</a:t>
            </a:r>
            <a:r>
              <a:rPr lang="en-US" sz="2000" dirty="0" smtClean="0"/>
              <a:t>Least Squares Estimator</a:t>
            </a:r>
          </a:p>
          <a:p>
            <a:pPr>
              <a:buNone/>
            </a:pPr>
            <a:r>
              <a:rPr lang="en-US" sz="2000" dirty="0" smtClean="0"/>
              <a:t>		Normal Equations</a:t>
            </a:r>
          </a:p>
          <a:p>
            <a:pPr>
              <a:buNone/>
            </a:pPr>
            <a:r>
              <a:rPr lang="en-US" sz="2000" dirty="0" smtClean="0"/>
              <a:t>		Gradient Descent</a:t>
            </a:r>
          </a:p>
          <a:p>
            <a:pPr>
              <a:buNone/>
            </a:pPr>
            <a:r>
              <a:rPr lang="en-US" sz="2000" dirty="0" smtClean="0"/>
              <a:t>		Probabilistic Interpretation (connection to MCLE)</a:t>
            </a:r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r>
              <a:rPr lang="en-US" sz="2400" dirty="0" smtClean="0"/>
              <a:t>Regularized Linear Regression (connection to MCAP)</a:t>
            </a:r>
          </a:p>
          <a:p>
            <a:pPr>
              <a:buNone/>
            </a:pPr>
            <a:r>
              <a:rPr lang="en-US" sz="2400" dirty="0" smtClean="0"/>
              <a:t>		</a:t>
            </a:r>
            <a:r>
              <a:rPr lang="en-US" sz="2000" dirty="0" smtClean="0"/>
              <a:t>Ridge Regression, Lasso</a:t>
            </a:r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r>
              <a:rPr lang="en-US" sz="2400" dirty="0" smtClean="0"/>
              <a:t>Beyond Linear 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r>
              <a:rPr lang="en-US" sz="2000" dirty="0" smtClean="0"/>
              <a:t>Polynomial </a:t>
            </a:r>
            <a:r>
              <a:rPr lang="en-US" sz="2000" dirty="0"/>
              <a:t>r</a:t>
            </a:r>
            <a:r>
              <a:rPr lang="en-US" sz="2000" dirty="0" smtClean="0"/>
              <a:t>egression, Regression with Basis functions and Non-	linear features, Bias-variance </a:t>
            </a:r>
            <a:r>
              <a:rPr lang="en-US" sz="2000" dirty="0" smtClean="0"/>
              <a:t>tradeoff, </a:t>
            </a:r>
            <a:r>
              <a:rPr lang="en-US" sz="2000" dirty="0" err="1" smtClean="0"/>
              <a:t>Kernelized</a:t>
            </a:r>
            <a:r>
              <a:rPr lang="en-US" sz="2000" dirty="0" smtClean="0"/>
              <a:t> </a:t>
            </a:r>
            <a:r>
              <a:rPr lang="en-US" sz="2000" dirty="0" smtClean="0"/>
              <a:t>ridge regression, </a:t>
            </a:r>
            <a:r>
              <a:rPr lang="en-US" sz="2000" dirty="0"/>
              <a:t>	</a:t>
            </a:r>
            <a:r>
              <a:rPr lang="en-US" sz="2000" dirty="0" smtClean="0"/>
              <a:t>Local </a:t>
            </a:r>
            <a:r>
              <a:rPr lang="en-US" sz="2000" dirty="0" smtClean="0"/>
              <a:t>Kernel </a:t>
            </a:r>
            <a:r>
              <a:rPr lang="en-US" sz="2000" dirty="0" smtClean="0"/>
              <a:t>Regression and Weighted Least Squares</a:t>
            </a:r>
            <a:endParaRPr lang="en-US" sz="2000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51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171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sz="2000" dirty="0" smtClean="0"/>
              <a:t>Recall ridge regression was obtained as MAP under a Gaussian prior for a linear model with Gaussian noise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smtClean="0"/>
              <a:t>For </a:t>
            </a:r>
            <a:r>
              <a:rPr lang="en-US" sz="2000" dirty="0" err="1" smtClean="0"/>
              <a:t>kernelized</a:t>
            </a:r>
            <a:r>
              <a:rPr lang="en-US" sz="2000" dirty="0" smtClean="0"/>
              <a:t> ridge regression, what’s the prior?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	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Prior for </a:t>
            </a:r>
            <a:r>
              <a:rPr lang="en-US" b="1" dirty="0" err="1" smtClean="0">
                <a:solidFill>
                  <a:srgbClr val="C00000"/>
                </a:solidFill>
              </a:rPr>
              <a:t>kernelized</a:t>
            </a:r>
            <a:r>
              <a:rPr lang="en-US" b="1" dirty="0" smtClean="0">
                <a:solidFill>
                  <a:srgbClr val="C00000"/>
                </a:solidFill>
              </a:rPr>
              <a:t> ridge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2901014" y="3014745"/>
            <a:ext cx="1670986" cy="315969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95" y="3059926"/>
            <a:ext cx="1440622" cy="292874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4" y="2438400"/>
            <a:ext cx="3510517" cy="317729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267200"/>
            <a:ext cx="3510517" cy="317729"/>
          </a:xfrm>
          <a:prstGeom prst="rect">
            <a:avLst/>
          </a:prstGeom>
        </p:spPr>
      </p:pic>
      <p:grpSp>
        <p:nvGrpSpPr>
          <p:cNvPr id="86" name="Group 85"/>
          <p:cNvGrpSpPr/>
          <p:nvPr/>
        </p:nvGrpSpPr>
        <p:grpSpPr bwMode="auto">
          <a:xfrm>
            <a:off x="6324600" y="2133600"/>
            <a:ext cx="2161006" cy="1197365"/>
            <a:chOff x="5808389" y="2667000"/>
            <a:chExt cx="3209032" cy="1806965"/>
          </a:xfrm>
        </p:grpSpPr>
        <p:grpSp>
          <p:nvGrpSpPr>
            <p:cNvPr id="87" name="Group 86"/>
            <p:cNvGrpSpPr/>
            <p:nvPr/>
          </p:nvGrpSpPr>
          <p:grpSpPr bwMode="auto">
            <a:xfrm>
              <a:off x="5808389" y="2949519"/>
              <a:ext cx="3200400" cy="1263142"/>
              <a:chOff x="4953000" y="4147058"/>
              <a:chExt cx="2286000" cy="1009615"/>
            </a:xfrm>
          </p:grpSpPr>
          <p:sp>
            <p:nvSpPr>
              <p:cNvPr id="97" name="Line 291"/>
              <p:cNvSpPr>
                <a:spLocks noChangeShapeType="1"/>
              </p:cNvSpPr>
              <p:nvPr/>
            </p:nvSpPr>
            <p:spPr bwMode="auto">
              <a:xfrm>
                <a:off x="4953000" y="5124923"/>
                <a:ext cx="22860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0550" y="44978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99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67028" y="471270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0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59488" y="46502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1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49060" y="45534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2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285774" y="47264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3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27998" y="4686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4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9629" y="44581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5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4904" y="42295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6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76517" y="43629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7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8917" y="4305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8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5829" y="4342286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9" name="Oval 424"/>
              <p:cNvSpPr>
                <a:spLocks noChangeAspect="1" noChangeArrowheads="1"/>
              </p:cNvSpPr>
              <p:nvPr/>
            </p:nvSpPr>
            <p:spPr bwMode="auto">
              <a:xfrm>
                <a:off x="5040313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0" name="Oval 425"/>
              <p:cNvSpPr>
                <a:spLocks noChangeAspect="1" noChangeArrowheads="1"/>
              </p:cNvSpPr>
              <p:nvPr/>
            </p:nvSpPr>
            <p:spPr bwMode="auto">
              <a:xfrm>
                <a:off x="65643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1" name="Oval 432"/>
              <p:cNvSpPr>
                <a:spLocks noChangeAspect="1" noChangeArrowheads="1"/>
              </p:cNvSpPr>
              <p:nvPr/>
            </p:nvSpPr>
            <p:spPr bwMode="auto">
              <a:xfrm>
                <a:off x="5126038" y="511001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2" name="Oval 433"/>
              <p:cNvSpPr>
                <a:spLocks noChangeAspect="1" noChangeArrowheads="1"/>
              </p:cNvSpPr>
              <p:nvPr/>
            </p:nvSpPr>
            <p:spPr bwMode="auto">
              <a:xfrm>
                <a:off x="5181601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3" name="Oval 434"/>
              <p:cNvSpPr>
                <a:spLocks noChangeAspect="1" noChangeArrowheads="1"/>
              </p:cNvSpPr>
              <p:nvPr/>
            </p:nvSpPr>
            <p:spPr bwMode="auto">
              <a:xfrm>
                <a:off x="52863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4" name="Oval 435"/>
              <p:cNvSpPr>
                <a:spLocks noChangeAspect="1" noChangeArrowheads="1"/>
              </p:cNvSpPr>
              <p:nvPr/>
            </p:nvSpPr>
            <p:spPr bwMode="auto">
              <a:xfrm>
                <a:off x="5400676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5" name="Oval 436"/>
              <p:cNvSpPr>
                <a:spLocks noChangeAspect="1" noChangeArrowheads="1"/>
              </p:cNvSpPr>
              <p:nvPr/>
            </p:nvSpPr>
            <p:spPr bwMode="auto">
              <a:xfrm>
                <a:off x="546893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6" name="Oval 437"/>
              <p:cNvSpPr>
                <a:spLocks noChangeAspect="1" noChangeArrowheads="1"/>
              </p:cNvSpPr>
              <p:nvPr/>
            </p:nvSpPr>
            <p:spPr bwMode="auto">
              <a:xfrm>
                <a:off x="55260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7" name="Oval 438"/>
              <p:cNvSpPr>
                <a:spLocks noChangeAspect="1" noChangeArrowheads="1"/>
              </p:cNvSpPr>
              <p:nvPr/>
            </p:nvSpPr>
            <p:spPr bwMode="auto">
              <a:xfrm>
                <a:off x="56292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8" name="Oval 439"/>
              <p:cNvSpPr>
                <a:spLocks noChangeAspect="1" noChangeArrowheads="1"/>
              </p:cNvSpPr>
              <p:nvPr/>
            </p:nvSpPr>
            <p:spPr bwMode="auto">
              <a:xfrm>
                <a:off x="57546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9" name="Oval 440"/>
              <p:cNvSpPr>
                <a:spLocks noChangeAspect="1" noChangeArrowheads="1"/>
              </p:cNvSpPr>
              <p:nvPr/>
            </p:nvSpPr>
            <p:spPr bwMode="auto">
              <a:xfrm>
                <a:off x="59070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0" name="Oval 441"/>
              <p:cNvSpPr>
                <a:spLocks noChangeAspect="1" noChangeArrowheads="1"/>
              </p:cNvSpPr>
              <p:nvPr/>
            </p:nvSpPr>
            <p:spPr bwMode="auto">
              <a:xfrm>
                <a:off x="60594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1" name="Oval 442"/>
              <p:cNvSpPr>
                <a:spLocks noChangeAspect="1" noChangeArrowheads="1"/>
              </p:cNvSpPr>
              <p:nvPr/>
            </p:nvSpPr>
            <p:spPr bwMode="auto">
              <a:xfrm>
                <a:off x="6134101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2" name="Oval 443"/>
              <p:cNvSpPr>
                <a:spLocks noChangeAspect="1" noChangeArrowheads="1"/>
              </p:cNvSpPr>
              <p:nvPr/>
            </p:nvSpPr>
            <p:spPr bwMode="auto">
              <a:xfrm>
                <a:off x="59832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3" name="Oval 444"/>
              <p:cNvSpPr>
                <a:spLocks noChangeAspect="1" noChangeArrowheads="1"/>
              </p:cNvSpPr>
              <p:nvPr/>
            </p:nvSpPr>
            <p:spPr bwMode="auto">
              <a:xfrm>
                <a:off x="581025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4" name="Oval 445"/>
              <p:cNvSpPr>
                <a:spLocks noChangeAspect="1" noChangeArrowheads="1"/>
              </p:cNvSpPr>
              <p:nvPr/>
            </p:nvSpPr>
            <p:spPr bwMode="auto">
              <a:xfrm>
                <a:off x="56784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5" name="Oval 446"/>
              <p:cNvSpPr>
                <a:spLocks noChangeAspect="1" noChangeArrowheads="1"/>
              </p:cNvSpPr>
              <p:nvPr/>
            </p:nvSpPr>
            <p:spPr bwMode="auto">
              <a:xfrm>
                <a:off x="533400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6" name="Oval 447"/>
              <p:cNvSpPr>
                <a:spLocks noChangeAspect="1" noChangeArrowheads="1"/>
              </p:cNvSpPr>
              <p:nvPr/>
            </p:nvSpPr>
            <p:spPr bwMode="auto">
              <a:xfrm>
                <a:off x="6299199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7" name="Oval 448"/>
              <p:cNvSpPr>
                <a:spLocks noChangeAspect="1" noChangeArrowheads="1"/>
              </p:cNvSpPr>
              <p:nvPr/>
            </p:nvSpPr>
            <p:spPr bwMode="auto">
              <a:xfrm>
                <a:off x="63357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8" name="Oval 449"/>
              <p:cNvSpPr>
                <a:spLocks noChangeAspect="1" noChangeArrowheads="1"/>
              </p:cNvSpPr>
              <p:nvPr/>
            </p:nvSpPr>
            <p:spPr bwMode="auto">
              <a:xfrm>
                <a:off x="6411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9" name="Oval 450"/>
              <p:cNvSpPr>
                <a:spLocks noChangeAspect="1" noChangeArrowheads="1"/>
              </p:cNvSpPr>
              <p:nvPr/>
            </p:nvSpPr>
            <p:spPr bwMode="auto">
              <a:xfrm>
                <a:off x="67167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0" name="Oval 451"/>
              <p:cNvSpPr>
                <a:spLocks noChangeAspect="1" noChangeArrowheads="1"/>
              </p:cNvSpPr>
              <p:nvPr/>
            </p:nvSpPr>
            <p:spPr bwMode="auto">
              <a:xfrm>
                <a:off x="68691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1" name="Oval 452"/>
              <p:cNvSpPr>
                <a:spLocks noChangeAspect="1" noChangeArrowheads="1"/>
              </p:cNvSpPr>
              <p:nvPr/>
            </p:nvSpPr>
            <p:spPr bwMode="auto">
              <a:xfrm>
                <a:off x="7021512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2" name="Oval 453"/>
              <p:cNvSpPr>
                <a:spLocks noChangeAspect="1" noChangeArrowheads="1"/>
              </p:cNvSpPr>
              <p:nvPr/>
            </p:nvSpPr>
            <p:spPr bwMode="auto">
              <a:xfrm>
                <a:off x="7126287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3" name="Oval 454"/>
              <p:cNvSpPr>
                <a:spLocks noChangeAspect="1" noChangeArrowheads="1"/>
              </p:cNvSpPr>
              <p:nvPr/>
            </p:nvSpPr>
            <p:spPr bwMode="auto">
              <a:xfrm>
                <a:off x="6918324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4" name="Oval 455"/>
              <p:cNvSpPr>
                <a:spLocks noChangeAspect="1" noChangeArrowheads="1"/>
              </p:cNvSpPr>
              <p:nvPr/>
            </p:nvSpPr>
            <p:spPr bwMode="auto">
              <a:xfrm>
                <a:off x="6792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5" name="Oval 456"/>
              <p:cNvSpPr>
                <a:spLocks noChangeAspect="1" noChangeArrowheads="1"/>
              </p:cNvSpPr>
              <p:nvPr/>
            </p:nvSpPr>
            <p:spPr bwMode="auto">
              <a:xfrm>
                <a:off x="66405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6" name="Oval 457"/>
              <p:cNvSpPr>
                <a:spLocks noChangeAspect="1" noChangeArrowheads="1"/>
              </p:cNvSpPr>
              <p:nvPr/>
            </p:nvSpPr>
            <p:spPr bwMode="auto">
              <a:xfrm>
                <a:off x="64881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7" name="Oval 458"/>
              <p:cNvSpPr>
                <a:spLocks noChangeAspect="1" noChangeArrowheads="1"/>
              </p:cNvSpPr>
              <p:nvPr/>
            </p:nvSpPr>
            <p:spPr bwMode="auto">
              <a:xfrm>
                <a:off x="7061199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8" name="Oval 459"/>
              <p:cNvSpPr>
                <a:spLocks noChangeAspect="1" noChangeArrowheads="1"/>
              </p:cNvSpPr>
              <p:nvPr/>
            </p:nvSpPr>
            <p:spPr bwMode="auto">
              <a:xfrm>
                <a:off x="66024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9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7979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0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30379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1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66917" y="45429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2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76367" y="4655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3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75496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4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82427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5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87058" y="4528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6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28774" y="4147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7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83946" y="42994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8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755346" y="4198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9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325427" y="4274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0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69353" y="45587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1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2175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2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5993346" y="47111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3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67741" y="46142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4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3280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5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04203" y="4747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6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8432" y="45190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7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3707" y="42904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8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592060" y="44237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9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7720" y="4366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0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4632" y="4403160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</p:grpSp>
        <p:pic>
          <p:nvPicPr>
            <p:cNvPr id="88" name="Picture 87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6146290" y="4288861"/>
              <a:ext cx="238331" cy="18510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89" name="Picture 88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6195887" y="3222061"/>
              <a:ext cx="212444" cy="185391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90" name="Picture 89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8357365" y="2667000"/>
              <a:ext cx="660056" cy="273924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91" name="Straight Connector 90"/>
            <p:cNvCxnSpPr/>
            <p:nvPr/>
          </p:nvCxnSpPr>
          <p:spPr bwMode="auto">
            <a:xfrm flipV="1">
              <a:off x="5884589" y="2993461"/>
              <a:ext cx="2895600" cy="76200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Rectangle 161"/>
          <p:cNvSpPr/>
          <p:nvPr/>
        </p:nvSpPr>
        <p:spPr>
          <a:xfrm>
            <a:off x="8218557" y="3505200"/>
            <a:ext cx="762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096001" y="3810000"/>
            <a:ext cx="2514599" cy="1143001"/>
            <a:chOff x="6096001" y="3810000"/>
            <a:chExt cx="2514599" cy="1143001"/>
          </a:xfrm>
        </p:grpSpPr>
        <p:grpSp>
          <p:nvGrpSpPr>
            <p:cNvPr id="15" name="Group 109"/>
            <p:cNvGrpSpPr/>
            <p:nvPr/>
          </p:nvGrpSpPr>
          <p:grpSpPr>
            <a:xfrm>
              <a:off x="6096001" y="3973166"/>
              <a:ext cx="2331439" cy="979835"/>
              <a:chOff x="5181600" y="2168182"/>
              <a:chExt cx="3514725" cy="1539740"/>
            </a:xfrm>
          </p:grpSpPr>
          <p:grpSp>
            <p:nvGrpSpPr>
              <p:cNvPr id="16" name="Group 142"/>
              <p:cNvGrpSpPr/>
              <p:nvPr/>
            </p:nvGrpSpPr>
            <p:grpSpPr bwMode="auto">
              <a:xfrm>
                <a:off x="5495925" y="2463215"/>
                <a:ext cx="3200400" cy="1009615"/>
                <a:chOff x="4953000" y="4147058"/>
                <a:chExt cx="2286000" cy="1009615"/>
              </a:xfrm>
            </p:grpSpPr>
            <p:sp>
              <p:nvSpPr>
                <p:cNvPr id="21" name="Line 291"/>
                <p:cNvSpPr>
                  <a:spLocks noChangeShapeType="1"/>
                </p:cNvSpPr>
                <p:nvPr/>
              </p:nvSpPr>
              <p:spPr bwMode="auto">
                <a:xfrm>
                  <a:off x="4953000" y="5124923"/>
                  <a:ext cx="2286000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70550" y="44978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3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67028" y="471270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4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059488" y="46502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5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49060" y="455342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6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285774" y="47264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7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27998" y="46867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8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79629" y="44581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9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74904" y="42295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0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676517" y="436292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1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828917" y="43057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2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255829" y="4342286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3" name="Oval 424"/>
                <p:cNvSpPr>
                  <a:spLocks noChangeAspect="1" noChangeArrowheads="1"/>
                </p:cNvSpPr>
                <p:nvPr/>
              </p:nvSpPr>
              <p:spPr bwMode="auto">
                <a:xfrm>
                  <a:off x="5040313" y="5107990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4" name="Oval 425"/>
                <p:cNvSpPr>
                  <a:spLocks noChangeAspect="1" noChangeArrowheads="1"/>
                </p:cNvSpPr>
                <p:nvPr/>
              </p:nvSpPr>
              <p:spPr bwMode="auto">
                <a:xfrm>
                  <a:off x="65643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5" name="Oval 432"/>
                <p:cNvSpPr>
                  <a:spLocks noChangeAspect="1" noChangeArrowheads="1"/>
                </p:cNvSpPr>
                <p:nvPr/>
              </p:nvSpPr>
              <p:spPr bwMode="auto">
                <a:xfrm>
                  <a:off x="5126038" y="511001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6" name="Oval 433"/>
                <p:cNvSpPr>
                  <a:spLocks noChangeAspect="1" noChangeArrowheads="1"/>
                </p:cNvSpPr>
                <p:nvPr/>
              </p:nvSpPr>
              <p:spPr bwMode="auto">
                <a:xfrm>
                  <a:off x="5181601" y="5107990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7" name="Oval 434"/>
                <p:cNvSpPr>
                  <a:spLocks noChangeAspect="1" noChangeArrowheads="1"/>
                </p:cNvSpPr>
                <p:nvPr/>
              </p:nvSpPr>
              <p:spPr bwMode="auto">
                <a:xfrm>
                  <a:off x="5286376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8" name="Oval 435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6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9" name="Oval 436"/>
                <p:cNvSpPr>
                  <a:spLocks noChangeAspect="1" noChangeArrowheads="1"/>
                </p:cNvSpPr>
                <p:nvPr/>
              </p:nvSpPr>
              <p:spPr bwMode="auto">
                <a:xfrm>
                  <a:off x="546893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0" name="Oval 437"/>
                <p:cNvSpPr>
                  <a:spLocks noChangeAspect="1" noChangeArrowheads="1"/>
                </p:cNvSpPr>
                <p:nvPr/>
              </p:nvSpPr>
              <p:spPr bwMode="auto">
                <a:xfrm>
                  <a:off x="55260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1" name="Oval 438"/>
                <p:cNvSpPr>
                  <a:spLocks noChangeAspect="1" noChangeArrowheads="1"/>
                </p:cNvSpPr>
                <p:nvPr/>
              </p:nvSpPr>
              <p:spPr bwMode="auto">
                <a:xfrm>
                  <a:off x="5629276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" name="Oval 439"/>
                <p:cNvSpPr>
                  <a:spLocks noChangeAspect="1" noChangeArrowheads="1"/>
                </p:cNvSpPr>
                <p:nvPr/>
              </p:nvSpPr>
              <p:spPr bwMode="auto">
                <a:xfrm>
                  <a:off x="57546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3" name="Oval 440"/>
                <p:cNvSpPr>
                  <a:spLocks noChangeAspect="1" noChangeArrowheads="1"/>
                </p:cNvSpPr>
                <p:nvPr/>
              </p:nvSpPr>
              <p:spPr bwMode="auto">
                <a:xfrm>
                  <a:off x="59070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4" name="Oval 441"/>
                <p:cNvSpPr>
                  <a:spLocks noChangeAspect="1" noChangeArrowheads="1"/>
                </p:cNvSpPr>
                <p:nvPr/>
              </p:nvSpPr>
              <p:spPr bwMode="auto">
                <a:xfrm>
                  <a:off x="60594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5" name="Oval 442"/>
                <p:cNvSpPr>
                  <a:spLocks noChangeAspect="1" noChangeArrowheads="1"/>
                </p:cNvSpPr>
                <p:nvPr/>
              </p:nvSpPr>
              <p:spPr bwMode="auto">
                <a:xfrm>
                  <a:off x="6134101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6" name="Oval 443"/>
                <p:cNvSpPr>
                  <a:spLocks noChangeAspect="1" noChangeArrowheads="1"/>
                </p:cNvSpPr>
                <p:nvPr/>
              </p:nvSpPr>
              <p:spPr bwMode="auto">
                <a:xfrm>
                  <a:off x="59832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7" name="Oval 444"/>
                <p:cNvSpPr>
                  <a:spLocks noChangeAspect="1" noChangeArrowheads="1"/>
                </p:cNvSpPr>
                <p:nvPr/>
              </p:nvSpPr>
              <p:spPr bwMode="auto">
                <a:xfrm>
                  <a:off x="5810251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8" name="Oval 445"/>
                <p:cNvSpPr>
                  <a:spLocks noChangeAspect="1" noChangeArrowheads="1"/>
                </p:cNvSpPr>
                <p:nvPr/>
              </p:nvSpPr>
              <p:spPr bwMode="auto">
                <a:xfrm>
                  <a:off x="56784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9" name="Oval 446"/>
                <p:cNvSpPr>
                  <a:spLocks noChangeAspect="1" noChangeArrowheads="1"/>
                </p:cNvSpPr>
                <p:nvPr/>
              </p:nvSpPr>
              <p:spPr bwMode="auto">
                <a:xfrm>
                  <a:off x="5334001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0" name="Oval 447"/>
                <p:cNvSpPr>
                  <a:spLocks noChangeAspect="1" noChangeArrowheads="1"/>
                </p:cNvSpPr>
                <p:nvPr/>
              </p:nvSpPr>
              <p:spPr bwMode="auto">
                <a:xfrm>
                  <a:off x="6299199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1" name="Oval 448"/>
                <p:cNvSpPr>
                  <a:spLocks noChangeAspect="1" noChangeArrowheads="1"/>
                </p:cNvSpPr>
                <p:nvPr/>
              </p:nvSpPr>
              <p:spPr bwMode="auto">
                <a:xfrm>
                  <a:off x="6335712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2" name="Oval 449"/>
                <p:cNvSpPr>
                  <a:spLocks noChangeAspect="1" noChangeArrowheads="1"/>
                </p:cNvSpPr>
                <p:nvPr/>
              </p:nvSpPr>
              <p:spPr bwMode="auto">
                <a:xfrm>
                  <a:off x="64119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3" name="Oval 450"/>
                <p:cNvSpPr>
                  <a:spLocks noChangeAspect="1" noChangeArrowheads="1"/>
                </p:cNvSpPr>
                <p:nvPr/>
              </p:nvSpPr>
              <p:spPr bwMode="auto">
                <a:xfrm>
                  <a:off x="67167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4" name="Oval 451"/>
                <p:cNvSpPr>
                  <a:spLocks noChangeAspect="1" noChangeArrowheads="1"/>
                </p:cNvSpPr>
                <p:nvPr/>
              </p:nvSpPr>
              <p:spPr bwMode="auto">
                <a:xfrm>
                  <a:off x="6869112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5" name="Oval 452"/>
                <p:cNvSpPr>
                  <a:spLocks noChangeAspect="1" noChangeArrowheads="1"/>
                </p:cNvSpPr>
                <p:nvPr/>
              </p:nvSpPr>
              <p:spPr bwMode="auto">
                <a:xfrm>
                  <a:off x="7021512" y="508364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6" name="Oval 453"/>
                <p:cNvSpPr>
                  <a:spLocks noChangeAspect="1" noChangeArrowheads="1"/>
                </p:cNvSpPr>
                <p:nvPr/>
              </p:nvSpPr>
              <p:spPr bwMode="auto">
                <a:xfrm>
                  <a:off x="7126287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7" name="Oval 454"/>
                <p:cNvSpPr>
                  <a:spLocks noChangeAspect="1" noChangeArrowheads="1"/>
                </p:cNvSpPr>
                <p:nvPr/>
              </p:nvSpPr>
              <p:spPr bwMode="auto">
                <a:xfrm>
                  <a:off x="6918324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8" name="Oval 455"/>
                <p:cNvSpPr>
                  <a:spLocks noChangeAspect="1" noChangeArrowheads="1"/>
                </p:cNvSpPr>
                <p:nvPr/>
              </p:nvSpPr>
              <p:spPr bwMode="auto">
                <a:xfrm>
                  <a:off x="67929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9" name="Oval 456"/>
                <p:cNvSpPr>
                  <a:spLocks noChangeAspect="1" noChangeArrowheads="1"/>
                </p:cNvSpPr>
                <p:nvPr/>
              </p:nvSpPr>
              <p:spPr bwMode="auto">
                <a:xfrm>
                  <a:off x="66405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0" name="Oval 457"/>
                <p:cNvSpPr>
                  <a:spLocks noChangeAspect="1" noChangeArrowheads="1"/>
                </p:cNvSpPr>
                <p:nvPr/>
              </p:nvSpPr>
              <p:spPr bwMode="auto">
                <a:xfrm>
                  <a:off x="64881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1" name="Oval 458"/>
                <p:cNvSpPr>
                  <a:spLocks noChangeAspect="1" noChangeArrowheads="1"/>
                </p:cNvSpPr>
                <p:nvPr/>
              </p:nvSpPr>
              <p:spPr bwMode="auto">
                <a:xfrm>
                  <a:off x="7061199" y="508364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2" name="Oval 459"/>
                <p:cNvSpPr>
                  <a:spLocks noChangeAspect="1" noChangeArrowheads="1"/>
                </p:cNvSpPr>
                <p:nvPr/>
              </p:nvSpPr>
              <p:spPr bwMode="auto">
                <a:xfrm>
                  <a:off x="66024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3" name="Freeform 62"/>
                <p:cNvSpPr/>
                <p:nvPr/>
              </p:nvSpPr>
              <p:spPr bwMode="auto">
                <a:xfrm>
                  <a:off x="5124091" y="4167997"/>
                  <a:ext cx="1768415" cy="598577"/>
                </a:xfrm>
                <a:custGeom>
                  <a:avLst/>
                  <a:gdLst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598098"/>
                    <a:gd name="connsiteX1" fmla="*/ 276045 w 1768415"/>
                    <a:gd name="connsiteY1" fmla="*/ 530525 h 598098"/>
                    <a:gd name="connsiteX2" fmla="*/ 474452 w 1768415"/>
                    <a:gd name="connsiteY2" fmla="*/ 409755 h 598098"/>
                    <a:gd name="connsiteX3" fmla="*/ 897147 w 1768415"/>
                    <a:gd name="connsiteY3" fmla="*/ 539151 h 598098"/>
                    <a:gd name="connsiteX4" fmla="*/ 1259456 w 1768415"/>
                    <a:gd name="connsiteY4" fmla="*/ 56072 h 598098"/>
                    <a:gd name="connsiteX5" fmla="*/ 1561381 w 1768415"/>
                    <a:gd name="connsiteY5" fmla="*/ 202721 h 598098"/>
                    <a:gd name="connsiteX6" fmla="*/ 1768415 w 1768415"/>
                    <a:gd name="connsiteY6" fmla="*/ 133710 h 598098"/>
                    <a:gd name="connsiteX0" fmla="*/ 0 w 1768415"/>
                    <a:gd name="connsiteY0" fmla="*/ 496019 h 598577"/>
                    <a:gd name="connsiteX1" fmla="*/ 276045 w 1768415"/>
                    <a:gd name="connsiteY1" fmla="*/ 530525 h 598577"/>
                    <a:gd name="connsiteX2" fmla="*/ 474452 w 1768415"/>
                    <a:gd name="connsiteY2" fmla="*/ 409755 h 598577"/>
                    <a:gd name="connsiteX3" fmla="*/ 626852 w 1768415"/>
                    <a:gd name="connsiteY3" fmla="*/ 412629 h 598577"/>
                    <a:gd name="connsiteX4" fmla="*/ 897147 w 1768415"/>
                    <a:gd name="connsiteY4" fmla="*/ 539151 h 598577"/>
                    <a:gd name="connsiteX5" fmla="*/ 1259456 w 1768415"/>
                    <a:gd name="connsiteY5" fmla="*/ 56072 h 598577"/>
                    <a:gd name="connsiteX6" fmla="*/ 1561381 w 1768415"/>
                    <a:gd name="connsiteY6" fmla="*/ 202721 h 598577"/>
                    <a:gd name="connsiteX7" fmla="*/ 1768415 w 1768415"/>
                    <a:gd name="connsiteY7" fmla="*/ 133710 h 59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8415" h="598577">
                      <a:moveTo>
                        <a:pt x="0" y="496019"/>
                      </a:moveTo>
                      <a:cubicBezTo>
                        <a:pt x="98485" y="520460"/>
                        <a:pt x="196970" y="544902"/>
                        <a:pt x="276045" y="530525"/>
                      </a:cubicBezTo>
                      <a:cubicBezTo>
                        <a:pt x="355120" y="516148"/>
                        <a:pt x="415984" y="429404"/>
                        <a:pt x="474452" y="409755"/>
                      </a:cubicBezTo>
                      <a:cubicBezTo>
                        <a:pt x="532920" y="390106"/>
                        <a:pt x="556403" y="391063"/>
                        <a:pt x="626852" y="412629"/>
                      </a:cubicBezTo>
                      <a:cubicBezTo>
                        <a:pt x="697301" y="434195"/>
                        <a:pt x="791713" y="598577"/>
                        <a:pt x="897147" y="539151"/>
                      </a:cubicBezTo>
                      <a:cubicBezTo>
                        <a:pt x="1002581" y="479725"/>
                        <a:pt x="1148750" y="112144"/>
                        <a:pt x="1259456" y="56072"/>
                      </a:cubicBezTo>
                      <a:cubicBezTo>
                        <a:pt x="1370162" y="0"/>
                        <a:pt x="1476555" y="189781"/>
                        <a:pt x="1561381" y="202721"/>
                      </a:cubicBezTo>
                      <a:cubicBezTo>
                        <a:pt x="1646207" y="215661"/>
                        <a:pt x="1707311" y="174685"/>
                        <a:pt x="1768415" y="133710"/>
                      </a:cubicBezTo>
                    </a:path>
                  </a:pathLst>
                </a:custGeom>
                <a:ln w="28575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77979" y="4579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5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30379" y="46191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6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066917" y="45429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7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76367" y="46556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8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375496" y="46191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9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82427" y="4579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0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87058" y="45280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1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28774" y="41470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2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683946" y="42994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3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755346" y="4198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4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325427" y="42746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5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69353" y="45587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6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21753" y="47873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7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993346" y="47111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8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67741" y="461429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9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332803" y="47873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0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04203" y="47476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1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78432" y="45190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2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73707" y="42904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3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592060" y="442379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4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827720" y="43666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5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254632" y="4403160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</p:grpSp>
          <p:pic>
            <p:nvPicPr>
              <p:cNvPr id="17" name="Picture 16" descr="txp_fig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6" cstate="print"/>
              <a:stretch>
                <a:fillRect/>
              </a:stretch>
            </p:blipFill>
            <p:spPr bwMode="auto">
              <a:xfrm>
                <a:off x="5181600" y="3522657"/>
                <a:ext cx="238539" cy="185265"/>
              </a:xfrm>
              <a:prstGeom prst="rect">
                <a:avLst/>
              </a:prstGeom>
              <a:noFill/>
              <a:ln/>
              <a:effectLst/>
            </p:spPr>
          </p:pic>
          <p:pic>
            <p:nvPicPr>
              <p:cNvPr id="18" name="Picture 17" descr="txp_fig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14" cstate="print"/>
              <a:stretch>
                <a:fillRect/>
              </a:stretch>
            </p:blipFill>
            <p:spPr bwMode="auto">
              <a:xfrm>
                <a:off x="5267739" y="2836857"/>
                <a:ext cx="212429" cy="185378"/>
              </a:xfrm>
              <a:prstGeom prst="rect">
                <a:avLst/>
              </a:prstGeom>
              <a:noFill/>
              <a:ln/>
              <a:effectLst/>
            </p:spPr>
          </p:pic>
          <p:cxnSp>
            <p:nvCxnSpPr>
              <p:cNvPr id="20" name="Straight Arrow Connector 19"/>
              <p:cNvCxnSpPr/>
              <p:nvPr/>
            </p:nvCxnSpPr>
            <p:spPr bwMode="auto">
              <a:xfrm rot="10800000" flipV="1">
                <a:off x="7826865" y="2168182"/>
                <a:ext cx="381000" cy="472940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3" name="Picture 162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8166109" y="3810000"/>
              <a:ext cx="444491" cy="181513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161" name="Picture 16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3352800" y="4847632"/>
            <a:ext cx="1670986" cy="315969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876801"/>
            <a:ext cx="1824513" cy="292238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463036"/>
            <a:ext cx="3886200" cy="323193"/>
          </a:xfrm>
          <a:prstGeom prst="rect">
            <a:avLst/>
          </a:prstGeom>
        </p:spPr>
      </p:pic>
      <p:pic>
        <p:nvPicPr>
          <p:cNvPr id="92" name="Picture 91" descr="latex-image-1.pd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6032649"/>
            <a:ext cx="2057400" cy="34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80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Replace Expectation with Empirical Mean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25" name="Group 24"/>
          <p:cNvGrpSpPr/>
          <p:nvPr/>
        </p:nvGrpSpPr>
        <p:grpSpPr bwMode="auto">
          <a:xfrm>
            <a:off x="382347" y="2848318"/>
            <a:ext cx="7646067" cy="726995"/>
            <a:chOff x="410037" y="2848318"/>
            <a:chExt cx="7646067" cy="726995"/>
          </a:xfrm>
        </p:grpSpPr>
        <p:pic>
          <p:nvPicPr>
            <p:cNvPr id="23" name="Picture 22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3723735" y="2848318"/>
              <a:ext cx="4332369" cy="72699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7" name="Rectangle 17"/>
            <p:cNvSpPr>
              <a:spLocks noChangeArrowheads="1"/>
            </p:cNvSpPr>
            <p:nvPr/>
          </p:nvSpPr>
          <p:spPr bwMode="auto">
            <a:xfrm>
              <a:off x="410037" y="2961381"/>
              <a:ext cx="268873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Empirical Minimizer:</a:t>
              </a:r>
            </a:p>
          </p:txBody>
        </p:sp>
      </p:grpSp>
      <p:pic>
        <p:nvPicPr>
          <p:cNvPr id="11" name="Picture 10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820352" y="1905000"/>
            <a:ext cx="3799648" cy="533400"/>
          </a:xfrm>
          <a:prstGeom prst="rect">
            <a:avLst/>
          </a:prstGeom>
          <a:noFill/>
          <a:ln/>
          <a:effectLst/>
        </p:spPr>
      </p:pic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409766" y="1882914"/>
            <a:ext cx="24096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000" dirty="0">
                <a:solidFill>
                  <a:srgbClr val="C00000"/>
                </a:solidFill>
                <a:latin typeface="Comic Sans MS" pitchFamily="66" charset="0"/>
              </a:rPr>
              <a:t>Optimal </a:t>
            </a:r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predictor: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838200" y="4343400"/>
            <a:ext cx="7543800" cy="1447800"/>
            <a:chOff x="838200" y="4114800"/>
            <a:chExt cx="7543800" cy="1447800"/>
          </a:xfrm>
        </p:grpSpPr>
        <p:pic>
          <p:nvPicPr>
            <p:cNvPr id="13" name="Picture 12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 cstate="print"/>
            <a:srcRect l="38791"/>
            <a:stretch>
              <a:fillRect/>
            </a:stretch>
          </p:blipFill>
          <p:spPr bwMode="auto">
            <a:xfrm>
              <a:off x="1027111" y="4724399"/>
              <a:ext cx="2706689" cy="685801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4" name="Picture 13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/>
            <a:srcRect l="40956"/>
            <a:stretch>
              <a:fillRect/>
            </a:stretch>
          </p:blipFill>
          <p:spPr bwMode="auto">
            <a:xfrm>
              <a:off x="5571850" y="4876800"/>
              <a:ext cx="2505350" cy="458890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15" name="Straight Arrow Connector 14"/>
            <p:cNvCxnSpPr/>
            <p:nvPr/>
          </p:nvCxnSpPr>
          <p:spPr>
            <a:xfrm>
              <a:off x="3962400" y="5052060"/>
              <a:ext cx="14478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38200" y="4114800"/>
              <a:ext cx="434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9E0101"/>
                  </a:solidFill>
                  <a:latin typeface="Comic Sans MS"/>
                  <a:cs typeface="Comic Sans MS"/>
                </a:rPr>
                <a:t>Law of Large Numbers:</a:t>
              </a:r>
              <a:endParaRPr lang="en-US" sz="2000" dirty="0">
                <a:solidFill>
                  <a:srgbClr val="9E0101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38200" y="4572000"/>
              <a:ext cx="7543800" cy="990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Oval 17"/>
          <p:cNvSpPr/>
          <p:nvPr/>
        </p:nvSpPr>
        <p:spPr>
          <a:xfrm>
            <a:off x="5540828" y="2667000"/>
            <a:ext cx="707572" cy="10668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 bwMode="auto">
          <a:xfrm>
            <a:off x="5579315" y="3745468"/>
            <a:ext cx="1659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Empirical mean</a:t>
            </a:r>
            <a:endParaRPr lang="en-US" b="1" dirty="0">
              <a:solidFill>
                <a:srgbClr val="C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81308" y="4800600"/>
            <a:ext cx="1095973" cy="461665"/>
            <a:chOff x="4181308" y="4800600"/>
            <a:chExt cx="1095973" cy="461665"/>
          </a:xfrm>
        </p:grpSpPr>
        <p:sp>
          <p:nvSpPr>
            <p:cNvPr id="20" name="TextBox 19"/>
            <p:cNvSpPr txBox="1"/>
            <p:nvPr/>
          </p:nvSpPr>
          <p:spPr>
            <a:xfrm>
              <a:off x="4181308" y="4800600"/>
              <a:ext cx="10959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n       ∞</a:t>
              </a:r>
              <a:endParaRPr lang="en-US" sz="2400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V="1">
              <a:off x="4495800" y="5067299"/>
              <a:ext cx="381000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</a:t>
            </a:r>
            <a:r>
              <a:rPr lang="en-US" sz="2000" dirty="0" err="1" smtClean="0"/>
              <a:t>kernelized</a:t>
            </a:r>
            <a:r>
              <a:rPr lang="en-US" sz="2000" dirty="0" smtClean="0"/>
              <a:t> ridge regression, what’s the prior?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	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Prior for </a:t>
            </a:r>
            <a:r>
              <a:rPr lang="en-US" b="1" dirty="0" err="1" smtClean="0">
                <a:solidFill>
                  <a:srgbClr val="C00000"/>
                </a:solidFill>
              </a:rPr>
              <a:t>kernelized</a:t>
            </a:r>
            <a:r>
              <a:rPr lang="en-US" b="1" dirty="0" smtClean="0">
                <a:solidFill>
                  <a:srgbClr val="C00000"/>
                </a:solidFill>
              </a:rPr>
              <a:t> ridge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286000"/>
            <a:ext cx="3510517" cy="317729"/>
          </a:xfrm>
          <a:prstGeom prst="rect">
            <a:avLst/>
          </a:prstGeom>
        </p:spPr>
      </p:pic>
      <p:sp>
        <p:nvSpPr>
          <p:cNvPr id="162" name="Rectangle 161"/>
          <p:cNvSpPr/>
          <p:nvPr/>
        </p:nvSpPr>
        <p:spPr>
          <a:xfrm>
            <a:off x="8218557" y="1524000"/>
            <a:ext cx="762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096001" y="1828800"/>
            <a:ext cx="2514599" cy="1143001"/>
            <a:chOff x="6096001" y="3810000"/>
            <a:chExt cx="2514599" cy="1143001"/>
          </a:xfrm>
        </p:grpSpPr>
        <p:grpSp>
          <p:nvGrpSpPr>
            <p:cNvPr id="15" name="Group 109"/>
            <p:cNvGrpSpPr/>
            <p:nvPr/>
          </p:nvGrpSpPr>
          <p:grpSpPr>
            <a:xfrm>
              <a:off x="6096001" y="3973166"/>
              <a:ext cx="2331439" cy="979835"/>
              <a:chOff x="5181600" y="2168182"/>
              <a:chExt cx="3514725" cy="1539740"/>
            </a:xfrm>
          </p:grpSpPr>
          <p:grpSp>
            <p:nvGrpSpPr>
              <p:cNvPr id="16" name="Group 142"/>
              <p:cNvGrpSpPr/>
              <p:nvPr/>
            </p:nvGrpSpPr>
            <p:grpSpPr bwMode="auto">
              <a:xfrm>
                <a:off x="5495925" y="2463215"/>
                <a:ext cx="3200400" cy="1009615"/>
                <a:chOff x="4953000" y="4147058"/>
                <a:chExt cx="2286000" cy="1009615"/>
              </a:xfrm>
            </p:grpSpPr>
            <p:sp>
              <p:nvSpPr>
                <p:cNvPr id="21" name="Line 291"/>
                <p:cNvSpPr>
                  <a:spLocks noChangeShapeType="1"/>
                </p:cNvSpPr>
                <p:nvPr/>
              </p:nvSpPr>
              <p:spPr bwMode="auto">
                <a:xfrm>
                  <a:off x="4953000" y="5124923"/>
                  <a:ext cx="2286000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70550" y="44978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3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67028" y="471270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4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059488" y="46502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5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49060" y="455342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6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285774" y="47264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7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27998" y="46867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8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79629" y="44581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9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74904" y="42295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0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676517" y="436292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1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828917" y="43057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2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255829" y="4342286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3" name="Oval 424"/>
                <p:cNvSpPr>
                  <a:spLocks noChangeAspect="1" noChangeArrowheads="1"/>
                </p:cNvSpPr>
                <p:nvPr/>
              </p:nvSpPr>
              <p:spPr bwMode="auto">
                <a:xfrm>
                  <a:off x="5040313" y="5107990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4" name="Oval 425"/>
                <p:cNvSpPr>
                  <a:spLocks noChangeAspect="1" noChangeArrowheads="1"/>
                </p:cNvSpPr>
                <p:nvPr/>
              </p:nvSpPr>
              <p:spPr bwMode="auto">
                <a:xfrm>
                  <a:off x="65643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5" name="Oval 432"/>
                <p:cNvSpPr>
                  <a:spLocks noChangeAspect="1" noChangeArrowheads="1"/>
                </p:cNvSpPr>
                <p:nvPr/>
              </p:nvSpPr>
              <p:spPr bwMode="auto">
                <a:xfrm>
                  <a:off x="5126038" y="511001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6" name="Oval 433"/>
                <p:cNvSpPr>
                  <a:spLocks noChangeAspect="1" noChangeArrowheads="1"/>
                </p:cNvSpPr>
                <p:nvPr/>
              </p:nvSpPr>
              <p:spPr bwMode="auto">
                <a:xfrm>
                  <a:off x="5181601" y="5107990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7" name="Oval 434"/>
                <p:cNvSpPr>
                  <a:spLocks noChangeAspect="1" noChangeArrowheads="1"/>
                </p:cNvSpPr>
                <p:nvPr/>
              </p:nvSpPr>
              <p:spPr bwMode="auto">
                <a:xfrm>
                  <a:off x="5286376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8" name="Oval 435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6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9" name="Oval 436"/>
                <p:cNvSpPr>
                  <a:spLocks noChangeAspect="1" noChangeArrowheads="1"/>
                </p:cNvSpPr>
                <p:nvPr/>
              </p:nvSpPr>
              <p:spPr bwMode="auto">
                <a:xfrm>
                  <a:off x="546893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0" name="Oval 437"/>
                <p:cNvSpPr>
                  <a:spLocks noChangeAspect="1" noChangeArrowheads="1"/>
                </p:cNvSpPr>
                <p:nvPr/>
              </p:nvSpPr>
              <p:spPr bwMode="auto">
                <a:xfrm>
                  <a:off x="55260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1" name="Oval 438"/>
                <p:cNvSpPr>
                  <a:spLocks noChangeAspect="1" noChangeArrowheads="1"/>
                </p:cNvSpPr>
                <p:nvPr/>
              </p:nvSpPr>
              <p:spPr bwMode="auto">
                <a:xfrm>
                  <a:off x="5629276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" name="Oval 439"/>
                <p:cNvSpPr>
                  <a:spLocks noChangeAspect="1" noChangeArrowheads="1"/>
                </p:cNvSpPr>
                <p:nvPr/>
              </p:nvSpPr>
              <p:spPr bwMode="auto">
                <a:xfrm>
                  <a:off x="57546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3" name="Oval 440"/>
                <p:cNvSpPr>
                  <a:spLocks noChangeAspect="1" noChangeArrowheads="1"/>
                </p:cNvSpPr>
                <p:nvPr/>
              </p:nvSpPr>
              <p:spPr bwMode="auto">
                <a:xfrm>
                  <a:off x="59070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4" name="Oval 441"/>
                <p:cNvSpPr>
                  <a:spLocks noChangeAspect="1" noChangeArrowheads="1"/>
                </p:cNvSpPr>
                <p:nvPr/>
              </p:nvSpPr>
              <p:spPr bwMode="auto">
                <a:xfrm>
                  <a:off x="60594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5" name="Oval 442"/>
                <p:cNvSpPr>
                  <a:spLocks noChangeAspect="1" noChangeArrowheads="1"/>
                </p:cNvSpPr>
                <p:nvPr/>
              </p:nvSpPr>
              <p:spPr bwMode="auto">
                <a:xfrm>
                  <a:off x="6134101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6" name="Oval 443"/>
                <p:cNvSpPr>
                  <a:spLocks noChangeAspect="1" noChangeArrowheads="1"/>
                </p:cNvSpPr>
                <p:nvPr/>
              </p:nvSpPr>
              <p:spPr bwMode="auto">
                <a:xfrm>
                  <a:off x="59832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7" name="Oval 444"/>
                <p:cNvSpPr>
                  <a:spLocks noChangeAspect="1" noChangeArrowheads="1"/>
                </p:cNvSpPr>
                <p:nvPr/>
              </p:nvSpPr>
              <p:spPr bwMode="auto">
                <a:xfrm>
                  <a:off x="5810251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8" name="Oval 445"/>
                <p:cNvSpPr>
                  <a:spLocks noChangeAspect="1" noChangeArrowheads="1"/>
                </p:cNvSpPr>
                <p:nvPr/>
              </p:nvSpPr>
              <p:spPr bwMode="auto">
                <a:xfrm>
                  <a:off x="56784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9" name="Oval 446"/>
                <p:cNvSpPr>
                  <a:spLocks noChangeAspect="1" noChangeArrowheads="1"/>
                </p:cNvSpPr>
                <p:nvPr/>
              </p:nvSpPr>
              <p:spPr bwMode="auto">
                <a:xfrm>
                  <a:off x="5334001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0" name="Oval 447"/>
                <p:cNvSpPr>
                  <a:spLocks noChangeAspect="1" noChangeArrowheads="1"/>
                </p:cNvSpPr>
                <p:nvPr/>
              </p:nvSpPr>
              <p:spPr bwMode="auto">
                <a:xfrm>
                  <a:off x="6299199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1" name="Oval 448"/>
                <p:cNvSpPr>
                  <a:spLocks noChangeAspect="1" noChangeArrowheads="1"/>
                </p:cNvSpPr>
                <p:nvPr/>
              </p:nvSpPr>
              <p:spPr bwMode="auto">
                <a:xfrm>
                  <a:off x="6335712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2" name="Oval 449"/>
                <p:cNvSpPr>
                  <a:spLocks noChangeAspect="1" noChangeArrowheads="1"/>
                </p:cNvSpPr>
                <p:nvPr/>
              </p:nvSpPr>
              <p:spPr bwMode="auto">
                <a:xfrm>
                  <a:off x="64119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3" name="Oval 450"/>
                <p:cNvSpPr>
                  <a:spLocks noChangeAspect="1" noChangeArrowheads="1"/>
                </p:cNvSpPr>
                <p:nvPr/>
              </p:nvSpPr>
              <p:spPr bwMode="auto">
                <a:xfrm>
                  <a:off x="67167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4" name="Oval 451"/>
                <p:cNvSpPr>
                  <a:spLocks noChangeAspect="1" noChangeArrowheads="1"/>
                </p:cNvSpPr>
                <p:nvPr/>
              </p:nvSpPr>
              <p:spPr bwMode="auto">
                <a:xfrm>
                  <a:off x="6869112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5" name="Oval 452"/>
                <p:cNvSpPr>
                  <a:spLocks noChangeAspect="1" noChangeArrowheads="1"/>
                </p:cNvSpPr>
                <p:nvPr/>
              </p:nvSpPr>
              <p:spPr bwMode="auto">
                <a:xfrm>
                  <a:off x="7021512" y="508364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6" name="Oval 453"/>
                <p:cNvSpPr>
                  <a:spLocks noChangeAspect="1" noChangeArrowheads="1"/>
                </p:cNvSpPr>
                <p:nvPr/>
              </p:nvSpPr>
              <p:spPr bwMode="auto">
                <a:xfrm>
                  <a:off x="7126287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7" name="Oval 454"/>
                <p:cNvSpPr>
                  <a:spLocks noChangeAspect="1" noChangeArrowheads="1"/>
                </p:cNvSpPr>
                <p:nvPr/>
              </p:nvSpPr>
              <p:spPr bwMode="auto">
                <a:xfrm>
                  <a:off x="6918324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8" name="Oval 455"/>
                <p:cNvSpPr>
                  <a:spLocks noChangeAspect="1" noChangeArrowheads="1"/>
                </p:cNvSpPr>
                <p:nvPr/>
              </p:nvSpPr>
              <p:spPr bwMode="auto">
                <a:xfrm>
                  <a:off x="67929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9" name="Oval 456"/>
                <p:cNvSpPr>
                  <a:spLocks noChangeAspect="1" noChangeArrowheads="1"/>
                </p:cNvSpPr>
                <p:nvPr/>
              </p:nvSpPr>
              <p:spPr bwMode="auto">
                <a:xfrm>
                  <a:off x="66405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0" name="Oval 457"/>
                <p:cNvSpPr>
                  <a:spLocks noChangeAspect="1" noChangeArrowheads="1"/>
                </p:cNvSpPr>
                <p:nvPr/>
              </p:nvSpPr>
              <p:spPr bwMode="auto">
                <a:xfrm>
                  <a:off x="64881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1" name="Oval 458"/>
                <p:cNvSpPr>
                  <a:spLocks noChangeAspect="1" noChangeArrowheads="1"/>
                </p:cNvSpPr>
                <p:nvPr/>
              </p:nvSpPr>
              <p:spPr bwMode="auto">
                <a:xfrm>
                  <a:off x="7061199" y="508364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2" name="Oval 459"/>
                <p:cNvSpPr>
                  <a:spLocks noChangeAspect="1" noChangeArrowheads="1"/>
                </p:cNvSpPr>
                <p:nvPr/>
              </p:nvSpPr>
              <p:spPr bwMode="auto">
                <a:xfrm>
                  <a:off x="66024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3" name="Freeform 62"/>
                <p:cNvSpPr/>
                <p:nvPr/>
              </p:nvSpPr>
              <p:spPr bwMode="auto">
                <a:xfrm>
                  <a:off x="5124091" y="4167997"/>
                  <a:ext cx="1768415" cy="598577"/>
                </a:xfrm>
                <a:custGeom>
                  <a:avLst/>
                  <a:gdLst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598098"/>
                    <a:gd name="connsiteX1" fmla="*/ 276045 w 1768415"/>
                    <a:gd name="connsiteY1" fmla="*/ 530525 h 598098"/>
                    <a:gd name="connsiteX2" fmla="*/ 474452 w 1768415"/>
                    <a:gd name="connsiteY2" fmla="*/ 409755 h 598098"/>
                    <a:gd name="connsiteX3" fmla="*/ 897147 w 1768415"/>
                    <a:gd name="connsiteY3" fmla="*/ 539151 h 598098"/>
                    <a:gd name="connsiteX4" fmla="*/ 1259456 w 1768415"/>
                    <a:gd name="connsiteY4" fmla="*/ 56072 h 598098"/>
                    <a:gd name="connsiteX5" fmla="*/ 1561381 w 1768415"/>
                    <a:gd name="connsiteY5" fmla="*/ 202721 h 598098"/>
                    <a:gd name="connsiteX6" fmla="*/ 1768415 w 1768415"/>
                    <a:gd name="connsiteY6" fmla="*/ 133710 h 598098"/>
                    <a:gd name="connsiteX0" fmla="*/ 0 w 1768415"/>
                    <a:gd name="connsiteY0" fmla="*/ 496019 h 598577"/>
                    <a:gd name="connsiteX1" fmla="*/ 276045 w 1768415"/>
                    <a:gd name="connsiteY1" fmla="*/ 530525 h 598577"/>
                    <a:gd name="connsiteX2" fmla="*/ 474452 w 1768415"/>
                    <a:gd name="connsiteY2" fmla="*/ 409755 h 598577"/>
                    <a:gd name="connsiteX3" fmla="*/ 626852 w 1768415"/>
                    <a:gd name="connsiteY3" fmla="*/ 412629 h 598577"/>
                    <a:gd name="connsiteX4" fmla="*/ 897147 w 1768415"/>
                    <a:gd name="connsiteY4" fmla="*/ 539151 h 598577"/>
                    <a:gd name="connsiteX5" fmla="*/ 1259456 w 1768415"/>
                    <a:gd name="connsiteY5" fmla="*/ 56072 h 598577"/>
                    <a:gd name="connsiteX6" fmla="*/ 1561381 w 1768415"/>
                    <a:gd name="connsiteY6" fmla="*/ 202721 h 598577"/>
                    <a:gd name="connsiteX7" fmla="*/ 1768415 w 1768415"/>
                    <a:gd name="connsiteY7" fmla="*/ 133710 h 59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8415" h="598577">
                      <a:moveTo>
                        <a:pt x="0" y="496019"/>
                      </a:moveTo>
                      <a:cubicBezTo>
                        <a:pt x="98485" y="520460"/>
                        <a:pt x="196970" y="544902"/>
                        <a:pt x="276045" y="530525"/>
                      </a:cubicBezTo>
                      <a:cubicBezTo>
                        <a:pt x="355120" y="516148"/>
                        <a:pt x="415984" y="429404"/>
                        <a:pt x="474452" y="409755"/>
                      </a:cubicBezTo>
                      <a:cubicBezTo>
                        <a:pt x="532920" y="390106"/>
                        <a:pt x="556403" y="391063"/>
                        <a:pt x="626852" y="412629"/>
                      </a:cubicBezTo>
                      <a:cubicBezTo>
                        <a:pt x="697301" y="434195"/>
                        <a:pt x="791713" y="598577"/>
                        <a:pt x="897147" y="539151"/>
                      </a:cubicBezTo>
                      <a:cubicBezTo>
                        <a:pt x="1002581" y="479725"/>
                        <a:pt x="1148750" y="112144"/>
                        <a:pt x="1259456" y="56072"/>
                      </a:cubicBezTo>
                      <a:cubicBezTo>
                        <a:pt x="1370162" y="0"/>
                        <a:pt x="1476555" y="189781"/>
                        <a:pt x="1561381" y="202721"/>
                      </a:cubicBezTo>
                      <a:cubicBezTo>
                        <a:pt x="1646207" y="215661"/>
                        <a:pt x="1707311" y="174685"/>
                        <a:pt x="1768415" y="133710"/>
                      </a:cubicBezTo>
                    </a:path>
                  </a:pathLst>
                </a:custGeom>
                <a:ln w="28575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77979" y="4579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5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30379" y="46191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6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066917" y="45429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7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76367" y="46556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8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375496" y="46191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9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82427" y="4579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0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87058" y="45280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1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28774" y="41470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2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683946" y="42994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3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755346" y="4198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4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325427" y="42746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5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69353" y="45587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6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21753" y="47873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7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993346" y="47111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8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67741" y="461429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9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332803" y="47873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0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04203" y="47476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1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78432" y="45190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2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73707" y="42904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3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592060" y="442379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4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827720" y="43666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5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254632" y="4403160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</p:grpSp>
          <p:pic>
            <p:nvPicPr>
              <p:cNvPr id="17" name="Picture 16" descr="txp_fig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7" cstate="print"/>
              <a:stretch>
                <a:fillRect/>
              </a:stretch>
            </p:blipFill>
            <p:spPr bwMode="auto">
              <a:xfrm>
                <a:off x="5181600" y="3522657"/>
                <a:ext cx="238539" cy="185265"/>
              </a:xfrm>
              <a:prstGeom prst="rect">
                <a:avLst/>
              </a:prstGeom>
              <a:noFill/>
              <a:ln/>
              <a:effectLst/>
            </p:spPr>
          </p:pic>
          <p:pic>
            <p:nvPicPr>
              <p:cNvPr id="18" name="Picture 17" descr="txp_fig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8" cstate="print"/>
              <a:stretch>
                <a:fillRect/>
              </a:stretch>
            </p:blipFill>
            <p:spPr bwMode="auto">
              <a:xfrm>
                <a:off x="5267739" y="2836857"/>
                <a:ext cx="212429" cy="185378"/>
              </a:xfrm>
              <a:prstGeom prst="rect">
                <a:avLst/>
              </a:prstGeom>
              <a:noFill/>
              <a:ln/>
              <a:effectLst/>
            </p:spPr>
          </p:pic>
          <p:cxnSp>
            <p:nvCxnSpPr>
              <p:cNvPr id="20" name="Straight Arrow Connector 19"/>
              <p:cNvCxnSpPr/>
              <p:nvPr/>
            </p:nvCxnSpPr>
            <p:spPr bwMode="auto">
              <a:xfrm rot="10800000" flipV="1">
                <a:off x="7826865" y="2168182"/>
                <a:ext cx="381000" cy="472940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3" name="Picture 162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8166109" y="3810000"/>
              <a:ext cx="444491" cy="181513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161" name="Picture 160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3352800" y="2866432"/>
            <a:ext cx="1670986" cy="315969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895601"/>
            <a:ext cx="1824513" cy="292238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81836"/>
            <a:ext cx="3886200" cy="323193"/>
          </a:xfrm>
          <a:prstGeom prst="rect">
            <a:avLst/>
          </a:prstGeom>
        </p:spPr>
      </p:pic>
      <p:pic>
        <p:nvPicPr>
          <p:cNvPr id="92" name="Picture 91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505200"/>
            <a:ext cx="2057400" cy="346934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419600"/>
            <a:ext cx="2914871" cy="6096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257800"/>
            <a:ext cx="6705600" cy="630689"/>
          </a:xfrm>
          <a:prstGeom prst="rect">
            <a:avLst/>
          </a:prstGeom>
        </p:spPr>
      </p:pic>
      <p:pic>
        <p:nvPicPr>
          <p:cNvPr id="94" name="Picture 93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096000"/>
            <a:ext cx="384678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058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</a:t>
            </a:r>
            <a:r>
              <a:rPr lang="en-US" sz="2000" dirty="0" err="1" smtClean="0"/>
              <a:t>kernelized</a:t>
            </a:r>
            <a:r>
              <a:rPr lang="en-US" sz="2000" dirty="0" smtClean="0"/>
              <a:t> ridge regression, what’s the prior?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	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Prior for </a:t>
            </a:r>
            <a:r>
              <a:rPr lang="en-US" b="1" dirty="0" err="1" smtClean="0">
                <a:solidFill>
                  <a:srgbClr val="C00000"/>
                </a:solidFill>
              </a:rPr>
              <a:t>kernelized</a:t>
            </a:r>
            <a:r>
              <a:rPr lang="en-US" b="1" dirty="0" smtClean="0">
                <a:solidFill>
                  <a:srgbClr val="C00000"/>
                </a:solidFill>
              </a:rPr>
              <a:t> ridge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286000"/>
            <a:ext cx="3510517" cy="317729"/>
          </a:xfrm>
          <a:prstGeom prst="rect">
            <a:avLst/>
          </a:prstGeom>
        </p:spPr>
      </p:pic>
      <p:sp>
        <p:nvSpPr>
          <p:cNvPr id="162" name="Rectangle 161"/>
          <p:cNvSpPr/>
          <p:nvPr/>
        </p:nvSpPr>
        <p:spPr>
          <a:xfrm>
            <a:off x="8218557" y="1524000"/>
            <a:ext cx="762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096001" y="1828800"/>
            <a:ext cx="2514599" cy="1143001"/>
            <a:chOff x="6096001" y="3810000"/>
            <a:chExt cx="2514599" cy="1143001"/>
          </a:xfrm>
        </p:grpSpPr>
        <p:grpSp>
          <p:nvGrpSpPr>
            <p:cNvPr id="15" name="Group 109"/>
            <p:cNvGrpSpPr/>
            <p:nvPr/>
          </p:nvGrpSpPr>
          <p:grpSpPr>
            <a:xfrm>
              <a:off x="6096001" y="3973166"/>
              <a:ext cx="2331439" cy="979835"/>
              <a:chOff x="5181600" y="2168182"/>
              <a:chExt cx="3514725" cy="1539740"/>
            </a:xfrm>
          </p:grpSpPr>
          <p:grpSp>
            <p:nvGrpSpPr>
              <p:cNvPr id="16" name="Group 142"/>
              <p:cNvGrpSpPr/>
              <p:nvPr/>
            </p:nvGrpSpPr>
            <p:grpSpPr bwMode="auto">
              <a:xfrm>
                <a:off x="5495925" y="2463215"/>
                <a:ext cx="3200400" cy="1009615"/>
                <a:chOff x="4953000" y="4147058"/>
                <a:chExt cx="2286000" cy="1009615"/>
              </a:xfrm>
            </p:grpSpPr>
            <p:sp>
              <p:nvSpPr>
                <p:cNvPr id="21" name="Line 291"/>
                <p:cNvSpPr>
                  <a:spLocks noChangeShapeType="1"/>
                </p:cNvSpPr>
                <p:nvPr/>
              </p:nvSpPr>
              <p:spPr bwMode="auto">
                <a:xfrm>
                  <a:off x="4953000" y="5124923"/>
                  <a:ext cx="2286000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70550" y="44978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3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67028" y="471270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4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059488" y="46502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5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49060" y="455342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6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285774" y="4726461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7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27998" y="46867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8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79629" y="44581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29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74904" y="42295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0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676517" y="436292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1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828917" y="4305773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2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255829" y="4342286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3" name="Oval 424"/>
                <p:cNvSpPr>
                  <a:spLocks noChangeAspect="1" noChangeArrowheads="1"/>
                </p:cNvSpPr>
                <p:nvPr/>
              </p:nvSpPr>
              <p:spPr bwMode="auto">
                <a:xfrm>
                  <a:off x="5040313" y="5107990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4" name="Oval 425"/>
                <p:cNvSpPr>
                  <a:spLocks noChangeAspect="1" noChangeArrowheads="1"/>
                </p:cNvSpPr>
                <p:nvPr/>
              </p:nvSpPr>
              <p:spPr bwMode="auto">
                <a:xfrm>
                  <a:off x="65643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5" name="Oval 432"/>
                <p:cNvSpPr>
                  <a:spLocks noChangeAspect="1" noChangeArrowheads="1"/>
                </p:cNvSpPr>
                <p:nvPr/>
              </p:nvSpPr>
              <p:spPr bwMode="auto">
                <a:xfrm>
                  <a:off x="5126038" y="511001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6" name="Oval 433"/>
                <p:cNvSpPr>
                  <a:spLocks noChangeAspect="1" noChangeArrowheads="1"/>
                </p:cNvSpPr>
                <p:nvPr/>
              </p:nvSpPr>
              <p:spPr bwMode="auto">
                <a:xfrm>
                  <a:off x="5181601" y="5107990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7" name="Oval 434"/>
                <p:cNvSpPr>
                  <a:spLocks noChangeAspect="1" noChangeArrowheads="1"/>
                </p:cNvSpPr>
                <p:nvPr/>
              </p:nvSpPr>
              <p:spPr bwMode="auto">
                <a:xfrm>
                  <a:off x="5286376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8" name="Oval 435"/>
                <p:cNvSpPr>
                  <a:spLocks noChangeAspect="1" noChangeArrowheads="1"/>
                </p:cNvSpPr>
                <p:nvPr/>
              </p:nvSpPr>
              <p:spPr bwMode="auto">
                <a:xfrm>
                  <a:off x="5400676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39" name="Oval 436"/>
                <p:cNvSpPr>
                  <a:spLocks noChangeAspect="1" noChangeArrowheads="1"/>
                </p:cNvSpPr>
                <p:nvPr/>
              </p:nvSpPr>
              <p:spPr bwMode="auto">
                <a:xfrm>
                  <a:off x="546893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0" name="Oval 437"/>
                <p:cNvSpPr>
                  <a:spLocks noChangeAspect="1" noChangeArrowheads="1"/>
                </p:cNvSpPr>
                <p:nvPr/>
              </p:nvSpPr>
              <p:spPr bwMode="auto">
                <a:xfrm>
                  <a:off x="55260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1" name="Oval 438"/>
                <p:cNvSpPr>
                  <a:spLocks noChangeAspect="1" noChangeArrowheads="1"/>
                </p:cNvSpPr>
                <p:nvPr/>
              </p:nvSpPr>
              <p:spPr bwMode="auto">
                <a:xfrm>
                  <a:off x="5629276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2" name="Oval 439"/>
                <p:cNvSpPr>
                  <a:spLocks noChangeAspect="1" noChangeArrowheads="1"/>
                </p:cNvSpPr>
                <p:nvPr/>
              </p:nvSpPr>
              <p:spPr bwMode="auto">
                <a:xfrm>
                  <a:off x="57546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3" name="Oval 440"/>
                <p:cNvSpPr>
                  <a:spLocks noChangeAspect="1" noChangeArrowheads="1"/>
                </p:cNvSpPr>
                <p:nvPr/>
              </p:nvSpPr>
              <p:spPr bwMode="auto">
                <a:xfrm>
                  <a:off x="59070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4" name="Oval 441"/>
                <p:cNvSpPr>
                  <a:spLocks noChangeAspect="1" noChangeArrowheads="1"/>
                </p:cNvSpPr>
                <p:nvPr/>
              </p:nvSpPr>
              <p:spPr bwMode="auto">
                <a:xfrm>
                  <a:off x="6059488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5" name="Oval 442"/>
                <p:cNvSpPr>
                  <a:spLocks noChangeAspect="1" noChangeArrowheads="1"/>
                </p:cNvSpPr>
                <p:nvPr/>
              </p:nvSpPr>
              <p:spPr bwMode="auto">
                <a:xfrm>
                  <a:off x="6134101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6" name="Oval 443"/>
                <p:cNvSpPr>
                  <a:spLocks noChangeAspect="1" noChangeArrowheads="1"/>
                </p:cNvSpPr>
                <p:nvPr/>
              </p:nvSpPr>
              <p:spPr bwMode="auto">
                <a:xfrm>
                  <a:off x="59832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7" name="Oval 444"/>
                <p:cNvSpPr>
                  <a:spLocks noChangeAspect="1" noChangeArrowheads="1"/>
                </p:cNvSpPr>
                <p:nvPr/>
              </p:nvSpPr>
              <p:spPr bwMode="auto">
                <a:xfrm>
                  <a:off x="5810251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8" name="Oval 445"/>
                <p:cNvSpPr>
                  <a:spLocks noChangeAspect="1" noChangeArrowheads="1"/>
                </p:cNvSpPr>
                <p:nvPr/>
              </p:nvSpPr>
              <p:spPr bwMode="auto">
                <a:xfrm>
                  <a:off x="5678488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49" name="Oval 446"/>
                <p:cNvSpPr>
                  <a:spLocks noChangeAspect="1" noChangeArrowheads="1"/>
                </p:cNvSpPr>
                <p:nvPr/>
              </p:nvSpPr>
              <p:spPr bwMode="auto">
                <a:xfrm>
                  <a:off x="5334001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0" name="Oval 447"/>
                <p:cNvSpPr>
                  <a:spLocks noChangeAspect="1" noChangeArrowheads="1"/>
                </p:cNvSpPr>
                <p:nvPr/>
              </p:nvSpPr>
              <p:spPr bwMode="auto">
                <a:xfrm>
                  <a:off x="6299199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1" name="Oval 448"/>
                <p:cNvSpPr>
                  <a:spLocks noChangeAspect="1" noChangeArrowheads="1"/>
                </p:cNvSpPr>
                <p:nvPr/>
              </p:nvSpPr>
              <p:spPr bwMode="auto">
                <a:xfrm>
                  <a:off x="6335712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2" name="Oval 449"/>
                <p:cNvSpPr>
                  <a:spLocks noChangeAspect="1" noChangeArrowheads="1"/>
                </p:cNvSpPr>
                <p:nvPr/>
              </p:nvSpPr>
              <p:spPr bwMode="auto">
                <a:xfrm>
                  <a:off x="64119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3" name="Oval 450"/>
                <p:cNvSpPr>
                  <a:spLocks noChangeAspect="1" noChangeArrowheads="1"/>
                </p:cNvSpPr>
                <p:nvPr/>
              </p:nvSpPr>
              <p:spPr bwMode="auto">
                <a:xfrm>
                  <a:off x="67167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4" name="Oval 451"/>
                <p:cNvSpPr>
                  <a:spLocks noChangeAspect="1" noChangeArrowheads="1"/>
                </p:cNvSpPr>
                <p:nvPr/>
              </p:nvSpPr>
              <p:spPr bwMode="auto">
                <a:xfrm>
                  <a:off x="6869112" y="5097847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5" name="Oval 452"/>
                <p:cNvSpPr>
                  <a:spLocks noChangeAspect="1" noChangeArrowheads="1"/>
                </p:cNvSpPr>
                <p:nvPr/>
              </p:nvSpPr>
              <p:spPr bwMode="auto">
                <a:xfrm>
                  <a:off x="7021512" y="508364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6" name="Oval 453"/>
                <p:cNvSpPr>
                  <a:spLocks noChangeAspect="1" noChangeArrowheads="1"/>
                </p:cNvSpPr>
                <p:nvPr/>
              </p:nvSpPr>
              <p:spPr bwMode="auto">
                <a:xfrm>
                  <a:off x="7126287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7" name="Oval 454"/>
                <p:cNvSpPr>
                  <a:spLocks noChangeAspect="1" noChangeArrowheads="1"/>
                </p:cNvSpPr>
                <p:nvPr/>
              </p:nvSpPr>
              <p:spPr bwMode="auto">
                <a:xfrm>
                  <a:off x="6918324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8" name="Oval 455"/>
                <p:cNvSpPr>
                  <a:spLocks noChangeAspect="1" noChangeArrowheads="1"/>
                </p:cNvSpPr>
                <p:nvPr/>
              </p:nvSpPr>
              <p:spPr bwMode="auto">
                <a:xfrm>
                  <a:off x="67929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59" name="Oval 456"/>
                <p:cNvSpPr>
                  <a:spLocks noChangeAspect="1" noChangeArrowheads="1"/>
                </p:cNvSpPr>
                <p:nvPr/>
              </p:nvSpPr>
              <p:spPr bwMode="auto">
                <a:xfrm>
                  <a:off x="66405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0" name="Oval 457"/>
                <p:cNvSpPr>
                  <a:spLocks noChangeAspect="1" noChangeArrowheads="1"/>
                </p:cNvSpPr>
                <p:nvPr/>
              </p:nvSpPr>
              <p:spPr bwMode="auto">
                <a:xfrm>
                  <a:off x="64881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1" name="Oval 458"/>
                <p:cNvSpPr>
                  <a:spLocks noChangeAspect="1" noChangeArrowheads="1"/>
                </p:cNvSpPr>
                <p:nvPr/>
              </p:nvSpPr>
              <p:spPr bwMode="auto">
                <a:xfrm>
                  <a:off x="7061199" y="5083648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2" name="Oval 459"/>
                <p:cNvSpPr>
                  <a:spLocks noChangeAspect="1" noChangeArrowheads="1"/>
                </p:cNvSpPr>
                <p:nvPr/>
              </p:nvSpPr>
              <p:spPr bwMode="auto">
                <a:xfrm>
                  <a:off x="6602412" y="5095819"/>
                  <a:ext cx="36513" cy="4665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3" name="Freeform 62"/>
                <p:cNvSpPr/>
                <p:nvPr/>
              </p:nvSpPr>
              <p:spPr bwMode="auto">
                <a:xfrm>
                  <a:off x="5124091" y="4167997"/>
                  <a:ext cx="1768415" cy="598577"/>
                </a:xfrm>
                <a:custGeom>
                  <a:avLst/>
                  <a:gdLst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606725"/>
                    <a:gd name="connsiteX1" fmla="*/ 276045 w 1768415"/>
                    <a:gd name="connsiteY1" fmla="*/ 530525 h 606725"/>
                    <a:gd name="connsiteX2" fmla="*/ 474452 w 1768415"/>
                    <a:gd name="connsiteY2" fmla="*/ 409755 h 606725"/>
                    <a:gd name="connsiteX3" fmla="*/ 741871 w 1768415"/>
                    <a:gd name="connsiteY3" fmla="*/ 461513 h 606725"/>
                    <a:gd name="connsiteX4" fmla="*/ 897147 w 1768415"/>
                    <a:gd name="connsiteY4" fmla="*/ 539151 h 606725"/>
                    <a:gd name="connsiteX5" fmla="*/ 1259456 w 1768415"/>
                    <a:gd name="connsiteY5" fmla="*/ 56072 h 606725"/>
                    <a:gd name="connsiteX6" fmla="*/ 1561381 w 1768415"/>
                    <a:gd name="connsiteY6" fmla="*/ 202721 h 606725"/>
                    <a:gd name="connsiteX7" fmla="*/ 1768415 w 1768415"/>
                    <a:gd name="connsiteY7" fmla="*/ 133710 h 606725"/>
                    <a:gd name="connsiteX0" fmla="*/ 0 w 1768415"/>
                    <a:gd name="connsiteY0" fmla="*/ 496019 h 598098"/>
                    <a:gd name="connsiteX1" fmla="*/ 276045 w 1768415"/>
                    <a:gd name="connsiteY1" fmla="*/ 530525 h 598098"/>
                    <a:gd name="connsiteX2" fmla="*/ 474452 w 1768415"/>
                    <a:gd name="connsiteY2" fmla="*/ 409755 h 598098"/>
                    <a:gd name="connsiteX3" fmla="*/ 897147 w 1768415"/>
                    <a:gd name="connsiteY3" fmla="*/ 539151 h 598098"/>
                    <a:gd name="connsiteX4" fmla="*/ 1259456 w 1768415"/>
                    <a:gd name="connsiteY4" fmla="*/ 56072 h 598098"/>
                    <a:gd name="connsiteX5" fmla="*/ 1561381 w 1768415"/>
                    <a:gd name="connsiteY5" fmla="*/ 202721 h 598098"/>
                    <a:gd name="connsiteX6" fmla="*/ 1768415 w 1768415"/>
                    <a:gd name="connsiteY6" fmla="*/ 133710 h 598098"/>
                    <a:gd name="connsiteX0" fmla="*/ 0 w 1768415"/>
                    <a:gd name="connsiteY0" fmla="*/ 496019 h 598577"/>
                    <a:gd name="connsiteX1" fmla="*/ 276045 w 1768415"/>
                    <a:gd name="connsiteY1" fmla="*/ 530525 h 598577"/>
                    <a:gd name="connsiteX2" fmla="*/ 474452 w 1768415"/>
                    <a:gd name="connsiteY2" fmla="*/ 409755 h 598577"/>
                    <a:gd name="connsiteX3" fmla="*/ 626852 w 1768415"/>
                    <a:gd name="connsiteY3" fmla="*/ 412629 h 598577"/>
                    <a:gd name="connsiteX4" fmla="*/ 897147 w 1768415"/>
                    <a:gd name="connsiteY4" fmla="*/ 539151 h 598577"/>
                    <a:gd name="connsiteX5" fmla="*/ 1259456 w 1768415"/>
                    <a:gd name="connsiteY5" fmla="*/ 56072 h 598577"/>
                    <a:gd name="connsiteX6" fmla="*/ 1561381 w 1768415"/>
                    <a:gd name="connsiteY6" fmla="*/ 202721 h 598577"/>
                    <a:gd name="connsiteX7" fmla="*/ 1768415 w 1768415"/>
                    <a:gd name="connsiteY7" fmla="*/ 133710 h 59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68415" h="598577">
                      <a:moveTo>
                        <a:pt x="0" y="496019"/>
                      </a:moveTo>
                      <a:cubicBezTo>
                        <a:pt x="98485" y="520460"/>
                        <a:pt x="196970" y="544902"/>
                        <a:pt x="276045" y="530525"/>
                      </a:cubicBezTo>
                      <a:cubicBezTo>
                        <a:pt x="355120" y="516148"/>
                        <a:pt x="415984" y="429404"/>
                        <a:pt x="474452" y="409755"/>
                      </a:cubicBezTo>
                      <a:cubicBezTo>
                        <a:pt x="532920" y="390106"/>
                        <a:pt x="556403" y="391063"/>
                        <a:pt x="626852" y="412629"/>
                      </a:cubicBezTo>
                      <a:cubicBezTo>
                        <a:pt x="697301" y="434195"/>
                        <a:pt x="791713" y="598577"/>
                        <a:pt x="897147" y="539151"/>
                      </a:cubicBezTo>
                      <a:cubicBezTo>
                        <a:pt x="1002581" y="479725"/>
                        <a:pt x="1148750" y="112144"/>
                        <a:pt x="1259456" y="56072"/>
                      </a:cubicBezTo>
                      <a:cubicBezTo>
                        <a:pt x="1370162" y="0"/>
                        <a:pt x="1476555" y="189781"/>
                        <a:pt x="1561381" y="202721"/>
                      </a:cubicBezTo>
                      <a:cubicBezTo>
                        <a:pt x="1646207" y="215661"/>
                        <a:pt x="1707311" y="174685"/>
                        <a:pt x="1768415" y="133710"/>
                      </a:cubicBezTo>
                    </a:path>
                  </a:pathLst>
                </a:custGeom>
                <a:ln w="28575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77979" y="4579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5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30379" y="46191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6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066917" y="45429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7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76367" y="46556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8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375496" y="461911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69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82427" y="4579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0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87058" y="45280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1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28774" y="41470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2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683946" y="4299458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3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755346" y="41984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4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325427" y="4274629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5" name="Oval 29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669353" y="45587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6" name="Oval 297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821753" y="47873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7" name="Oval 298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993346" y="47111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8" name="Oval 299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467741" y="461429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79" name="Oval 300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332803" y="4787335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0" name="Oval 301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5104203" y="47476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1" name="Oval 302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178432" y="45190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2" name="Oval 303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473707" y="42904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3" name="Oval 304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592060" y="442379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4" name="Oval 305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827720" y="4366647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  <p:sp>
              <p:nvSpPr>
                <p:cNvPr id="85" name="Oval 306"/>
                <p:cNvSpPr>
                  <a:spLocks noChangeAspect="1" noChangeArrowheads="1"/>
                </p:cNvSpPr>
                <p:nvPr/>
              </p:nvSpPr>
              <p:spPr bwMode="auto">
                <a:xfrm rot="18549981">
                  <a:off x="6254632" y="4403160"/>
                  <a:ext cx="36513" cy="36513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/>
                  <a:endParaRPr lang="en-US" sz="2400">
                    <a:solidFill>
                      <a:schemeClr val="tx2"/>
                    </a:solidFill>
                    <a:latin typeface="Comic Sans MS" pitchFamily="66" charset="0"/>
                  </a:endParaRPr>
                </a:p>
              </p:txBody>
            </p:sp>
          </p:grpSp>
          <p:pic>
            <p:nvPicPr>
              <p:cNvPr id="17" name="Picture 16" descr="txp_fig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 bwMode="auto">
              <a:xfrm>
                <a:off x="5181600" y="3522657"/>
                <a:ext cx="238539" cy="185265"/>
              </a:xfrm>
              <a:prstGeom prst="rect">
                <a:avLst/>
              </a:prstGeom>
              <a:noFill/>
              <a:ln/>
              <a:effectLst/>
            </p:spPr>
          </p:pic>
          <p:pic>
            <p:nvPicPr>
              <p:cNvPr id="18" name="Picture 17" descr="txp_fig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7" cstate="print"/>
              <a:stretch>
                <a:fillRect/>
              </a:stretch>
            </p:blipFill>
            <p:spPr bwMode="auto">
              <a:xfrm>
                <a:off x="5267739" y="2836857"/>
                <a:ext cx="212429" cy="185378"/>
              </a:xfrm>
              <a:prstGeom prst="rect">
                <a:avLst/>
              </a:prstGeom>
              <a:noFill/>
              <a:ln/>
              <a:effectLst/>
            </p:spPr>
          </p:pic>
          <p:cxnSp>
            <p:nvCxnSpPr>
              <p:cNvPr id="20" name="Straight Arrow Connector 19"/>
              <p:cNvCxnSpPr/>
              <p:nvPr/>
            </p:nvCxnSpPr>
            <p:spPr bwMode="auto">
              <a:xfrm rot="10800000" flipV="1">
                <a:off x="7826865" y="2168182"/>
                <a:ext cx="381000" cy="472940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3" name="Picture 162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8166109" y="3810000"/>
              <a:ext cx="444491" cy="181513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276600"/>
            <a:ext cx="5562600" cy="665675"/>
          </a:xfrm>
          <a:prstGeom prst="rect">
            <a:avLst/>
          </a:prstGeom>
        </p:spPr>
      </p:pic>
      <p:sp>
        <p:nvSpPr>
          <p:cNvPr id="87" name="Content Placeholder 2"/>
          <p:cNvSpPr txBox="1">
            <a:spLocks/>
          </p:cNvSpPr>
          <p:nvPr/>
        </p:nvSpPr>
        <p:spPr>
          <a:xfrm>
            <a:off x="457200" y="41910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2000" dirty="0" smtClean="0"/>
          </a:p>
          <a:p>
            <a:pPr indent="0">
              <a:buFont typeface="Arial" pitchFamily="34" charset="0"/>
              <a:buNone/>
            </a:pPr>
            <a:r>
              <a:rPr lang="en-US" sz="2000" dirty="0" smtClean="0"/>
              <a:t>Then 		                 i.e. we can interpret Kernel function as the covariance function under a Gaussian  process prior.</a:t>
            </a:r>
            <a:endParaRPr lang="en-US" sz="2000" dirty="0"/>
          </a:p>
        </p:txBody>
      </p:sp>
      <p:pic>
        <p:nvPicPr>
          <p:cNvPr id="90" name="Picture 89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486400"/>
            <a:ext cx="1638024" cy="325889"/>
          </a:xfrm>
          <a:prstGeom prst="rect">
            <a:avLst/>
          </a:prstGeom>
        </p:spPr>
      </p:pic>
      <p:pic>
        <p:nvPicPr>
          <p:cNvPr id="91" name="Picture 90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43" y="5983565"/>
            <a:ext cx="3265557" cy="285924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318" y="4564336"/>
            <a:ext cx="2701686" cy="38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99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	Gaussian process prior </a:t>
            </a:r>
          </a:p>
          <a:p>
            <a:pPr marL="0" indent="0">
              <a:buNone/>
            </a:pPr>
            <a:r>
              <a:rPr lang="en-US" sz="2000" dirty="0" smtClean="0"/>
              <a:t>    </a:t>
            </a:r>
          </a:p>
          <a:p>
            <a:pPr marL="0" indent="0">
              <a:buNone/>
            </a:pPr>
            <a:endParaRPr lang="en-US" sz="900" dirty="0" smtClean="0"/>
          </a:p>
          <a:p>
            <a:pPr indent="0">
              <a:buNone/>
            </a:pPr>
            <a:endParaRPr lang="en-US" sz="2000" dirty="0" smtClean="0">
              <a:solidFill>
                <a:srgbClr val="9E010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Gaussian process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00200"/>
            <a:ext cx="3510517" cy="317729"/>
          </a:xfrm>
          <a:prstGeom prst="rect">
            <a:avLst/>
          </a:prstGeom>
        </p:spPr>
      </p:pic>
      <p:grpSp>
        <p:nvGrpSpPr>
          <p:cNvPr id="15" name="Group 109"/>
          <p:cNvGrpSpPr/>
          <p:nvPr/>
        </p:nvGrpSpPr>
        <p:grpSpPr>
          <a:xfrm>
            <a:off x="6096000" y="1600200"/>
            <a:ext cx="2331439" cy="979835"/>
            <a:chOff x="5181600" y="2168182"/>
            <a:chExt cx="3514725" cy="1539740"/>
          </a:xfrm>
        </p:grpSpPr>
        <p:grpSp>
          <p:nvGrpSpPr>
            <p:cNvPr id="16" name="Group 142"/>
            <p:cNvGrpSpPr/>
            <p:nvPr/>
          </p:nvGrpSpPr>
          <p:grpSpPr bwMode="auto">
            <a:xfrm>
              <a:off x="5495925" y="2463215"/>
              <a:ext cx="3200400" cy="1009615"/>
              <a:chOff x="4953000" y="4147058"/>
              <a:chExt cx="2286000" cy="1009615"/>
            </a:xfrm>
          </p:grpSpPr>
          <p:sp>
            <p:nvSpPr>
              <p:cNvPr id="21" name="Line 291"/>
              <p:cNvSpPr>
                <a:spLocks noChangeShapeType="1"/>
              </p:cNvSpPr>
              <p:nvPr/>
            </p:nvSpPr>
            <p:spPr bwMode="auto">
              <a:xfrm>
                <a:off x="4953000" y="5124923"/>
                <a:ext cx="22860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0550" y="44978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3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67028" y="471270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4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59488" y="46502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5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49060" y="45534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6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285774" y="47264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7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27998" y="4686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8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9629" y="44581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9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4904" y="42295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0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76517" y="43629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8917" y="4305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5829" y="4342286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3" name="Oval 424"/>
              <p:cNvSpPr>
                <a:spLocks noChangeAspect="1" noChangeArrowheads="1"/>
              </p:cNvSpPr>
              <p:nvPr/>
            </p:nvSpPr>
            <p:spPr bwMode="auto">
              <a:xfrm>
                <a:off x="5040313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4" name="Oval 425"/>
              <p:cNvSpPr>
                <a:spLocks noChangeAspect="1" noChangeArrowheads="1"/>
              </p:cNvSpPr>
              <p:nvPr/>
            </p:nvSpPr>
            <p:spPr bwMode="auto">
              <a:xfrm>
                <a:off x="65643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5" name="Oval 432"/>
              <p:cNvSpPr>
                <a:spLocks noChangeAspect="1" noChangeArrowheads="1"/>
              </p:cNvSpPr>
              <p:nvPr/>
            </p:nvSpPr>
            <p:spPr bwMode="auto">
              <a:xfrm>
                <a:off x="5126038" y="511001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" name="Oval 433"/>
              <p:cNvSpPr>
                <a:spLocks noChangeAspect="1" noChangeArrowheads="1"/>
              </p:cNvSpPr>
              <p:nvPr/>
            </p:nvSpPr>
            <p:spPr bwMode="auto">
              <a:xfrm>
                <a:off x="5181601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7" name="Oval 434"/>
              <p:cNvSpPr>
                <a:spLocks noChangeAspect="1" noChangeArrowheads="1"/>
              </p:cNvSpPr>
              <p:nvPr/>
            </p:nvSpPr>
            <p:spPr bwMode="auto">
              <a:xfrm>
                <a:off x="52863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8" name="Oval 435"/>
              <p:cNvSpPr>
                <a:spLocks noChangeAspect="1" noChangeArrowheads="1"/>
              </p:cNvSpPr>
              <p:nvPr/>
            </p:nvSpPr>
            <p:spPr bwMode="auto">
              <a:xfrm>
                <a:off x="5400676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9" name="Oval 436"/>
              <p:cNvSpPr>
                <a:spLocks noChangeAspect="1" noChangeArrowheads="1"/>
              </p:cNvSpPr>
              <p:nvPr/>
            </p:nvSpPr>
            <p:spPr bwMode="auto">
              <a:xfrm>
                <a:off x="546893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0" name="Oval 437"/>
              <p:cNvSpPr>
                <a:spLocks noChangeAspect="1" noChangeArrowheads="1"/>
              </p:cNvSpPr>
              <p:nvPr/>
            </p:nvSpPr>
            <p:spPr bwMode="auto">
              <a:xfrm>
                <a:off x="55260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1" name="Oval 438"/>
              <p:cNvSpPr>
                <a:spLocks noChangeAspect="1" noChangeArrowheads="1"/>
              </p:cNvSpPr>
              <p:nvPr/>
            </p:nvSpPr>
            <p:spPr bwMode="auto">
              <a:xfrm>
                <a:off x="56292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2" name="Oval 439"/>
              <p:cNvSpPr>
                <a:spLocks noChangeAspect="1" noChangeArrowheads="1"/>
              </p:cNvSpPr>
              <p:nvPr/>
            </p:nvSpPr>
            <p:spPr bwMode="auto">
              <a:xfrm>
                <a:off x="57546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3" name="Oval 440"/>
              <p:cNvSpPr>
                <a:spLocks noChangeAspect="1" noChangeArrowheads="1"/>
              </p:cNvSpPr>
              <p:nvPr/>
            </p:nvSpPr>
            <p:spPr bwMode="auto">
              <a:xfrm>
                <a:off x="59070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4" name="Oval 441"/>
              <p:cNvSpPr>
                <a:spLocks noChangeAspect="1" noChangeArrowheads="1"/>
              </p:cNvSpPr>
              <p:nvPr/>
            </p:nvSpPr>
            <p:spPr bwMode="auto">
              <a:xfrm>
                <a:off x="60594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5" name="Oval 442"/>
              <p:cNvSpPr>
                <a:spLocks noChangeAspect="1" noChangeArrowheads="1"/>
              </p:cNvSpPr>
              <p:nvPr/>
            </p:nvSpPr>
            <p:spPr bwMode="auto">
              <a:xfrm>
                <a:off x="6134101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6" name="Oval 443"/>
              <p:cNvSpPr>
                <a:spLocks noChangeAspect="1" noChangeArrowheads="1"/>
              </p:cNvSpPr>
              <p:nvPr/>
            </p:nvSpPr>
            <p:spPr bwMode="auto">
              <a:xfrm>
                <a:off x="59832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7" name="Oval 444"/>
              <p:cNvSpPr>
                <a:spLocks noChangeAspect="1" noChangeArrowheads="1"/>
              </p:cNvSpPr>
              <p:nvPr/>
            </p:nvSpPr>
            <p:spPr bwMode="auto">
              <a:xfrm>
                <a:off x="581025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8" name="Oval 445"/>
              <p:cNvSpPr>
                <a:spLocks noChangeAspect="1" noChangeArrowheads="1"/>
              </p:cNvSpPr>
              <p:nvPr/>
            </p:nvSpPr>
            <p:spPr bwMode="auto">
              <a:xfrm>
                <a:off x="56784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9" name="Oval 446"/>
              <p:cNvSpPr>
                <a:spLocks noChangeAspect="1" noChangeArrowheads="1"/>
              </p:cNvSpPr>
              <p:nvPr/>
            </p:nvSpPr>
            <p:spPr bwMode="auto">
              <a:xfrm>
                <a:off x="533400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0" name="Oval 447"/>
              <p:cNvSpPr>
                <a:spLocks noChangeAspect="1" noChangeArrowheads="1"/>
              </p:cNvSpPr>
              <p:nvPr/>
            </p:nvSpPr>
            <p:spPr bwMode="auto">
              <a:xfrm>
                <a:off x="6299199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1" name="Oval 448"/>
              <p:cNvSpPr>
                <a:spLocks noChangeAspect="1" noChangeArrowheads="1"/>
              </p:cNvSpPr>
              <p:nvPr/>
            </p:nvSpPr>
            <p:spPr bwMode="auto">
              <a:xfrm>
                <a:off x="63357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2" name="Oval 449"/>
              <p:cNvSpPr>
                <a:spLocks noChangeAspect="1" noChangeArrowheads="1"/>
              </p:cNvSpPr>
              <p:nvPr/>
            </p:nvSpPr>
            <p:spPr bwMode="auto">
              <a:xfrm>
                <a:off x="6411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3" name="Oval 450"/>
              <p:cNvSpPr>
                <a:spLocks noChangeAspect="1" noChangeArrowheads="1"/>
              </p:cNvSpPr>
              <p:nvPr/>
            </p:nvSpPr>
            <p:spPr bwMode="auto">
              <a:xfrm>
                <a:off x="67167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4" name="Oval 451"/>
              <p:cNvSpPr>
                <a:spLocks noChangeAspect="1" noChangeArrowheads="1"/>
              </p:cNvSpPr>
              <p:nvPr/>
            </p:nvSpPr>
            <p:spPr bwMode="auto">
              <a:xfrm>
                <a:off x="68691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5" name="Oval 452"/>
              <p:cNvSpPr>
                <a:spLocks noChangeAspect="1" noChangeArrowheads="1"/>
              </p:cNvSpPr>
              <p:nvPr/>
            </p:nvSpPr>
            <p:spPr bwMode="auto">
              <a:xfrm>
                <a:off x="7021512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6" name="Oval 453"/>
              <p:cNvSpPr>
                <a:spLocks noChangeAspect="1" noChangeArrowheads="1"/>
              </p:cNvSpPr>
              <p:nvPr/>
            </p:nvSpPr>
            <p:spPr bwMode="auto">
              <a:xfrm>
                <a:off x="7126287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7" name="Oval 454"/>
              <p:cNvSpPr>
                <a:spLocks noChangeAspect="1" noChangeArrowheads="1"/>
              </p:cNvSpPr>
              <p:nvPr/>
            </p:nvSpPr>
            <p:spPr bwMode="auto">
              <a:xfrm>
                <a:off x="6918324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8" name="Oval 455"/>
              <p:cNvSpPr>
                <a:spLocks noChangeAspect="1" noChangeArrowheads="1"/>
              </p:cNvSpPr>
              <p:nvPr/>
            </p:nvSpPr>
            <p:spPr bwMode="auto">
              <a:xfrm>
                <a:off x="6792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9" name="Oval 456"/>
              <p:cNvSpPr>
                <a:spLocks noChangeAspect="1" noChangeArrowheads="1"/>
              </p:cNvSpPr>
              <p:nvPr/>
            </p:nvSpPr>
            <p:spPr bwMode="auto">
              <a:xfrm>
                <a:off x="66405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0" name="Oval 457"/>
              <p:cNvSpPr>
                <a:spLocks noChangeAspect="1" noChangeArrowheads="1"/>
              </p:cNvSpPr>
              <p:nvPr/>
            </p:nvSpPr>
            <p:spPr bwMode="auto">
              <a:xfrm>
                <a:off x="64881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1" name="Oval 458"/>
              <p:cNvSpPr>
                <a:spLocks noChangeAspect="1" noChangeArrowheads="1"/>
              </p:cNvSpPr>
              <p:nvPr/>
            </p:nvSpPr>
            <p:spPr bwMode="auto">
              <a:xfrm>
                <a:off x="7061199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2" name="Oval 459"/>
              <p:cNvSpPr>
                <a:spLocks noChangeAspect="1" noChangeArrowheads="1"/>
              </p:cNvSpPr>
              <p:nvPr/>
            </p:nvSpPr>
            <p:spPr bwMode="auto">
              <a:xfrm>
                <a:off x="66024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3" name="Freeform 62"/>
              <p:cNvSpPr/>
              <p:nvPr/>
            </p:nvSpPr>
            <p:spPr bwMode="auto">
              <a:xfrm>
                <a:off x="5124091" y="4167997"/>
                <a:ext cx="1768415" cy="598577"/>
              </a:xfrm>
              <a:custGeom>
                <a:avLst/>
                <a:gdLst>
                  <a:gd name="connsiteX0" fmla="*/ 0 w 1768415"/>
                  <a:gd name="connsiteY0" fmla="*/ 496019 h 606725"/>
                  <a:gd name="connsiteX1" fmla="*/ 276045 w 1768415"/>
                  <a:gd name="connsiteY1" fmla="*/ 530525 h 606725"/>
                  <a:gd name="connsiteX2" fmla="*/ 474452 w 1768415"/>
                  <a:gd name="connsiteY2" fmla="*/ 409755 h 606725"/>
                  <a:gd name="connsiteX3" fmla="*/ 741871 w 1768415"/>
                  <a:gd name="connsiteY3" fmla="*/ 461513 h 606725"/>
                  <a:gd name="connsiteX4" fmla="*/ 897147 w 1768415"/>
                  <a:gd name="connsiteY4" fmla="*/ 539151 h 606725"/>
                  <a:gd name="connsiteX5" fmla="*/ 1259456 w 1768415"/>
                  <a:gd name="connsiteY5" fmla="*/ 56072 h 606725"/>
                  <a:gd name="connsiteX6" fmla="*/ 1561381 w 1768415"/>
                  <a:gd name="connsiteY6" fmla="*/ 202721 h 606725"/>
                  <a:gd name="connsiteX7" fmla="*/ 1768415 w 1768415"/>
                  <a:gd name="connsiteY7" fmla="*/ 133710 h 606725"/>
                  <a:gd name="connsiteX0" fmla="*/ 0 w 1768415"/>
                  <a:gd name="connsiteY0" fmla="*/ 496019 h 606725"/>
                  <a:gd name="connsiteX1" fmla="*/ 276045 w 1768415"/>
                  <a:gd name="connsiteY1" fmla="*/ 530525 h 606725"/>
                  <a:gd name="connsiteX2" fmla="*/ 474452 w 1768415"/>
                  <a:gd name="connsiteY2" fmla="*/ 409755 h 606725"/>
                  <a:gd name="connsiteX3" fmla="*/ 741871 w 1768415"/>
                  <a:gd name="connsiteY3" fmla="*/ 461513 h 606725"/>
                  <a:gd name="connsiteX4" fmla="*/ 897147 w 1768415"/>
                  <a:gd name="connsiteY4" fmla="*/ 539151 h 606725"/>
                  <a:gd name="connsiteX5" fmla="*/ 1259456 w 1768415"/>
                  <a:gd name="connsiteY5" fmla="*/ 56072 h 606725"/>
                  <a:gd name="connsiteX6" fmla="*/ 1561381 w 1768415"/>
                  <a:gd name="connsiteY6" fmla="*/ 202721 h 606725"/>
                  <a:gd name="connsiteX7" fmla="*/ 1768415 w 1768415"/>
                  <a:gd name="connsiteY7" fmla="*/ 133710 h 606725"/>
                  <a:gd name="connsiteX0" fmla="*/ 0 w 1768415"/>
                  <a:gd name="connsiteY0" fmla="*/ 496019 h 606725"/>
                  <a:gd name="connsiteX1" fmla="*/ 276045 w 1768415"/>
                  <a:gd name="connsiteY1" fmla="*/ 530525 h 606725"/>
                  <a:gd name="connsiteX2" fmla="*/ 474452 w 1768415"/>
                  <a:gd name="connsiteY2" fmla="*/ 409755 h 606725"/>
                  <a:gd name="connsiteX3" fmla="*/ 741871 w 1768415"/>
                  <a:gd name="connsiteY3" fmla="*/ 461513 h 606725"/>
                  <a:gd name="connsiteX4" fmla="*/ 897147 w 1768415"/>
                  <a:gd name="connsiteY4" fmla="*/ 539151 h 606725"/>
                  <a:gd name="connsiteX5" fmla="*/ 1259456 w 1768415"/>
                  <a:gd name="connsiteY5" fmla="*/ 56072 h 606725"/>
                  <a:gd name="connsiteX6" fmla="*/ 1561381 w 1768415"/>
                  <a:gd name="connsiteY6" fmla="*/ 202721 h 606725"/>
                  <a:gd name="connsiteX7" fmla="*/ 1768415 w 1768415"/>
                  <a:gd name="connsiteY7" fmla="*/ 133710 h 606725"/>
                  <a:gd name="connsiteX0" fmla="*/ 0 w 1768415"/>
                  <a:gd name="connsiteY0" fmla="*/ 496019 h 598098"/>
                  <a:gd name="connsiteX1" fmla="*/ 276045 w 1768415"/>
                  <a:gd name="connsiteY1" fmla="*/ 530525 h 598098"/>
                  <a:gd name="connsiteX2" fmla="*/ 474452 w 1768415"/>
                  <a:gd name="connsiteY2" fmla="*/ 409755 h 598098"/>
                  <a:gd name="connsiteX3" fmla="*/ 897147 w 1768415"/>
                  <a:gd name="connsiteY3" fmla="*/ 539151 h 598098"/>
                  <a:gd name="connsiteX4" fmla="*/ 1259456 w 1768415"/>
                  <a:gd name="connsiteY4" fmla="*/ 56072 h 598098"/>
                  <a:gd name="connsiteX5" fmla="*/ 1561381 w 1768415"/>
                  <a:gd name="connsiteY5" fmla="*/ 202721 h 598098"/>
                  <a:gd name="connsiteX6" fmla="*/ 1768415 w 1768415"/>
                  <a:gd name="connsiteY6" fmla="*/ 133710 h 598098"/>
                  <a:gd name="connsiteX0" fmla="*/ 0 w 1768415"/>
                  <a:gd name="connsiteY0" fmla="*/ 496019 h 598577"/>
                  <a:gd name="connsiteX1" fmla="*/ 276045 w 1768415"/>
                  <a:gd name="connsiteY1" fmla="*/ 530525 h 598577"/>
                  <a:gd name="connsiteX2" fmla="*/ 474452 w 1768415"/>
                  <a:gd name="connsiteY2" fmla="*/ 409755 h 598577"/>
                  <a:gd name="connsiteX3" fmla="*/ 626852 w 1768415"/>
                  <a:gd name="connsiteY3" fmla="*/ 412629 h 598577"/>
                  <a:gd name="connsiteX4" fmla="*/ 897147 w 1768415"/>
                  <a:gd name="connsiteY4" fmla="*/ 539151 h 598577"/>
                  <a:gd name="connsiteX5" fmla="*/ 1259456 w 1768415"/>
                  <a:gd name="connsiteY5" fmla="*/ 56072 h 598577"/>
                  <a:gd name="connsiteX6" fmla="*/ 1561381 w 1768415"/>
                  <a:gd name="connsiteY6" fmla="*/ 202721 h 598577"/>
                  <a:gd name="connsiteX7" fmla="*/ 1768415 w 1768415"/>
                  <a:gd name="connsiteY7" fmla="*/ 133710 h 59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8415" h="598577">
                    <a:moveTo>
                      <a:pt x="0" y="496019"/>
                    </a:moveTo>
                    <a:cubicBezTo>
                      <a:pt x="98485" y="520460"/>
                      <a:pt x="196970" y="544902"/>
                      <a:pt x="276045" y="530525"/>
                    </a:cubicBezTo>
                    <a:cubicBezTo>
                      <a:pt x="355120" y="516148"/>
                      <a:pt x="415984" y="429404"/>
                      <a:pt x="474452" y="409755"/>
                    </a:cubicBezTo>
                    <a:cubicBezTo>
                      <a:pt x="532920" y="390106"/>
                      <a:pt x="556403" y="391063"/>
                      <a:pt x="626852" y="412629"/>
                    </a:cubicBezTo>
                    <a:cubicBezTo>
                      <a:pt x="697301" y="434195"/>
                      <a:pt x="791713" y="598577"/>
                      <a:pt x="897147" y="539151"/>
                    </a:cubicBezTo>
                    <a:cubicBezTo>
                      <a:pt x="1002581" y="479725"/>
                      <a:pt x="1148750" y="112144"/>
                      <a:pt x="1259456" y="56072"/>
                    </a:cubicBezTo>
                    <a:cubicBezTo>
                      <a:pt x="1370162" y="0"/>
                      <a:pt x="1476555" y="189781"/>
                      <a:pt x="1561381" y="202721"/>
                    </a:cubicBezTo>
                    <a:cubicBezTo>
                      <a:pt x="1646207" y="215661"/>
                      <a:pt x="1707311" y="174685"/>
                      <a:pt x="1768415" y="133710"/>
                    </a:cubicBezTo>
                  </a:path>
                </a:pathLst>
              </a:custGeom>
              <a:ln w="2857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7979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5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30379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6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66917" y="45429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7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76367" y="4655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8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75496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9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82427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0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87058" y="4528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1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28774" y="4147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2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83946" y="42994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3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755346" y="4198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4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325427" y="4274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5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69353" y="45587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6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2175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7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5993346" y="47111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8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67741" y="46142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9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3280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0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04203" y="4747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1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8432" y="45190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2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3707" y="42904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3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592060" y="44237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4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7720" y="4366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5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4632" y="4403160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</p:grpSp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5181600" y="3522657"/>
              <a:ext cx="238539" cy="18526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8" name="Picture 17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5267739" y="2836857"/>
              <a:ext cx="212429" cy="185378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20" name="Straight Arrow Connector 19"/>
            <p:cNvCxnSpPr/>
            <p:nvPr/>
          </p:nvCxnSpPr>
          <p:spPr bwMode="auto">
            <a:xfrm rot="10800000" flipV="1">
              <a:off x="7826865" y="2168182"/>
              <a:ext cx="381000" cy="47294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Rectangle 161"/>
          <p:cNvSpPr/>
          <p:nvPr/>
        </p:nvSpPr>
        <p:spPr>
          <a:xfrm>
            <a:off x="8218557" y="3505200"/>
            <a:ext cx="762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" name="Picture 16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8001000" y="1371600"/>
            <a:ext cx="444491" cy="181513"/>
          </a:xfrm>
          <a:prstGeom prst="rect">
            <a:avLst/>
          </a:prstGeom>
          <a:noFill/>
          <a:ln/>
          <a:effectLst/>
        </p:spPr>
      </p:pic>
      <p:pic>
        <p:nvPicPr>
          <p:cNvPr id="161" name="Picture 160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156285"/>
            <a:ext cx="1524000" cy="303204"/>
          </a:xfrm>
          <a:prstGeom prst="rect">
            <a:avLst/>
          </a:prstGeom>
        </p:spPr>
      </p:pic>
      <p:pic>
        <p:nvPicPr>
          <p:cNvPr id="164" name="Picture 163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609704"/>
            <a:ext cx="3200400" cy="280219"/>
          </a:xfrm>
          <a:prstGeom prst="rect">
            <a:avLst/>
          </a:prstGeom>
        </p:spPr>
      </p:pic>
      <p:pic>
        <p:nvPicPr>
          <p:cNvPr id="88" name="Content Placeholder 4"/>
          <p:cNvPicPr>
            <a:picLocks noChangeAspect="1"/>
          </p:cNvPicPr>
          <p:nvPr/>
        </p:nvPicPr>
        <p:blipFill rotWithShape="1">
          <a:blip r:embed="rId11"/>
          <a:srcRect t="-1599" r="50030" b="505"/>
          <a:stretch/>
        </p:blipFill>
        <p:spPr>
          <a:xfrm>
            <a:off x="1143000" y="3573953"/>
            <a:ext cx="4112289" cy="3284047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838200" y="3334305"/>
            <a:ext cx="4244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functions drawn at random from GP </a:t>
            </a:r>
            <a:r>
              <a:rPr lang="en-US" b="1" dirty="0" smtClean="0"/>
              <a:t>prior</a:t>
            </a:r>
            <a:endParaRPr lang="en-US" b="1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839637"/>
            <a:ext cx="3200400" cy="570563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5715000" y="56388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Shaded region represents </a:t>
            </a:r>
            <a:r>
              <a:rPr lang="en-US" dirty="0" err="1" smtClean="0"/>
              <a:t>pointwise</a:t>
            </a:r>
            <a:r>
              <a:rPr lang="en-US" dirty="0" smtClean="0"/>
              <a:t> mean +/- </a:t>
            </a:r>
          </a:p>
          <a:p>
            <a:r>
              <a:rPr lang="en-US" dirty="0" smtClean="0"/>
              <a:t>2 standard deviation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531630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guassianprocess.org</a:t>
            </a:r>
            <a:r>
              <a:rPr lang="en-US" sz="1400" dirty="0" smtClean="0"/>
              <a:t>/</a:t>
            </a:r>
            <a:r>
              <a:rPr lang="en-US" sz="1400" dirty="0" err="1" smtClean="0"/>
              <a:t>gpml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02304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Gaussian process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6117"/>
            <a:ext cx="6400800" cy="55418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5057" b="-7989"/>
          <a:stretch/>
        </p:blipFill>
        <p:spPr>
          <a:xfrm>
            <a:off x="4509536" y="1904999"/>
            <a:ext cx="4544803" cy="658299"/>
          </a:xfrm>
          <a:prstGeom prst="rect">
            <a:avLst/>
          </a:prstGeom>
        </p:spPr>
      </p:pic>
      <p:sp>
        <p:nvSpPr>
          <p:cNvPr id="90" name="TextBox 89"/>
          <p:cNvSpPr txBox="1"/>
          <p:nvPr/>
        </p:nvSpPr>
        <p:spPr>
          <a:xfrm>
            <a:off x="5257800" y="1459468"/>
            <a:ext cx="3518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Controls “smoothness” of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204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	Gaussian process prior </a:t>
            </a:r>
          </a:p>
          <a:p>
            <a:pPr marL="0" indent="0">
              <a:buNone/>
            </a:pPr>
            <a:r>
              <a:rPr lang="en-US" sz="2000" dirty="0" smtClean="0"/>
              <a:t>    </a:t>
            </a:r>
          </a:p>
          <a:p>
            <a:pPr marL="0" indent="0">
              <a:buNone/>
            </a:pPr>
            <a:endParaRPr lang="en-US" sz="900" dirty="0" smtClean="0"/>
          </a:p>
          <a:p>
            <a:pPr indent="0">
              <a:buNone/>
            </a:pPr>
            <a:endParaRPr lang="en-US" sz="2000" dirty="0" smtClean="0">
              <a:solidFill>
                <a:srgbClr val="9E0101"/>
              </a:solidFill>
            </a:endParaRPr>
          </a:p>
          <a:p>
            <a:pPr indent="0">
              <a:buNone/>
            </a:pPr>
            <a:r>
              <a:rPr lang="en-US" sz="2000" dirty="0" smtClean="0">
                <a:solidFill>
                  <a:srgbClr val="9E0101"/>
                </a:solidFill>
              </a:rPr>
              <a:t>Lets derive the MAP estimate under this prior:</a:t>
            </a:r>
            <a:endParaRPr lang="en-US" sz="2000" dirty="0">
              <a:solidFill>
                <a:srgbClr val="9E0101"/>
              </a:solidFill>
            </a:endParaRPr>
          </a:p>
          <a:p>
            <a:pPr indent="0">
              <a:buNone/>
            </a:pPr>
            <a:endParaRPr lang="en-US" sz="2000" dirty="0">
              <a:solidFill>
                <a:srgbClr val="9E0101"/>
              </a:solidFill>
            </a:endParaRPr>
          </a:p>
          <a:p>
            <a:pPr indent="0">
              <a:buNone/>
            </a:pPr>
            <a:endParaRPr lang="en-US" sz="2000" dirty="0" smtClean="0">
              <a:solidFill>
                <a:srgbClr val="9E0101"/>
              </a:solidFill>
            </a:endParaRPr>
          </a:p>
          <a:p>
            <a:pPr indent="0">
              <a:buNone/>
            </a:pPr>
            <a:endParaRPr lang="en-US" sz="2000" dirty="0" smtClean="0">
              <a:solidFill>
                <a:srgbClr val="9E0101"/>
              </a:solidFill>
            </a:endParaRPr>
          </a:p>
          <a:p>
            <a:pPr indent="0">
              <a:buNone/>
            </a:pPr>
            <a:r>
              <a:rPr lang="en-US" sz="2000" dirty="0" smtClean="0"/>
              <a:t>Posterior distribution</a:t>
            </a:r>
          </a:p>
          <a:p>
            <a:pPr indent="0">
              <a:buNone/>
            </a:pPr>
            <a:endParaRPr lang="en-US" sz="2000" dirty="0">
              <a:solidFill>
                <a:srgbClr val="9E0101"/>
              </a:solidFill>
            </a:endParaRPr>
          </a:p>
          <a:p>
            <a:pPr indent="0">
              <a:buNone/>
            </a:pPr>
            <a:endParaRPr lang="en-US" sz="2000" dirty="0" smtClean="0">
              <a:solidFill>
                <a:srgbClr val="9E0101"/>
              </a:solidFill>
            </a:endParaRPr>
          </a:p>
          <a:p>
            <a:pPr indent="0">
              <a:buNone/>
            </a:pPr>
            <a:r>
              <a:rPr lang="en-US" sz="2000" dirty="0" smtClean="0">
                <a:solidFill>
                  <a:srgbClr val="9E0101"/>
                </a:solidFill>
              </a:rPr>
              <a:t>MAP estimate </a:t>
            </a:r>
            <a:endParaRPr lang="en-US" sz="2000" dirty="0">
              <a:solidFill>
                <a:srgbClr val="9E010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Gaussian process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00200"/>
            <a:ext cx="3510517" cy="317729"/>
          </a:xfrm>
          <a:prstGeom prst="rect">
            <a:avLst/>
          </a:prstGeom>
        </p:spPr>
      </p:pic>
      <p:grpSp>
        <p:nvGrpSpPr>
          <p:cNvPr id="15" name="Group 109"/>
          <p:cNvGrpSpPr/>
          <p:nvPr/>
        </p:nvGrpSpPr>
        <p:grpSpPr>
          <a:xfrm>
            <a:off x="6096000" y="1600200"/>
            <a:ext cx="2331439" cy="979835"/>
            <a:chOff x="5181600" y="2168182"/>
            <a:chExt cx="3514725" cy="1539740"/>
          </a:xfrm>
        </p:grpSpPr>
        <p:grpSp>
          <p:nvGrpSpPr>
            <p:cNvPr id="16" name="Group 142"/>
            <p:cNvGrpSpPr/>
            <p:nvPr/>
          </p:nvGrpSpPr>
          <p:grpSpPr bwMode="auto">
            <a:xfrm>
              <a:off x="5495925" y="2463215"/>
              <a:ext cx="3200400" cy="1009615"/>
              <a:chOff x="4953000" y="4147058"/>
              <a:chExt cx="2286000" cy="1009615"/>
            </a:xfrm>
          </p:grpSpPr>
          <p:sp>
            <p:nvSpPr>
              <p:cNvPr id="21" name="Line 291"/>
              <p:cNvSpPr>
                <a:spLocks noChangeShapeType="1"/>
              </p:cNvSpPr>
              <p:nvPr/>
            </p:nvSpPr>
            <p:spPr bwMode="auto">
              <a:xfrm>
                <a:off x="4953000" y="5124923"/>
                <a:ext cx="22860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0550" y="44978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3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67028" y="471270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4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59488" y="46502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5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49060" y="45534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6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285774" y="47264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7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27998" y="4686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8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9629" y="44581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29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4904" y="42295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0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76517" y="43629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1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8917" y="4305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2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5829" y="4342286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3" name="Oval 424"/>
              <p:cNvSpPr>
                <a:spLocks noChangeAspect="1" noChangeArrowheads="1"/>
              </p:cNvSpPr>
              <p:nvPr/>
            </p:nvSpPr>
            <p:spPr bwMode="auto">
              <a:xfrm>
                <a:off x="5040313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4" name="Oval 425"/>
              <p:cNvSpPr>
                <a:spLocks noChangeAspect="1" noChangeArrowheads="1"/>
              </p:cNvSpPr>
              <p:nvPr/>
            </p:nvSpPr>
            <p:spPr bwMode="auto">
              <a:xfrm>
                <a:off x="65643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5" name="Oval 432"/>
              <p:cNvSpPr>
                <a:spLocks noChangeAspect="1" noChangeArrowheads="1"/>
              </p:cNvSpPr>
              <p:nvPr/>
            </p:nvSpPr>
            <p:spPr bwMode="auto">
              <a:xfrm>
                <a:off x="5126038" y="511001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" name="Oval 433"/>
              <p:cNvSpPr>
                <a:spLocks noChangeAspect="1" noChangeArrowheads="1"/>
              </p:cNvSpPr>
              <p:nvPr/>
            </p:nvSpPr>
            <p:spPr bwMode="auto">
              <a:xfrm>
                <a:off x="5181601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7" name="Oval 434"/>
              <p:cNvSpPr>
                <a:spLocks noChangeAspect="1" noChangeArrowheads="1"/>
              </p:cNvSpPr>
              <p:nvPr/>
            </p:nvSpPr>
            <p:spPr bwMode="auto">
              <a:xfrm>
                <a:off x="52863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8" name="Oval 435"/>
              <p:cNvSpPr>
                <a:spLocks noChangeAspect="1" noChangeArrowheads="1"/>
              </p:cNvSpPr>
              <p:nvPr/>
            </p:nvSpPr>
            <p:spPr bwMode="auto">
              <a:xfrm>
                <a:off x="5400676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9" name="Oval 436"/>
              <p:cNvSpPr>
                <a:spLocks noChangeAspect="1" noChangeArrowheads="1"/>
              </p:cNvSpPr>
              <p:nvPr/>
            </p:nvSpPr>
            <p:spPr bwMode="auto">
              <a:xfrm>
                <a:off x="546893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0" name="Oval 437"/>
              <p:cNvSpPr>
                <a:spLocks noChangeAspect="1" noChangeArrowheads="1"/>
              </p:cNvSpPr>
              <p:nvPr/>
            </p:nvSpPr>
            <p:spPr bwMode="auto">
              <a:xfrm>
                <a:off x="55260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1" name="Oval 438"/>
              <p:cNvSpPr>
                <a:spLocks noChangeAspect="1" noChangeArrowheads="1"/>
              </p:cNvSpPr>
              <p:nvPr/>
            </p:nvSpPr>
            <p:spPr bwMode="auto">
              <a:xfrm>
                <a:off x="56292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2" name="Oval 439"/>
              <p:cNvSpPr>
                <a:spLocks noChangeAspect="1" noChangeArrowheads="1"/>
              </p:cNvSpPr>
              <p:nvPr/>
            </p:nvSpPr>
            <p:spPr bwMode="auto">
              <a:xfrm>
                <a:off x="57546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3" name="Oval 440"/>
              <p:cNvSpPr>
                <a:spLocks noChangeAspect="1" noChangeArrowheads="1"/>
              </p:cNvSpPr>
              <p:nvPr/>
            </p:nvSpPr>
            <p:spPr bwMode="auto">
              <a:xfrm>
                <a:off x="59070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4" name="Oval 441"/>
              <p:cNvSpPr>
                <a:spLocks noChangeAspect="1" noChangeArrowheads="1"/>
              </p:cNvSpPr>
              <p:nvPr/>
            </p:nvSpPr>
            <p:spPr bwMode="auto">
              <a:xfrm>
                <a:off x="60594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5" name="Oval 442"/>
              <p:cNvSpPr>
                <a:spLocks noChangeAspect="1" noChangeArrowheads="1"/>
              </p:cNvSpPr>
              <p:nvPr/>
            </p:nvSpPr>
            <p:spPr bwMode="auto">
              <a:xfrm>
                <a:off x="6134101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6" name="Oval 443"/>
              <p:cNvSpPr>
                <a:spLocks noChangeAspect="1" noChangeArrowheads="1"/>
              </p:cNvSpPr>
              <p:nvPr/>
            </p:nvSpPr>
            <p:spPr bwMode="auto">
              <a:xfrm>
                <a:off x="59832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7" name="Oval 444"/>
              <p:cNvSpPr>
                <a:spLocks noChangeAspect="1" noChangeArrowheads="1"/>
              </p:cNvSpPr>
              <p:nvPr/>
            </p:nvSpPr>
            <p:spPr bwMode="auto">
              <a:xfrm>
                <a:off x="581025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8" name="Oval 445"/>
              <p:cNvSpPr>
                <a:spLocks noChangeAspect="1" noChangeArrowheads="1"/>
              </p:cNvSpPr>
              <p:nvPr/>
            </p:nvSpPr>
            <p:spPr bwMode="auto">
              <a:xfrm>
                <a:off x="56784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9" name="Oval 446"/>
              <p:cNvSpPr>
                <a:spLocks noChangeAspect="1" noChangeArrowheads="1"/>
              </p:cNvSpPr>
              <p:nvPr/>
            </p:nvSpPr>
            <p:spPr bwMode="auto">
              <a:xfrm>
                <a:off x="533400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0" name="Oval 447"/>
              <p:cNvSpPr>
                <a:spLocks noChangeAspect="1" noChangeArrowheads="1"/>
              </p:cNvSpPr>
              <p:nvPr/>
            </p:nvSpPr>
            <p:spPr bwMode="auto">
              <a:xfrm>
                <a:off x="6299199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1" name="Oval 448"/>
              <p:cNvSpPr>
                <a:spLocks noChangeAspect="1" noChangeArrowheads="1"/>
              </p:cNvSpPr>
              <p:nvPr/>
            </p:nvSpPr>
            <p:spPr bwMode="auto">
              <a:xfrm>
                <a:off x="63357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2" name="Oval 449"/>
              <p:cNvSpPr>
                <a:spLocks noChangeAspect="1" noChangeArrowheads="1"/>
              </p:cNvSpPr>
              <p:nvPr/>
            </p:nvSpPr>
            <p:spPr bwMode="auto">
              <a:xfrm>
                <a:off x="6411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3" name="Oval 450"/>
              <p:cNvSpPr>
                <a:spLocks noChangeAspect="1" noChangeArrowheads="1"/>
              </p:cNvSpPr>
              <p:nvPr/>
            </p:nvSpPr>
            <p:spPr bwMode="auto">
              <a:xfrm>
                <a:off x="67167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4" name="Oval 451"/>
              <p:cNvSpPr>
                <a:spLocks noChangeAspect="1" noChangeArrowheads="1"/>
              </p:cNvSpPr>
              <p:nvPr/>
            </p:nvSpPr>
            <p:spPr bwMode="auto">
              <a:xfrm>
                <a:off x="68691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5" name="Oval 452"/>
              <p:cNvSpPr>
                <a:spLocks noChangeAspect="1" noChangeArrowheads="1"/>
              </p:cNvSpPr>
              <p:nvPr/>
            </p:nvSpPr>
            <p:spPr bwMode="auto">
              <a:xfrm>
                <a:off x="7021512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6" name="Oval 453"/>
              <p:cNvSpPr>
                <a:spLocks noChangeAspect="1" noChangeArrowheads="1"/>
              </p:cNvSpPr>
              <p:nvPr/>
            </p:nvSpPr>
            <p:spPr bwMode="auto">
              <a:xfrm>
                <a:off x="7126287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7" name="Oval 454"/>
              <p:cNvSpPr>
                <a:spLocks noChangeAspect="1" noChangeArrowheads="1"/>
              </p:cNvSpPr>
              <p:nvPr/>
            </p:nvSpPr>
            <p:spPr bwMode="auto">
              <a:xfrm>
                <a:off x="6918324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8" name="Oval 455"/>
              <p:cNvSpPr>
                <a:spLocks noChangeAspect="1" noChangeArrowheads="1"/>
              </p:cNvSpPr>
              <p:nvPr/>
            </p:nvSpPr>
            <p:spPr bwMode="auto">
              <a:xfrm>
                <a:off x="6792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59" name="Oval 456"/>
              <p:cNvSpPr>
                <a:spLocks noChangeAspect="1" noChangeArrowheads="1"/>
              </p:cNvSpPr>
              <p:nvPr/>
            </p:nvSpPr>
            <p:spPr bwMode="auto">
              <a:xfrm>
                <a:off x="66405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0" name="Oval 457"/>
              <p:cNvSpPr>
                <a:spLocks noChangeAspect="1" noChangeArrowheads="1"/>
              </p:cNvSpPr>
              <p:nvPr/>
            </p:nvSpPr>
            <p:spPr bwMode="auto">
              <a:xfrm>
                <a:off x="64881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1" name="Oval 458"/>
              <p:cNvSpPr>
                <a:spLocks noChangeAspect="1" noChangeArrowheads="1"/>
              </p:cNvSpPr>
              <p:nvPr/>
            </p:nvSpPr>
            <p:spPr bwMode="auto">
              <a:xfrm>
                <a:off x="7061199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2" name="Oval 459"/>
              <p:cNvSpPr>
                <a:spLocks noChangeAspect="1" noChangeArrowheads="1"/>
              </p:cNvSpPr>
              <p:nvPr/>
            </p:nvSpPr>
            <p:spPr bwMode="auto">
              <a:xfrm>
                <a:off x="66024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3" name="Freeform 62"/>
              <p:cNvSpPr/>
              <p:nvPr/>
            </p:nvSpPr>
            <p:spPr bwMode="auto">
              <a:xfrm>
                <a:off x="5124091" y="4167997"/>
                <a:ext cx="1768415" cy="598577"/>
              </a:xfrm>
              <a:custGeom>
                <a:avLst/>
                <a:gdLst>
                  <a:gd name="connsiteX0" fmla="*/ 0 w 1768415"/>
                  <a:gd name="connsiteY0" fmla="*/ 496019 h 606725"/>
                  <a:gd name="connsiteX1" fmla="*/ 276045 w 1768415"/>
                  <a:gd name="connsiteY1" fmla="*/ 530525 h 606725"/>
                  <a:gd name="connsiteX2" fmla="*/ 474452 w 1768415"/>
                  <a:gd name="connsiteY2" fmla="*/ 409755 h 606725"/>
                  <a:gd name="connsiteX3" fmla="*/ 741871 w 1768415"/>
                  <a:gd name="connsiteY3" fmla="*/ 461513 h 606725"/>
                  <a:gd name="connsiteX4" fmla="*/ 897147 w 1768415"/>
                  <a:gd name="connsiteY4" fmla="*/ 539151 h 606725"/>
                  <a:gd name="connsiteX5" fmla="*/ 1259456 w 1768415"/>
                  <a:gd name="connsiteY5" fmla="*/ 56072 h 606725"/>
                  <a:gd name="connsiteX6" fmla="*/ 1561381 w 1768415"/>
                  <a:gd name="connsiteY6" fmla="*/ 202721 h 606725"/>
                  <a:gd name="connsiteX7" fmla="*/ 1768415 w 1768415"/>
                  <a:gd name="connsiteY7" fmla="*/ 133710 h 606725"/>
                  <a:gd name="connsiteX0" fmla="*/ 0 w 1768415"/>
                  <a:gd name="connsiteY0" fmla="*/ 496019 h 606725"/>
                  <a:gd name="connsiteX1" fmla="*/ 276045 w 1768415"/>
                  <a:gd name="connsiteY1" fmla="*/ 530525 h 606725"/>
                  <a:gd name="connsiteX2" fmla="*/ 474452 w 1768415"/>
                  <a:gd name="connsiteY2" fmla="*/ 409755 h 606725"/>
                  <a:gd name="connsiteX3" fmla="*/ 741871 w 1768415"/>
                  <a:gd name="connsiteY3" fmla="*/ 461513 h 606725"/>
                  <a:gd name="connsiteX4" fmla="*/ 897147 w 1768415"/>
                  <a:gd name="connsiteY4" fmla="*/ 539151 h 606725"/>
                  <a:gd name="connsiteX5" fmla="*/ 1259456 w 1768415"/>
                  <a:gd name="connsiteY5" fmla="*/ 56072 h 606725"/>
                  <a:gd name="connsiteX6" fmla="*/ 1561381 w 1768415"/>
                  <a:gd name="connsiteY6" fmla="*/ 202721 h 606725"/>
                  <a:gd name="connsiteX7" fmla="*/ 1768415 w 1768415"/>
                  <a:gd name="connsiteY7" fmla="*/ 133710 h 606725"/>
                  <a:gd name="connsiteX0" fmla="*/ 0 w 1768415"/>
                  <a:gd name="connsiteY0" fmla="*/ 496019 h 606725"/>
                  <a:gd name="connsiteX1" fmla="*/ 276045 w 1768415"/>
                  <a:gd name="connsiteY1" fmla="*/ 530525 h 606725"/>
                  <a:gd name="connsiteX2" fmla="*/ 474452 w 1768415"/>
                  <a:gd name="connsiteY2" fmla="*/ 409755 h 606725"/>
                  <a:gd name="connsiteX3" fmla="*/ 741871 w 1768415"/>
                  <a:gd name="connsiteY3" fmla="*/ 461513 h 606725"/>
                  <a:gd name="connsiteX4" fmla="*/ 897147 w 1768415"/>
                  <a:gd name="connsiteY4" fmla="*/ 539151 h 606725"/>
                  <a:gd name="connsiteX5" fmla="*/ 1259456 w 1768415"/>
                  <a:gd name="connsiteY5" fmla="*/ 56072 h 606725"/>
                  <a:gd name="connsiteX6" fmla="*/ 1561381 w 1768415"/>
                  <a:gd name="connsiteY6" fmla="*/ 202721 h 606725"/>
                  <a:gd name="connsiteX7" fmla="*/ 1768415 w 1768415"/>
                  <a:gd name="connsiteY7" fmla="*/ 133710 h 606725"/>
                  <a:gd name="connsiteX0" fmla="*/ 0 w 1768415"/>
                  <a:gd name="connsiteY0" fmla="*/ 496019 h 598098"/>
                  <a:gd name="connsiteX1" fmla="*/ 276045 w 1768415"/>
                  <a:gd name="connsiteY1" fmla="*/ 530525 h 598098"/>
                  <a:gd name="connsiteX2" fmla="*/ 474452 w 1768415"/>
                  <a:gd name="connsiteY2" fmla="*/ 409755 h 598098"/>
                  <a:gd name="connsiteX3" fmla="*/ 897147 w 1768415"/>
                  <a:gd name="connsiteY3" fmla="*/ 539151 h 598098"/>
                  <a:gd name="connsiteX4" fmla="*/ 1259456 w 1768415"/>
                  <a:gd name="connsiteY4" fmla="*/ 56072 h 598098"/>
                  <a:gd name="connsiteX5" fmla="*/ 1561381 w 1768415"/>
                  <a:gd name="connsiteY5" fmla="*/ 202721 h 598098"/>
                  <a:gd name="connsiteX6" fmla="*/ 1768415 w 1768415"/>
                  <a:gd name="connsiteY6" fmla="*/ 133710 h 598098"/>
                  <a:gd name="connsiteX0" fmla="*/ 0 w 1768415"/>
                  <a:gd name="connsiteY0" fmla="*/ 496019 h 598577"/>
                  <a:gd name="connsiteX1" fmla="*/ 276045 w 1768415"/>
                  <a:gd name="connsiteY1" fmla="*/ 530525 h 598577"/>
                  <a:gd name="connsiteX2" fmla="*/ 474452 w 1768415"/>
                  <a:gd name="connsiteY2" fmla="*/ 409755 h 598577"/>
                  <a:gd name="connsiteX3" fmla="*/ 626852 w 1768415"/>
                  <a:gd name="connsiteY3" fmla="*/ 412629 h 598577"/>
                  <a:gd name="connsiteX4" fmla="*/ 897147 w 1768415"/>
                  <a:gd name="connsiteY4" fmla="*/ 539151 h 598577"/>
                  <a:gd name="connsiteX5" fmla="*/ 1259456 w 1768415"/>
                  <a:gd name="connsiteY5" fmla="*/ 56072 h 598577"/>
                  <a:gd name="connsiteX6" fmla="*/ 1561381 w 1768415"/>
                  <a:gd name="connsiteY6" fmla="*/ 202721 h 598577"/>
                  <a:gd name="connsiteX7" fmla="*/ 1768415 w 1768415"/>
                  <a:gd name="connsiteY7" fmla="*/ 133710 h 59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8415" h="598577">
                    <a:moveTo>
                      <a:pt x="0" y="496019"/>
                    </a:moveTo>
                    <a:cubicBezTo>
                      <a:pt x="98485" y="520460"/>
                      <a:pt x="196970" y="544902"/>
                      <a:pt x="276045" y="530525"/>
                    </a:cubicBezTo>
                    <a:cubicBezTo>
                      <a:pt x="355120" y="516148"/>
                      <a:pt x="415984" y="429404"/>
                      <a:pt x="474452" y="409755"/>
                    </a:cubicBezTo>
                    <a:cubicBezTo>
                      <a:pt x="532920" y="390106"/>
                      <a:pt x="556403" y="391063"/>
                      <a:pt x="626852" y="412629"/>
                    </a:cubicBezTo>
                    <a:cubicBezTo>
                      <a:pt x="697301" y="434195"/>
                      <a:pt x="791713" y="598577"/>
                      <a:pt x="897147" y="539151"/>
                    </a:cubicBezTo>
                    <a:cubicBezTo>
                      <a:pt x="1002581" y="479725"/>
                      <a:pt x="1148750" y="112144"/>
                      <a:pt x="1259456" y="56072"/>
                    </a:cubicBezTo>
                    <a:cubicBezTo>
                      <a:pt x="1370162" y="0"/>
                      <a:pt x="1476555" y="189781"/>
                      <a:pt x="1561381" y="202721"/>
                    </a:cubicBezTo>
                    <a:cubicBezTo>
                      <a:pt x="1646207" y="215661"/>
                      <a:pt x="1707311" y="174685"/>
                      <a:pt x="1768415" y="133710"/>
                    </a:cubicBezTo>
                  </a:path>
                </a:pathLst>
              </a:custGeom>
              <a:ln w="2857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7979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5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30379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6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66917" y="45429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7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76367" y="4655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8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75496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69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82427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0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87058" y="4528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1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28774" y="4147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2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83946" y="42994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3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755346" y="4198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4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325427" y="4274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5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69353" y="45587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6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2175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7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5993346" y="47111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8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67741" y="46142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79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3280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0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04203" y="4747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1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8432" y="45190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2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3707" y="42904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3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592060" y="44237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4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7720" y="4366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85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4632" y="4403160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</p:grpSp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5181600" y="3522657"/>
              <a:ext cx="238539" cy="18526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8" name="Picture 17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5267739" y="2836857"/>
              <a:ext cx="212429" cy="185378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20" name="Straight Arrow Connector 19"/>
            <p:cNvCxnSpPr/>
            <p:nvPr/>
          </p:nvCxnSpPr>
          <p:spPr bwMode="auto">
            <a:xfrm rot="10800000" flipV="1">
              <a:off x="7826865" y="2168182"/>
              <a:ext cx="381000" cy="47294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2" name="Rectangle 161"/>
          <p:cNvSpPr/>
          <p:nvPr/>
        </p:nvSpPr>
        <p:spPr>
          <a:xfrm>
            <a:off x="8218557" y="3505200"/>
            <a:ext cx="762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" name="Picture 16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8001000" y="1371600"/>
            <a:ext cx="444491" cy="181513"/>
          </a:xfrm>
          <a:prstGeom prst="rect">
            <a:avLst/>
          </a:prstGeom>
          <a:noFill/>
          <a:ln/>
          <a:effectLst/>
        </p:spPr>
      </p:pic>
      <p:pic>
        <p:nvPicPr>
          <p:cNvPr id="161" name="Picture 160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156285"/>
            <a:ext cx="1524000" cy="303204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911930"/>
            <a:ext cx="5257800" cy="660070"/>
          </a:xfrm>
          <a:prstGeom prst="rect">
            <a:avLst/>
          </a:prstGeom>
        </p:spPr>
      </p:pic>
      <p:pic>
        <p:nvPicPr>
          <p:cNvPr id="164" name="Picture 163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609704"/>
            <a:ext cx="3200400" cy="280219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65" y="5334000"/>
            <a:ext cx="7628835" cy="275336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086" y="4040256"/>
            <a:ext cx="323573" cy="161787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92" name="Picture 91" descr="latex-image-1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267" y="5943600"/>
            <a:ext cx="3380133" cy="334379"/>
          </a:xfrm>
          <a:prstGeom prst="rect">
            <a:avLst/>
          </a:prstGeom>
        </p:spPr>
      </p:pic>
      <p:pic>
        <p:nvPicPr>
          <p:cNvPr id="166" name="Picture 165" descr="latex-image-1.pdf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3" b="8255"/>
          <a:stretch/>
        </p:blipFill>
        <p:spPr>
          <a:xfrm>
            <a:off x="6324600" y="5943600"/>
            <a:ext cx="2015435" cy="306622"/>
          </a:xfrm>
          <a:prstGeom prst="rect">
            <a:avLst/>
          </a:prstGeom>
        </p:spPr>
      </p:pic>
      <p:pic>
        <p:nvPicPr>
          <p:cNvPr id="93" name="Picture 92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6096000"/>
            <a:ext cx="174227" cy="12341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43600" y="6324600"/>
            <a:ext cx="2512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en-US" dirty="0" smtClean="0">
                <a:solidFill>
                  <a:srgbClr val="9E0101"/>
                </a:solidFill>
              </a:rPr>
              <a:t>Kernel Ridge Regression!</a:t>
            </a:r>
            <a:endParaRPr lang="en-US" dirty="0">
              <a:solidFill>
                <a:srgbClr val="9E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40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-19662" b="-19662"/>
          <a:stretch>
            <a:fillRect/>
          </a:stretch>
        </p:blipFill>
        <p:spPr>
          <a:xfrm>
            <a:off x="381000" y="1600200"/>
            <a:ext cx="8229600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Gaussian process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688068"/>
            <a:ext cx="4244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functions drawn at random from GP </a:t>
            </a:r>
            <a:r>
              <a:rPr lang="en-US" b="1" dirty="0" smtClean="0"/>
              <a:t>prior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00601" y="16002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functions drawn at random from </a:t>
            </a:r>
            <a:r>
              <a:rPr lang="en-US" b="1" dirty="0" smtClean="0"/>
              <a:t>posterior </a:t>
            </a:r>
            <a:r>
              <a:rPr lang="en-US" dirty="0" smtClean="0"/>
              <a:t>based on five noiseless observations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295400" y="5867400"/>
            <a:ext cx="6400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Shaded region represents </a:t>
            </a:r>
            <a:r>
              <a:rPr lang="en-US" dirty="0" err="1" smtClean="0"/>
              <a:t>pointwise</a:t>
            </a:r>
            <a:r>
              <a:rPr lang="en-US" dirty="0" smtClean="0"/>
              <a:t> mean +/- 2 standard deviation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90800" y="6324600"/>
            <a:ext cx="3904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www.gaussianprocess.org</a:t>
            </a:r>
            <a:r>
              <a:rPr lang="en-US" dirty="0"/>
              <a:t>/</a:t>
            </a:r>
            <a:r>
              <a:rPr lang="en-US" dirty="0" err="1"/>
              <a:t>gpml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747152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What you should know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Nonlinear regression</a:t>
            </a:r>
          </a:p>
          <a:p>
            <a:pPr>
              <a:buNone/>
            </a:pPr>
            <a:r>
              <a:rPr lang="en-US" sz="2400" dirty="0"/>
              <a:t>	Polynomial regression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400" dirty="0" smtClean="0"/>
              <a:t>Regression with Non-linear features</a:t>
            </a:r>
            <a:endParaRPr lang="en-US" sz="2400" dirty="0"/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Kernelized</a:t>
            </a:r>
            <a:r>
              <a:rPr lang="en-US" sz="2400" dirty="0" smtClean="0"/>
              <a:t> ridge regression</a:t>
            </a:r>
            <a:endParaRPr lang="en-US" sz="2400" dirty="0"/>
          </a:p>
          <a:p>
            <a:pPr>
              <a:buNone/>
            </a:pPr>
            <a:r>
              <a:rPr lang="en-US" sz="2400" dirty="0" smtClean="0"/>
              <a:t>	GP Regression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/>
              <a:t>	Bias-variance decomposition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91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77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(dual)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l="29678"/>
          <a:stretch/>
        </p:blipFill>
        <p:spPr bwMode="auto">
          <a:xfrm>
            <a:off x="533400" y="1526142"/>
            <a:ext cx="3410226" cy="683658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381000" y="2743200"/>
            <a:ext cx="7239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Similarity with SVMs</a:t>
            </a:r>
          </a:p>
          <a:p>
            <a:endParaRPr lang="en-US" sz="800" dirty="0"/>
          </a:p>
          <a:p>
            <a:r>
              <a:rPr lang="en-US" sz="2000" dirty="0" smtClean="0"/>
              <a:t>Primal problem:				SVM Primal problem: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Dual problem: 	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α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 – one per training point	(n-dimensional optimization problem)</a:t>
            </a:r>
          </a:p>
        </p:txBody>
      </p:sp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581400"/>
            <a:ext cx="2286000" cy="742013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437888"/>
            <a:ext cx="2209800" cy="265176"/>
          </a:xfrm>
          <a:prstGeom prst="rect">
            <a:avLst/>
          </a:prstGeom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648200" y="1671706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5105400" y="163332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b="14943"/>
          <a:stretch/>
        </p:blipFill>
        <p:spPr>
          <a:xfrm>
            <a:off x="4870174" y="2209800"/>
            <a:ext cx="2817743" cy="308113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617612"/>
            <a:ext cx="2514600" cy="725788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419600"/>
            <a:ext cx="3584437" cy="295376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7" y="5405184"/>
            <a:ext cx="4309993" cy="61461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07761" y="4191000"/>
            <a:ext cx="609600" cy="762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228" y="4389505"/>
            <a:ext cx="592156" cy="31299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640913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(dual)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l="29678"/>
          <a:stretch/>
        </p:blipFill>
        <p:spPr bwMode="auto">
          <a:xfrm>
            <a:off x="533400" y="1526142"/>
            <a:ext cx="3410226" cy="683658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381000" y="2743200"/>
            <a:ext cx="387798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Alternate derivation</a:t>
            </a:r>
          </a:p>
          <a:p>
            <a:endParaRPr lang="en-US" sz="2000" dirty="0" smtClean="0"/>
          </a:p>
          <a:p>
            <a:r>
              <a:rPr lang="en-US" sz="2000" dirty="0" smtClean="0"/>
              <a:t>Dual problem: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α</a:t>
            </a:r>
            <a:r>
              <a:rPr lang="en-US" sz="2000" baseline="-25000" dirty="0" err="1" smtClean="0"/>
              <a:t>i</a:t>
            </a:r>
            <a:r>
              <a:rPr lang="en-US" sz="2000" dirty="0" smtClean="0"/>
              <a:t> – one per training point		</a:t>
            </a:r>
          </a:p>
          <a:p>
            <a:endParaRPr lang="en-US" sz="2000" dirty="0" smtClean="0"/>
          </a:p>
          <a:p>
            <a:r>
              <a:rPr lang="en-US" sz="2000" dirty="0" smtClean="0"/>
              <a:t>can get back 	</a:t>
            </a:r>
          </a:p>
          <a:p>
            <a:endParaRPr lang="en-US" sz="2000" dirty="0"/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648200" y="1671706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5105400" y="163332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b="14943"/>
          <a:stretch/>
        </p:blipFill>
        <p:spPr>
          <a:xfrm>
            <a:off x="4870174" y="2209800"/>
            <a:ext cx="2817743" cy="308113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810000"/>
            <a:ext cx="4309993" cy="614616"/>
          </a:xfrm>
          <a:prstGeom prst="rect">
            <a:avLst/>
          </a:prstGeom>
        </p:spPr>
      </p:pic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733800"/>
            <a:ext cx="2921350" cy="77724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905000" y="5071864"/>
            <a:ext cx="5943600" cy="719336"/>
            <a:chOff x="1905000" y="5071864"/>
            <a:chExt cx="5943600" cy="719336"/>
          </a:xfrm>
        </p:grpSpPr>
        <p:pic>
          <p:nvPicPr>
            <p:cNvPr id="3" name="Picture 2" descr="latex-image-1.pdf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000" y="5071864"/>
              <a:ext cx="5943600" cy="719336"/>
            </a:xfrm>
            <a:prstGeom prst="rect">
              <a:avLst/>
            </a:prstGeom>
          </p:spPr>
        </p:pic>
        <p:pic>
          <p:nvPicPr>
            <p:cNvPr id="5" name="Picture 4" descr="latex-image-1.pdf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8242" y="5214729"/>
              <a:ext cx="434100" cy="344004"/>
            </a:xfrm>
            <a:prstGeom prst="rect">
              <a:avLst/>
            </a:prstGeom>
            <a:solidFill>
              <a:srgbClr val="FFFFFF"/>
            </a:solidFill>
          </p:spPr>
        </p:pic>
      </p:grpSp>
      <p:sp>
        <p:nvSpPr>
          <p:cNvPr id="7" name="TextBox 6"/>
          <p:cNvSpPr txBox="1"/>
          <p:nvPr/>
        </p:nvSpPr>
        <p:spPr>
          <a:xfrm>
            <a:off x="3429000" y="6172200"/>
            <a:ext cx="2930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9E0101"/>
                </a:solidFill>
              </a:rPr>
              <a:t>Weight of each training point</a:t>
            </a:r>
            <a:endParaRPr lang="en-US" dirty="0">
              <a:solidFill>
                <a:srgbClr val="9E0101"/>
              </a:solidFill>
            </a:endParaRPr>
          </a:p>
        </p:txBody>
      </p:sp>
      <p:cxnSp>
        <p:nvCxnSpPr>
          <p:cNvPr id="9" name="Curved Connector 8"/>
          <p:cNvCxnSpPr/>
          <p:nvPr/>
        </p:nvCxnSpPr>
        <p:spPr>
          <a:xfrm rot="16200000" flipH="1">
            <a:off x="3336235" y="5622235"/>
            <a:ext cx="609600" cy="490329"/>
          </a:xfrm>
          <a:prstGeom prst="curvedConnector3">
            <a:avLst/>
          </a:prstGeom>
          <a:ln>
            <a:solidFill>
              <a:srgbClr val="9E010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054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Restrict class of predictors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25" name="Group 24"/>
          <p:cNvGrpSpPr/>
          <p:nvPr/>
        </p:nvGrpSpPr>
        <p:grpSpPr bwMode="auto">
          <a:xfrm>
            <a:off x="382347" y="2848318"/>
            <a:ext cx="7646067" cy="726995"/>
            <a:chOff x="410037" y="2848318"/>
            <a:chExt cx="7646067" cy="726995"/>
          </a:xfrm>
        </p:grpSpPr>
        <p:pic>
          <p:nvPicPr>
            <p:cNvPr id="23" name="Picture 22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3723735" y="2848318"/>
              <a:ext cx="4332369" cy="72699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7" name="Rectangle 17"/>
            <p:cNvSpPr>
              <a:spLocks noChangeArrowheads="1"/>
            </p:cNvSpPr>
            <p:nvPr/>
          </p:nvSpPr>
          <p:spPr bwMode="auto">
            <a:xfrm>
              <a:off x="410037" y="2961381"/>
              <a:ext cx="268873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Empirical Minimizer:</a:t>
              </a:r>
            </a:p>
          </p:txBody>
        </p:sp>
      </p:grpSp>
      <p:pic>
        <p:nvPicPr>
          <p:cNvPr id="11" name="Picture 10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3820352" y="1905000"/>
            <a:ext cx="3799648" cy="533400"/>
          </a:xfrm>
          <a:prstGeom prst="rect">
            <a:avLst/>
          </a:prstGeom>
          <a:noFill/>
          <a:ln/>
          <a:effectLst/>
        </p:spPr>
      </p:pic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409766" y="1882914"/>
            <a:ext cx="24096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000" dirty="0">
                <a:solidFill>
                  <a:srgbClr val="C00000"/>
                </a:solidFill>
                <a:latin typeface="Comic Sans MS" pitchFamily="66" charset="0"/>
              </a:rPr>
              <a:t>Optimal </a:t>
            </a:r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predictor:</a:t>
            </a:r>
          </a:p>
        </p:txBody>
      </p:sp>
      <p:sp>
        <p:nvSpPr>
          <p:cNvPr id="19" name="Oval 18"/>
          <p:cNvSpPr/>
          <p:nvPr/>
        </p:nvSpPr>
        <p:spPr>
          <a:xfrm>
            <a:off x="5194662" y="3211830"/>
            <a:ext cx="226422" cy="3810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 bwMode="auto">
          <a:xfrm>
            <a:off x="3581400" y="3733800"/>
            <a:ext cx="1927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Class of predictors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" y="4191000"/>
            <a:ext cx="48767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Why?</a:t>
            </a:r>
          </a:p>
          <a:p>
            <a:r>
              <a:rPr lang="en-US" sz="2400" dirty="0" smtClean="0"/>
              <a:t>  </a:t>
            </a:r>
            <a:r>
              <a:rPr lang="en-US" sz="2400" dirty="0" err="1" smtClean="0"/>
              <a:t>Overfitting</a:t>
            </a:r>
            <a:r>
              <a:rPr lang="en-US" sz="2400" dirty="0" smtClean="0"/>
              <a:t>!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 err="1" smtClean="0"/>
              <a:t>Empiricial</a:t>
            </a:r>
            <a:r>
              <a:rPr lang="en-US" sz="2400" dirty="0" smtClean="0"/>
              <a:t> loss minimized by any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function of the form</a:t>
            </a:r>
          </a:p>
          <a:p>
            <a:endParaRPr lang="en-US" sz="2400" dirty="0"/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>
            <a:off x="5791200" y="5957553"/>
            <a:ext cx="32004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 bwMode="auto">
          <a:xfrm>
            <a:off x="5732460" y="4366916"/>
            <a:ext cx="3124200" cy="1781460"/>
            <a:chOff x="5818184" y="1682465"/>
            <a:chExt cx="3124200" cy="1781460"/>
          </a:xfrm>
        </p:grpSpPr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818184" y="1828800"/>
              <a:ext cx="3124200" cy="1219200"/>
            </a:xfrm>
            <a:custGeom>
              <a:avLst/>
              <a:gdLst>
                <a:gd name="connsiteX0" fmla="*/ 0 w 1104"/>
                <a:gd name="connsiteY0" fmla="*/ 624 h 624"/>
                <a:gd name="connsiteX1" fmla="*/ 240 w 1104"/>
                <a:gd name="connsiteY1" fmla="*/ 288 h 624"/>
                <a:gd name="connsiteX2" fmla="*/ 384 w 1104"/>
                <a:gd name="connsiteY2" fmla="*/ 0 h 624"/>
                <a:gd name="connsiteX3" fmla="*/ 624 w 1104"/>
                <a:gd name="connsiteY3" fmla="*/ 288 h 624"/>
                <a:gd name="connsiteX4" fmla="*/ 864 w 1104"/>
                <a:gd name="connsiteY4" fmla="*/ 336 h 624"/>
                <a:gd name="connsiteX5" fmla="*/ 1104 w 1104"/>
                <a:gd name="connsiteY5" fmla="*/ 624 h 624"/>
                <a:gd name="connsiteX0" fmla="*/ 0 w 1104"/>
                <a:gd name="connsiteY0" fmla="*/ 624 h 624"/>
                <a:gd name="connsiteX1" fmla="*/ 240 w 1104"/>
                <a:gd name="connsiteY1" fmla="*/ 288 h 624"/>
                <a:gd name="connsiteX2" fmla="*/ 384 w 1104"/>
                <a:gd name="connsiteY2" fmla="*/ 0 h 624"/>
                <a:gd name="connsiteX3" fmla="*/ 624 w 1104"/>
                <a:gd name="connsiteY3" fmla="*/ 288 h 624"/>
                <a:gd name="connsiteX4" fmla="*/ 864 w 1104"/>
                <a:gd name="connsiteY4" fmla="*/ 336 h 624"/>
                <a:gd name="connsiteX5" fmla="*/ 1104 w 1104"/>
                <a:gd name="connsiteY5" fmla="*/ 624 h 624"/>
                <a:gd name="connsiteX0" fmla="*/ 0 w 1119"/>
                <a:gd name="connsiteY0" fmla="*/ 624 h 636"/>
                <a:gd name="connsiteX1" fmla="*/ 240 w 1119"/>
                <a:gd name="connsiteY1" fmla="*/ 288 h 636"/>
                <a:gd name="connsiteX2" fmla="*/ 384 w 1119"/>
                <a:gd name="connsiteY2" fmla="*/ 0 h 636"/>
                <a:gd name="connsiteX3" fmla="*/ 624 w 1119"/>
                <a:gd name="connsiteY3" fmla="*/ 288 h 636"/>
                <a:gd name="connsiteX4" fmla="*/ 864 w 1119"/>
                <a:gd name="connsiteY4" fmla="*/ 336 h 636"/>
                <a:gd name="connsiteX5" fmla="*/ 1079 w 1119"/>
                <a:gd name="connsiteY5" fmla="*/ 588 h 636"/>
                <a:gd name="connsiteX6" fmla="*/ 1104 w 1119"/>
                <a:gd name="connsiteY6" fmla="*/ 624 h 636"/>
                <a:gd name="connsiteX0" fmla="*/ 0 w 1104"/>
                <a:gd name="connsiteY0" fmla="*/ 624 h 627"/>
                <a:gd name="connsiteX1" fmla="*/ 240 w 1104"/>
                <a:gd name="connsiteY1" fmla="*/ 288 h 627"/>
                <a:gd name="connsiteX2" fmla="*/ 384 w 1104"/>
                <a:gd name="connsiteY2" fmla="*/ 0 h 627"/>
                <a:gd name="connsiteX3" fmla="*/ 624 w 1104"/>
                <a:gd name="connsiteY3" fmla="*/ 288 h 627"/>
                <a:gd name="connsiteX4" fmla="*/ 864 w 1104"/>
                <a:gd name="connsiteY4" fmla="*/ 336 h 627"/>
                <a:gd name="connsiteX5" fmla="*/ 1079 w 1104"/>
                <a:gd name="connsiteY5" fmla="*/ 588 h 627"/>
                <a:gd name="connsiteX6" fmla="*/ 1104 w 1104"/>
                <a:gd name="connsiteY6" fmla="*/ 624 h 627"/>
                <a:gd name="connsiteX0" fmla="*/ 0 w 1333"/>
                <a:gd name="connsiteY0" fmla="*/ 624 h 624"/>
                <a:gd name="connsiteX1" fmla="*/ 240 w 1333"/>
                <a:gd name="connsiteY1" fmla="*/ 288 h 624"/>
                <a:gd name="connsiteX2" fmla="*/ 384 w 1333"/>
                <a:gd name="connsiteY2" fmla="*/ 0 h 624"/>
                <a:gd name="connsiteX3" fmla="*/ 624 w 1333"/>
                <a:gd name="connsiteY3" fmla="*/ 288 h 624"/>
                <a:gd name="connsiteX4" fmla="*/ 864 w 1333"/>
                <a:gd name="connsiteY4" fmla="*/ 336 h 624"/>
                <a:gd name="connsiteX5" fmla="*/ 1079 w 1333"/>
                <a:gd name="connsiteY5" fmla="*/ 588 h 624"/>
                <a:gd name="connsiteX6" fmla="*/ 1104 w 1333"/>
                <a:gd name="connsiteY6" fmla="*/ 624 h 624"/>
                <a:gd name="connsiteX0" fmla="*/ 0 w 1859"/>
                <a:gd name="connsiteY0" fmla="*/ 624 h 624"/>
                <a:gd name="connsiteX1" fmla="*/ 240 w 1859"/>
                <a:gd name="connsiteY1" fmla="*/ 288 h 624"/>
                <a:gd name="connsiteX2" fmla="*/ 384 w 1859"/>
                <a:gd name="connsiteY2" fmla="*/ 0 h 624"/>
                <a:gd name="connsiteX3" fmla="*/ 624 w 1859"/>
                <a:gd name="connsiteY3" fmla="*/ 288 h 624"/>
                <a:gd name="connsiteX4" fmla="*/ 864 w 1859"/>
                <a:gd name="connsiteY4" fmla="*/ 336 h 624"/>
                <a:gd name="connsiteX5" fmla="*/ 1079 w 1859"/>
                <a:gd name="connsiteY5" fmla="*/ 588 h 624"/>
                <a:gd name="connsiteX6" fmla="*/ 1859 w 1859"/>
                <a:gd name="connsiteY6" fmla="*/ 624 h 624"/>
                <a:gd name="connsiteX0" fmla="*/ 0 w 1859"/>
                <a:gd name="connsiteY0" fmla="*/ 624 h 624"/>
                <a:gd name="connsiteX1" fmla="*/ 240 w 1859"/>
                <a:gd name="connsiteY1" fmla="*/ 288 h 624"/>
                <a:gd name="connsiteX2" fmla="*/ 384 w 1859"/>
                <a:gd name="connsiteY2" fmla="*/ 0 h 624"/>
                <a:gd name="connsiteX3" fmla="*/ 624 w 1859"/>
                <a:gd name="connsiteY3" fmla="*/ 288 h 624"/>
                <a:gd name="connsiteX4" fmla="*/ 864 w 1859"/>
                <a:gd name="connsiteY4" fmla="*/ 336 h 624"/>
                <a:gd name="connsiteX5" fmla="*/ 1079 w 1859"/>
                <a:gd name="connsiteY5" fmla="*/ 588 h 624"/>
                <a:gd name="connsiteX6" fmla="*/ 1859 w 1859"/>
                <a:gd name="connsiteY6" fmla="*/ 624 h 624"/>
                <a:gd name="connsiteX0" fmla="*/ 0 w 1859"/>
                <a:gd name="connsiteY0" fmla="*/ 624 h 624"/>
                <a:gd name="connsiteX1" fmla="*/ 240 w 1859"/>
                <a:gd name="connsiteY1" fmla="*/ 288 h 624"/>
                <a:gd name="connsiteX2" fmla="*/ 384 w 1859"/>
                <a:gd name="connsiteY2" fmla="*/ 0 h 624"/>
                <a:gd name="connsiteX3" fmla="*/ 624 w 1859"/>
                <a:gd name="connsiteY3" fmla="*/ 288 h 624"/>
                <a:gd name="connsiteX4" fmla="*/ 864 w 1859"/>
                <a:gd name="connsiteY4" fmla="*/ 336 h 624"/>
                <a:gd name="connsiteX5" fmla="*/ 1079 w 1859"/>
                <a:gd name="connsiteY5" fmla="*/ 588 h 624"/>
                <a:gd name="connsiteX6" fmla="*/ 1859 w 1859"/>
                <a:gd name="connsiteY6" fmla="*/ 624 h 624"/>
                <a:gd name="connsiteX0" fmla="*/ 0 w 1859"/>
                <a:gd name="connsiteY0" fmla="*/ 624 h 624"/>
                <a:gd name="connsiteX1" fmla="*/ 240 w 1859"/>
                <a:gd name="connsiteY1" fmla="*/ 288 h 624"/>
                <a:gd name="connsiteX2" fmla="*/ 384 w 1859"/>
                <a:gd name="connsiteY2" fmla="*/ 0 h 624"/>
                <a:gd name="connsiteX3" fmla="*/ 624 w 1859"/>
                <a:gd name="connsiteY3" fmla="*/ 288 h 624"/>
                <a:gd name="connsiteX4" fmla="*/ 864 w 1859"/>
                <a:gd name="connsiteY4" fmla="*/ 336 h 624"/>
                <a:gd name="connsiteX5" fmla="*/ 1079 w 1859"/>
                <a:gd name="connsiteY5" fmla="*/ 588 h 624"/>
                <a:gd name="connsiteX6" fmla="*/ 1859 w 1859"/>
                <a:gd name="connsiteY6" fmla="*/ 624 h 624"/>
                <a:gd name="connsiteX0" fmla="*/ 0 w 1859"/>
                <a:gd name="connsiteY0" fmla="*/ 624 h 624"/>
                <a:gd name="connsiteX1" fmla="*/ 240 w 1859"/>
                <a:gd name="connsiteY1" fmla="*/ 288 h 624"/>
                <a:gd name="connsiteX2" fmla="*/ 384 w 1859"/>
                <a:gd name="connsiteY2" fmla="*/ 0 h 624"/>
                <a:gd name="connsiteX3" fmla="*/ 624 w 1859"/>
                <a:gd name="connsiteY3" fmla="*/ 288 h 624"/>
                <a:gd name="connsiteX4" fmla="*/ 864 w 1859"/>
                <a:gd name="connsiteY4" fmla="*/ 336 h 624"/>
                <a:gd name="connsiteX5" fmla="*/ 1079 w 1859"/>
                <a:gd name="connsiteY5" fmla="*/ 588 h 624"/>
                <a:gd name="connsiteX6" fmla="*/ 1859 w 1859"/>
                <a:gd name="connsiteY6" fmla="*/ 624 h 624"/>
                <a:gd name="connsiteX0" fmla="*/ 0 w 1859"/>
                <a:gd name="connsiteY0" fmla="*/ 624 h 624"/>
                <a:gd name="connsiteX1" fmla="*/ 240 w 1859"/>
                <a:gd name="connsiteY1" fmla="*/ 288 h 624"/>
                <a:gd name="connsiteX2" fmla="*/ 384 w 1859"/>
                <a:gd name="connsiteY2" fmla="*/ 0 h 624"/>
                <a:gd name="connsiteX3" fmla="*/ 624 w 1859"/>
                <a:gd name="connsiteY3" fmla="*/ 288 h 624"/>
                <a:gd name="connsiteX4" fmla="*/ 864 w 1859"/>
                <a:gd name="connsiteY4" fmla="*/ 336 h 624"/>
                <a:gd name="connsiteX5" fmla="*/ 1079 w 1859"/>
                <a:gd name="connsiteY5" fmla="*/ 588 h 624"/>
                <a:gd name="connsiteX6" fmla="*/ 1859 w 1859"/>
                <a:gd name="connsiteY6" fmla="*/ 624 h 624"/>
                <a:gd name="connsiteX0" fmla="*/ 27 w 1886"/>
                <a:gd name="connsiteY0" fmla="*/ 624 h 676"/>
                <a:gd name="connsiteX1" fmla="*/ 40 w 1886"/>
                <a:gd name="connsiteY1" fmla="*/ 620 h 676"/>
                <a:gd name="connsiteX2" fmla="*/ 267 w 1886"/>
                <a:gd name="connsiteY2" fmla="*/ 288 h 676"/>
                <a:gd name="connsiteX3" fmla="*/ 411 w 1886"/>
                <a:gd name="connsiteY3" fmla="*/ 0 h 676"/>
                <a:gd name="connsiteX4" fmla="*/ 651 w 1886"/>
                <a:gd name="connsiteY4" fmla="*/ 288 h 676"/>
                <a:gd name="connsiteX5" fmla="*/ 891 w 1886"/>
                <a:gd name="connsiteY5" fmla="*/ 336 h 676"/>
                <a:gd name="connsiteX6" fmla="*/ 1106 w 1886"/>
                <a:gd name="connsiteY6" fmla="*/ 588 h 676"/>
                <a:gd name="connsiteX7" fmla="*/ 1886 w 1886"/>
                <a:gd name="connsiteY7" fmla="*/ 624 h 676"/>
                <a:gd name="connsiteX0" fmla="*/ 27 w 1886"/>
                <a:gd name="connsiteY0" fmla="*/ 624 h 676"/>
                <a:gd name="connsiteX1" fmla="*/ 40 w 1886"/>
                <a:gd name="connsiteY1" fmla="*/ 620 h 676"/>
                <a:gd name="connsiteX2" fmla="*/ 267 w 1886"/>
                <a:gd name="connsiteY2" fmla="*/ 288 h 676"/>
                <a:gd name="connsiteX3" fmla="*/ 411 w 1886"/>
                <a:gd name="connsiteY3" fmla="*/ 0 h 676"/>
                <a:gd name="connsiteX4" fmla="*/ 651 w 1886"/>
                <a:gd name="connsiteY4" fmla="*/ 288 h 676"/>
                <a:gd name="connsiteX5" fmla="*/ 891 w 1886"/>
                <a:gd name="connsiteY5" fmla="*/ 336 h 676"/>
                <a:gd name="connsiteX6" fmla="*/ 1106 w 1886"/>
                <a:gd name="connsiteY6" fmla="*/ 588 h 676"/>
                <a:gd name="connsiteX7" fmla="*/ 1886 w 1886"/>
                <a:gd name="connsiteY7" fmla="*/ 624 h 676"/>
                <a:gd name="connsiteX0" fmla="*/ 27 w 1886"/>
                <a:gd name="connsiteY0" fmla="*/ 624 h 624"/>
                <a:gd name="connsiteX1" fmla="*/ 40 w 1886"/>
                <a:gd name="connsiteY1" fmla="*/ 542 h 624"/>
                <a:gd name="connsiteX2" fmla="*/ 267 w 1886"/>
                <a:gd name="connsiteY2" fmla="*/ 288 h 624"/>
                <a:gd name="connsiteX3" fmla="*/ 411 w 1886"/>
                <a:gd name="connsiteY3" fmla="*/ 0 h 624"/>
                <a:gd name="connsiteX4" fmla="*/ 651 w 1886"/>
                <a:gd name="connsiteY4" fmla="*/ 288 h 624"/>
                <a:gd name="connsiteX5" fmla="*/ 891 w 1886"/>
                <a:gd name="connsiteY5" fmla="*/ 336 h 624"/>
                <a:gd name="connsiteX6" fmla="*/ 1106 w 1886"/>
                <a:gd name="connsiteY6" fmla="*/ 588 h 624"/>
                <a:gd name="connsiteX7" fmla="*/ 1886 w 1886"/>
                <a:gd name="connsiteY7" fmla="*/ 624 h 624"/>
                <a:gd name="connsiteX0" fmla="*/ 0 w 2382"/>
                <a:gd name="connsiteY0" fmla="*/ 624 h 624"/>
                <a:gd name="connsiteX1" fmla="*/ 536 w 2382"/>
                <a:gd name="connsiteY1" fmla="*/ 542 h 624"/>
                <a:gd name="connsiteX2" fmla="*/ 763 w 2382"/>
                <a:gd name="connsiteY2" fmla="*/ 288 h 624"/>
                <a:gd name="connsiteX3" fmla="*/ 907 w 2382"/>
                <a:gd name="connsiteY3" fmla="*/ 0 h 624"/>
                <a:gd name="connsiteX4" fmla="*/ 1147 w 2382"/>
                <a:gd name="connsiteY4" fmla="*/ 288 h 624"/>
                <a:gd name="connsiteX5" fmla="*/ 1387 w 2382"/>
                <a:gd name="connsiteY5" fmla="*/ 336 h 624"/>
                <a:gd name="connsiteX6" fmla="*/ 1602 w 2382"/>
                <a:gd name="connsiteY6" fmla="*/ 588 h 624"/>
                <a:gd name="connsiteX7" fmla="*/ 2382 w 2382"/>
                <a:gd name="connsiteY7" fmla="*/ 624 h 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2" h="624">
                  <a:moveTo>
                    <a:pt x="0" y="624"/>
                  </a:moveTo>
                  <a:cubicBezTo>
                    <a:pt x="2" y="623"/>
                    <a:pt x="409" y="598"/>
                    <a:pt x="536" y="542"/>
                  </a:cubicBezTo>
                  <a:cubicBezTo>
                    <a:pt x="663" y="486"/>
                    <a:pt x="701" y="378"/>
                    <a:pt x="763" y="288"/>
                  </a:cubicBezTo>
                  <a:cubicBezTo>
                    <a:pt x="825" y="198"/>
                    <a:pt x="843" y="0"/>
                    <a:pt x="907" y="0"/>
                  </a:cubicBezTo>
                  <a:cubicBezTo>
                    <a:pt x="971" y="0"/>
                    <a:pt x="1067" y="232"/>
                    <a:pt x="1147" y="288"/>
                  </a:cubicBezTo>
                  <a:cubicBezTo>
                    <a:pt x="1227" y="344"/>
                    <a:pt x="1311" y="286"/>
                    <a:pt x="1387" y="336"/>
                  </a:cubicBezTo>
                  <a:cubicBezTo>
                    <a:pt x="1463" y="386"/>
                    <a:pt x="1448" y="559"/>
                    <a:pt x="1602" y="588"/>
                  </a:cubicBezTo>
                  <a:cubicBezTo>
                    <a:pt x="1856" y="613"/>
                    <a:pt x="2378" y="618"/>
                    <a:pt x="2382" y="624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32" name="Picture 31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6301330" y="1682465"/>
              <a:ext cx="556670" cy="22253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55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686800" y="3352800"/>
              <a:ext cx="133350" cy="11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9"/>
          <p:cNvGrpSpPr/>
          <p:nvPr/>
        </p:nvGrpSpPr>
        <p:grpSpPr>
          <a:xfrm>
            <a:off x="5964237" y="4536254"/>
            <a:ext cx="2625726" cy="1265971"/>
            <a:chOff x="5964237" y="4536254"/>
            <a:chExt cx="2625726" cy="1265971"/>
          </a:xfrm>
          <a:solidFill>
            <a:srgbClr val="660066"/>
          </a:solidFill>
        </p:grpSpPr>
        <p:grpSp>
          <p:nvGrpSpPr>
            <p:cNvPr id="34" name="Group 33"/>
            <p:cNvGrpSpPr/>
            <p:nvPr/>
          </p:nvGrpSpPr>
          <p:grpSpPr>
            <a:xfrm>
              <a:off x="6546117" y="4536254"/>
              <a:ext cx="1158875" cy="893763"/>
              <a:chOff x="5907088" y="5102225"/>
              <a:chExt cx="1158875" cy="893763"/>
            </a:xfrm>
            <a:grpFill/>
          </p:grpSpPr>
          <p:sp>
            <p:nvSpPr>
              <p:cNvPr id="35" name="Oval 303"/>
              <p:cNvSpPr>
                <a:spLocks noChangeArrowheads="1"/>
              </p:cNvSpPr>
              <p:nvPr/>
            </p:nvSpPr>
            <p:spPr bwMode="auto">
              <a:xfrm>
                <a:off x="5907088" y="5940425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Oval 304"/>
              <p:cNvSpPr>
                <a:spLocks noChangeArrowheads="1"/>
              </p:cNvSpPr>
              <p:nvPr/>
            </p:nvSpPr>
            <p:spPr bwMode="auto">
              <a:xfrm>
                <a:off x="5964238" y="5711825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305"/>
              <p:cNvSpPr>
                <a:spLocks noChangeArrowheads="1"/>
              </p:cNvSpPr>
              <p:nvPr/>
            </p:nvSpPr>
            <p:spPr bwMode="auto">
              <a:xfrm>
                <a:off x="6084888" y="5483225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Oval 306"/>
              <p:cNvSpPr>
                <a:spLocks noChangeArrowheads="1"/>
              </p:cNvSpPr>
              <p:nvPr/>
            </p:nvSpPr>
            <p:spPr bwMode="auto">
              <a:xfrm>
                <a:off x="6172200" y="5102225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307"/>
              <p:cNvSpPr>
                <a:spLocks noChangeArrowheads="1"/>
              </p:cNvSpPr>
              <p:nvPr/>
            </p:nvSpPr>
            <p:spPr bwMode="auto">
              <a:xfrm>
                <a:off x="6392863" y="5254625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Oval 308"/>
              <p:cNvSpPr>
                <a:spLocks noChangeArrowheads="1"/>
              </p:cNvSpPr>
              <p:nvPr/>
            </p:nvSpPr>
            <p:spPr bwMode="auto">
              <a:xfrm>
                <a:off x="6497638" y="5507038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Oval 309"/>
              <p:cNvSpPr>
                <a:spLocks noChangeArrowheads="1"/>
              </p:cNvSpPr>
              <p:nvPr/>
            </p:nvSpPr>
            <p:spPr bwMode="auto">
              <a:xfrm>
                <a:off x="6726238" y="5611813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Oval 310"/>
              <p:cNvSpPr>
                <a:spLocks noChangeArrowheads="1"/>
              </p:cNvSpPr>
              <p:nvPr/>
            </p:nvSpPr>
            <p:spPr bwMode="auto">
              <a:xfrm>
                <a:off x="6954838" y="5732463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Oval 311"/>
              <p:cNvSpPr>
                <a:spLocks noChangeArrowheads="1"/>
              </p:cNvSpPr>
              <p:nvPr/>
            </p:nvSpPr>
            <p:spPr bwMode="auto">
              <a:xfrm>
                <a:off x="7010400" y="5940425"/>
                <a:ext cx="55563" cy="55563"/>
              </a:xfrm>
              <a:prstGeom prst="ellipse">
                <a:avLst/>
              </a:prstGeom>
              <a:grpFill/>
              <a:ln w="9525">
                <a:solidFill>
                  <a:srgbClr val="66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4" name="Oval 303"/>
            <p:cNvSpPr>
              <a:spLocks noChangeArrowheads="1"/>
            </p:cNvSpPr>
            <p:nvPr/>
          </p:nvSpPr>
          <p:spPr bwMode="auto">
            <a:xfrm>
              <a:off x="6477000" y="5526854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303"/>
            <p:cNvSpPr>
              <a:spLocks noChangeArrowheads="1"/>
            </p:cNvSpPr>
            <p:nvPr/>
          </p:nvSpPr>
          <p:spPr bwMode="auto">
            <a:xfrm>
              <a:off x="6248400" y="5573625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303"/>
            <p:cNvSpPr>
              <a:spLocks noChangeArrowheads="1"/>
            </p:cNvSpPr>
            <p:nvPr/>
          </p:nvSpPr>
          <p:spPr bwMode="auto">
            <a:xfrm>
              <a:off x="5964237" y="5726025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303"/>
            <p:cNvSpPr>
              <a:spLocks noChangeArrowheads="1"/>
            </p:cNvSpPr>
            <p:nvPr/>
          </p:nvSpPr>
          <p:spPr bwMode="auto">
            <a:xfrm>
              <a:off x="7793037" y="5594262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303"/>
            <p:cNvSpPr>
              <a:spLocks noChangeArrowheads="1"/>
            </p:cNvSpPr>
            <p:nvPr/>
          </p:nvSpPr>
          <p:spPr bwMode="auto">
            <a:xfrm>
              <a:off x="8021637" y="5670462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Oval 303"/>
            <p:cNvSpPr>
              <a:spLocks noChangeArrowheads="1"/>
            </p:cNvSpPr>
            <p:nvPr/>
          </p:nvSpPr>
          <p:spPr bwMode="auto">
            <a:xfrm>
              <a:off x="8250237" y="5649825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303"/>
            <p:cNvSpPr>
              <a:spLocks noChangeArrowheads="1"/>
            </p:cNvSpPr>
            <p:nvPr/>
          </p:nvSpPr>
          <p:spPr bwMode="auto">
            <a:xfrm>
              <a:off x="8534400" y="5746662"/>
              <a:ext cx="55563" cy="55563"/>
            </a:xfrm>
            <a:prstGeom prst="ellipse">
              <a:avLst/>
            </a:prstGeom>
            <a:grpFill/>
            <a:ln w="9525">
              <a:solidFill>
                <a:srgbClr val="66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983063" y="4038600"/>
            <a:ext cx="2559136" cy="2301065"/>
            <a:chOff x="5983063" y="4023535"/>
            <a:chExt cx="2559136" cy="2301065"/>
          </a:xfrm>
        </p:grpSpPr>
        <p:sp>
          <p:nvSpPr>
            <p:cNvPr id="51" name="Freeform 50"/>
            <p:cNvSpPr/>
            <p:nvPr/>
          </p:nvSpPr>
          <p:spPr>
            <a:xfrm>
              <a:off x="5983063" y="4023535"/>
              <a:ext cx="2559136" cy="2301065"/>
            </a:xfrm>
            <a:custGeom>
              <a:avLst/>
              <a:gdLst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88023 w 2559136"/>
                <a:gd name="connsiteY74" fmla="*/ 242969 h 1535438"/>
                <a:gd name="connsiteX75" fmla="*/ 879230 w 2559136"/>
                <a:gd name="connsiteY75" fmla="*/ 119877 h 1535438"/>
                <a:gd name="connsiteX76" fmla="*/ 888023 w 2559136"/>
                <a:gd name="connsiteY76" fmla="*/ 14369 h 1535438"/>
                <a:gd name="connsiteX77" fmla="*/ 896815 w 2559136"/>
                <a:gd name="connsiteY77" fmla="*/ 58330 h 1535438"/>
                <a:gd name="connsiteX78" fmla="*/ 914400 w 2559136"/>
                <a:gd name="connsiteY78" fmla="*/ 172630 h 1535438"/>
                <a:gd name="connsiteX79" fmla="*/ 940777 w 2559136"/>
                <a:gd name="connsiteY79" fmla="*/ 269346 h 1535438"/>
                <a:gd name="connsiteX80" fmla="*/ 949569 w 2559136"/>
                <a:gd name="connsiteY80" fmla="*/ 304515 h 1535438"/>
                <a:gd name="connsiteX81" fmla="*/ 958361 w 2559136"/>
                <a:gd name="connsiteY81" fmla="*/ 330892 h 1535438"/>
                <a:gd name="connsiteX82" fmla="*/ 984738 w 2559136"/>
                <a:gd name="connsiteY82" fmla="*/ 462777 h 1535438"/>
                <a:gd name="connsiteX83" fmla="*/ 993530 w 2559136"/>
                <a:gd name="connsiteY83" fmla="*/ 427607 h 1535438"/>
                <a:gd name="connsiteX84" fmla="*/ 1002323 w 2559136"/>
                <a:gd name="connsiteY84" fmla="*/ 401230 h 1535438"/>
                <a:gd name="connsiteX85" fmla="*/ 1019907 w 2559136"/>
                <a:gd name="connsiteY85" fmla="*/ 119877 h 1535438"/>
                <a:gd name="connsiteX86" fmla="*/ 1037492 w 2559136"/>
                <a:gd name="connsiteY86" fmla="*/ 58330 h 1535438"/>
                <a:gd name="connsiteX87" fmla="*/ 1046284 w 2559136"/>
                <a:gd name="connsiteY87" fmla="*/ 84707 h 1535438"/>
                <a:gd name="connsiteX88" fmla="*/ 1063869 w 2559136"/>
                <a:gd name="connsiteY88" fmla="*/ 234177 h 1535438"/>
                <a:gd name="connsiteX89" fmla="*/ 1081453 w 2559136"/>
                <a:gd name="connsiteY89" fmla="*/ 533115 h 1535438"/>
                <a:gd name="connsiteX90" fmla="*/ 1090246 w 2559136"/>
                <a:gd name="connsiteY90" fmla="*/ 585869 h 1535438"/>
                <a:gd name="connsiteX91" fmla="*/ 1107830 w 2559136"/>
                <a:gd name="connsiteY91" fmla="*/ 541907 h 1535438"/>
                <a:gd name="connsiteX92" fmla="*/ 1125415 w 2559136"/>
                <a:gd name="connsiteY92" fmla="*/ 471569 h 1535438"/>
                <a:gd name="connsiteX93" fmla="*/ 1134207 w 2559136"/>
                <a:gd name="connsiteY93" fmla="*/ 436400 h 1535438"/>
                <a:gd name="connsiteX94" fmla="*/ 1151792 w 2559136"/>
                <a:gd name="connsiteY94" fmla="*/ 366061 h 1535438"/>
                <a:gd name="connsiteX95" fmla="*/ 1169377 w 2559136"/>
                <a:gd name="connsiteY95" fmla="*/ 577077 h 1535438"/>
                <a:gd name="connsiteX96" fmla="*/ 1178169 w 2559136"/>
                <a:gd name="connsiteY96" fmla="*/ 708961 h 1535438"/>
                <a:gd name="connsiteX97" fmla="*/ 1186961 w 2559136"/>
                <a:gd name="connsiteY97" fmla="*/ 770507 h 1535438"/>
                <a:gd name="connsiteX98" fmla="*/ 1204546 w 2559136"/>
                <a:gd name="connsiteY98" fmla="*/ 893600 h 1535438"/>
                <a:gd name="connsiteX99" fmla="*/ 1239715 w 2559136"/>
                <a:gd name="connsiteY99" fmla="*/ 1025484 h 1535438"/>
                <a:gd name="connsiteX100" fmla="*/ 1257300 w 2559136"/>
                <a:gd name="connsiteY100" fmla="*/ 876015 h 1535438"/>
                <a:gd name="connsiteX101" fmla="*/ 1274884 w 2559136"/>
                <a:gd name="connsiteY101" fmla="*/ 436400 h 1535438"/>
                <a:gd name="connsiteX102" fmla="*/ 1301261 w 2559136"/>
                <a:gd name="connsiteY102" fmla="*/ 832054 h 1535438"/>
                <a:gd name="connsiteX103" fmla="*/ 1318846 w 2559136"/>
                <a:gd name="connsiteY103" fmla="*/ 911184 h 1535438"/>
                <a:gd name="connsiteX104" fmla="*/ 1310053 w 2559136"/>
                <a:gd name="connsiteY104" fmla="*/ 1122200 h 1535438"/>
                <a:gd name="connsiteX105" fmla="*/ 1318846 w 2559136"/>
                <a:gd name="connsiteY105" fmla="*/ 955146 h 1535438"/>
                <a:gd name="connsiteX106" fmla="*/ 1327638 w 2559136"/>
                <a:gd name="connsiteY106" fmla="*/ 726546 h 1535438"/>
                <a:gd name="connsiteX107" fmla="*/ 1362807 w 2559136"/>
                <a:gd name="connsiteY107" fmla="*/ 585869 h 1535438"/>
                <a:gd name="connsiteX108" fmla="*/ 1380392 w 2559136"/>
                <a:gd name="connsiteY108" fmla="*/ 550700 h 1535438"/>
                <a:gd name="connsiteX109" fmla="*/ 1389184 w 2559136"/>
                <a:gd name="connsiteY109" fmla="*/ 339684 h 1535438"/>
                <a:gd name="connsiteX110" fmla="*/ 1406769 w 2559136"/>
                <a:gd name="connsiteY110" fmla="*/ 374854 h 1535438"/>
                <a:gd name="connsiteX111" fmla="*/ 1415561 w 2559136"/>
                <a:gd name="connsiteY111" fmla="*/ 471569 h 1535438"/>
                <a:gd name="connsiteX112" fmla="*/ 1406769 w 2559136"/>
                <a:gd name="connsiteY112" fmla="*/ 665000 h 1535438"/>
                <a:gd name="connsiteX113" fmla="*/ 1424353 w 2559136"/>
                <a:gd name="connsiteY113" fmla="*/ 937561 h 1535438"/>
                <a:gd name="connsiteX114" fmla="*/ 1433146 w 2559136"/>
                <a:gd name="connsiteY114" fmla="*/ 999107 h 1535438"/>
                <a:gd name="connsiteX115" fmla="*/ 1441938 w 2559136"/>
                <a:gd name="connsiteY115" fmla="*/ 1051861 h 1535438"/>
                <a:gd name="connsiteX116" fmla="*/ 1450730 w 2559136"/>
                <a:gd name="connsiteY116" fmla="*/ 981523 h 1535438"/>
                <a:gd name="connsiteX117" fmla="*/ 1477107 w 2559136"/>
                <a:gd name="connsiteY117" fmla="*/ 858430 h 1535438"/>
                <a:gd name="connsiteX118" fmla="*/ 1512277 w 2559136"/>
                <a:gd name="connsiteY118" fmla="*/ 612246 h 1535438"/>
                <a:gd name="connsiteX119" fmla="*/ 1547446 w 2559136"/>
                <a:gd name="connsiteY119" fmla="*/ 357269 h 1535438"/>
                <a:gd name="connsiteX120" fmla="*/ 1556238 w 2559136"/>
                <a:gd name="connsiteY120" fmla="*/ 304515 h 1535438"/>
                <a:gd name="connsiteX121" fmla="*/ 1565030 w 2559136"/>
                <a:gd name="connsiteY121" fmla="*/ 339684 h 1535438"/>
                <a:gd name="connsiteX122" fmla="*/ 1573823 w 2559136"/>
                <a:gd name="connsiteY122" fmla="*/ 981523 h 1535438"/>
                <a:gd name="connsiteX123" fmla="*/ 1591407 w 2559136"/>
                <a:gd name="connsiteY123" fmla="*/ 911184 h 1535438"/>
                <a:gd name="connsiteX124" fmla="*/ 1608992 w 2559136"/>
                <a:gd name="connsiteY124" fmla="*/ 840846 h 1535438"/>
                <a:gd name="connsiteX125" fmla="*/ 1617784 w 2559136"/>
                <a:gd name="connsiteY125" fmla="*/ 796884 h 1535438"/>
                <a:gd name="connsiteX126" fmla="*/ 1644161 w 2559136"/>
                <a:gd name="connsiteY126" fmla="*/ 788092 h 1535438"/>
                <a:gd name="connsiteX127" fmla="*/ 1652953 w 2559136"/>
                <a:gd name="connsiteY127" fmla="*/ 761715 h 1535438"/>
                <a:gd name="connsiteX128" fmla="*/ 1688123 w 2559136"/>
                <a:gd name="connsiteY128" fmla="*/ 700169 h 1535438"/>
                <a:gd name="connsiteX129" fmla="*/ 1696915 w 2559136"/>
                <a:gd name="connsiteY129" fmla="*/ 647415 h 1535438"/>
                <a:gd name="connsiteX130" fmla="*/ 1714500 w 2559136"/>
                <a:gd name="connsiteY130" fmla="*/ 594661 h 1535438"/>
                <a:gd name="connsiteX131" fmla="*/ 1714500 w 2559136"/>
                <a:gd name="connsiteY131" fmla="*/ 840846 h 1535438"/>
                <a:gd name="connsiteX132" fmla="*/ 1705707 w 2559136"/>
                <a:gd name="connsiteY132" fmla="*/ 902392 h 1535438"/>
                <a:gd name="connsiteX133" fmla="*/ 1688123 w 2559136"/>
                <a:gd name="connsiteY133" fmla="*/ 972730 h 1535438"/>
                <a:gd name="connsiteX134" fmla="*/ 1705707 w 2559136"/>
                <a:gd name="connsiteY134" fmla="*/ 1254084 h 1535438"/>
                <a:gd name="connsiteX135" fmla="*/ 1714500 w 2559136"/>
                <a:gd name="connsiteY135" fmla="*/ 1289254 h 1535438"/>
                <a:gd name="connsiteX136" fmla="*/ 1758461 w 2559136"/>
                <a:gd name="connsiteY136" fmla="*/ 1122200 h 1535438"/>
                <a:gd name="connsiteX137" fmla="*/ 1767253 w 2559136"/>
                <a:gd name="connsiteY137" fmla="*/ 1095823 h 1535438"/>
                <a:gd name="connsiteX138" fmla="*/ 1776046 w 2559136"/>
                <a:gd name="connsiteY138" fmla="*/ 1060654 h 1535438"/>
                <a:gd name="connsiteX139" fmla="*/ 1793630 w 2559136"/>
                <a:gd name="connsiteY139" fmla="*/ 867223 h 1535438"/>
                <a:gd name="connsiteX140" fmla="*/ 1811215 w 2559136"/>
                <a:gd name="connsiteY140" fmla="*/ 832054 h 1535438"/>
                <a:gd name="connsiteX141" fmla="*/ 1837592 w 2559136"/>
                <a:gd name="connsiteY141" fmla="*/ 867223 h 1535438"/>
                <a:gd name="connsiteX142" fmla="*/ 1820007 w 2559136"/>
                <a:gd name="connsiteY142" fmla="*/ 1122200 h 1535438"/>
                <a:gd name="connsiteX143" fmla="*/ 1820007 w 2559136"/>
                <a:gd name="connsiteY143" fmla="*/ 1500269 h 1535438"/>
                <a:gd name="connsiteX144" fmla="*/ 1828800 w 2559136"/>
                <a:gd name="connsiteY144" fmla="*/ 1535438 h 1535438"/>
                <a:gd name="connsiteX145" fmla="*/ 1837592 w 2559136"/>
                <a:gd name="connsiteY145" fmla="*/ 1447515 h 1535438"/>
                <a:gd name="connsiteX146" fmla="*/ 1855177 w 2559136"/>
                <a:gd name="connsiteY146" fmla="*/ 1342007 h 1535438"/>
                <a:gd name="connsiteX147" fmla="*/ 1863969 w 2559136"/>
                <a:gd name="connsiteY147" fmla="*/ 1262877 h 1535438"/>
                <a:gd name="connsiteX148" fmla="*/ 1872761 w 2559136"/>
                <a:gd name="connsiteY148" fmla="*/ 1087030 h 1535438"/>
                <a:gd name="connsiteX149" fmla="*/ 1881553 w 2559136"/>
                <a:gd name="connsiteY149" fmla="*/ 1060654 h 1535438"/>
                <a:gd name="connsiteX150" fmla="*/ 1899138 w 2559136"/>
                <a:gd name="connsiteY150" fmla="*/ 963938 h 1535438"/>
                <a:gd name="connsiteX151" fmla="*/ 1916723 w 2559136"/>
                <a:gd name="connsiteY151" fmla="*/ 1350800 h 1535438"/>
                <a:gd name="connsiteX152" fmla="*/ 1925515 w 2559136"/>
                <a:gd name="connsiteY152" fmla="*/ 1421138 h 1535438"/>
                <a:gd name="connsiteX153" fmla="*/ 1934307 w 2559136"/>
                <a:gd name="connsiteY153" fmla="*/ 1333215 h 1535438"/>
                <a:gd name="connsiteX154" fmla="*/ 1943100 w 2559136"/>
                <a:gd name="connsiteY154" fmla="*/ 1210123 h 1535438"/>
                <a:gd name="connsiteX155" fmla="*/ 1951892 w 2559136"/>
                <a:gd name="connsiteY155" fmla="*/ 1148577 h 1535438"/>
                <a:gd name="connsiteX156" fmla="*/ 1969477 w 2559136"/>
                <a:gd name="connsiteY156" fmla="*/ 1183746 h 1535438"/>
                <a:gd name="connsiteX157" fmla="*/ 1987061 w 2559136"/>
                <a:gd name="connsiteY157" fmla="*/ 1421138 h 1535438"/>
                <a:gd name="connsiteX158" fmla="*/ 2013438 w 2559136"/>
                <a:gd name="connsiteY158" fmla="*/ 1315630 h 1535438"/>
                <a:gd name="connsiteX159" fmla="*/ 2022230 w 2559136"/>
                <a:gd name="connsiteY159" fmla="*/ 1289254 h 1535438"/>
                <a:gd name="connsiteX160" fmla="*/ 2039815 w 2559136"/>
                <a:gd name="connsiteY160" fmla="*/ 1227707 h 1535438"/>
                <a:gd name="connsiteX161" fmla="*/ 2057400 w 2559136"/>
                <a:gd name="connsiteY161" fmla="*/ 1306838 h 1535438"/>
                <a:gd name="connsiteX162" fmla="*/ 2074984 w 2559136"/>
                <a:gd name="connsiteY162" fmla="*/ 1429930 h 1535438"/>
                <a:gd name="connsiteX163" fmla="*/ 2083777 w 2559136"/>
                <a:gd name="connsiteY163" fmla="*/ 1500269 h 1535438"/>
                <a:gd name="connsiteX164" fmla="*/ 2092569 w 2559136"/>
                <a:gd name="connsiteY164" fmla="*/ 1456307 h 1535438"/>
                <a:gd name="connsiteX165" fmla="*/ 2101361 w 2559136"/>
                <a:gd name="connsiteY165" fmla="*/ 1429930 h 1535438"/>
                <a:gd name="connsiteX166" fmla="*/ 2127738 w 2559136"/>
                <a:gd name="connsiteY166" fmla="*/ 1289254 h 1535438"/>
                <a:gd name="connsiteX167" fmla="*/ 2136530 w 2559136"/>
                <a:gd name="connsiteY167" fmla="*/ 1201330 h 1535438"/>
                <a:gd name="connsiteX168" fmla="*/ 2145323 w 2559136"/>
                <a:gd name="connsiteY168" fmla="*/ 1122200 h 1535438"/>
                <a:gd name="connsiteX169" fmla="*/ 2154115 w 2559136"/>
                <a:gd name="connsiteY169" fmla="*/ 1025484 h 1535438"/>
                <a:gd name="connsiteX170" fmla="*/ 2171700 w 2559136"/>
                <a:gd name="connsiteY170" fmla="*/ 972730 h 1535438"/>
                <a:gd name="connsiteX171" fmla="*/ 2180492 w 2559136"/>
                <a:gd name="connsiteY171" fmla="*/ 1034277 h 1535438"/>
                <a:gd name="connsiteX172" fmla="*/ 2189284 w 2559136"/>
                <a:gd name="connsiteY172" fmla="*/ 1087030 h 1535438"/>
                <a:gd name="connsiteX173" fmla="*/ 2198077 w 2559136"/>
                <a:gd name="connsiteY173" fmla="*/ 1218915 h 1535438"/>
                <a:gd name="connsiteX174" fmla="*/ 2206869 w 2559136"/>
                <a:gd name="connsiteY174" fmla="*/ 1298046 h 1535438"/>
                <a:gd name="connsiteX175" fmla="*/ 2224453 w 2559136"/>
                <a:gd name="connsiteY175" fmla="*/ 1429930 h 1535438"/>
                <a:gd name="connsiteX176" fmla="*/ 2242038 w 2559136"/>
                <a:gd name="connsiteY176" fmla="*/ 1377177 h 1535438"/>
                <a:gd name="connsiteX177" fmla="*/ 2259623 w 2559136"/>
                <a:gd name="connsiteY177" fmla="*/ 1324423 h 1535438"/>
                <a:gd name="connsiteX178" fmla="*/ 2268415 w 2559136"/>
                <a:gd name="connsiteY178" fmla="*/ 1254084 h 1535438"/>
                <a:gd name="connsiteX179" fmla="*/ 2294792 w 2559136"/>
                <a:gd name="connsiteY179" fmla="*/ 1201330 h 1535438"/>
                <a:gd name="connsiteX180" fmla="*/ 2303584 w 2559136"/>
                <a:gd name="connsiteY180" fmla="*/ 1148577 h 1535438"/>
                <a:gd name="connsiteX181" fmla="*/ 2321169 w 2559136"/>
                <a:gd name="connsiteY181" fmla="*/ 1087030 h 1535438"/>
                <a:gd name="connsiteX182" fmla="*/ 2329961 w 2559136"/>
                <a:gd name="connsiteY182" fmla="*/ 1016692 h 1535438"/>
                <a:gd name="connsiteX183" fmla="*/ 2347546 w 2559136"/>
                <a:gd name="connsiteY183" fmla="*/ 963938 h 1535438"/>
                <a:gd name="connsiteX184" fmla="*/ 2365130 w 2559136"/>
                <a:gd name="connsiteY184" fmla="*/ 1210123 h 1535438"/>
                <a:gd name="connsiteX185" fmla="*/ 2382715 w 2559136"/>
                <a:gd name="connsiteY185" fmla="*/ 1289254 h 1535438"/>
                <a:gd name="connsiteX186" fmla="*/ 2391507 w 2559136"/>
                <a:gd name="connsiteY186" fmla="*/ 1377177 h 1535438"/>
                <a:gd name="connsiteX187" fmla="*/ 2400300 w 2559136"/>
                <a:gd name="connsiteY187" fmla="*/ 1429930 h 1535438"/>
                <a:gd name="connsiteX188" fmla="*/ 2426677 w 2559136"/>
                <a:gd name="connsiteY188" fmla="*/ 1394761 h 1535438"/>
                <a:gd name="connsiteX189" fmla="*/ 2435469 w 2559136"/>
                <a:gd name="connsiteY189" fmla="*/ 1368384 h 1535438"/>
                <a:gd name="connsiteX190" fmla="*/ 2453053 w 2559136"/>
                <a:gd name="connsiteY190" fmla="*/ 1342007 h 1535438"/>
                <a:gd name="connsiteX191" fmla="*/ 2461846 w 2559136"/>
                <a:gd name="connsiteY191" fmla="*/ 1254084 h 1535438"/>
                <a:gd name="connsiteX192" fmla="*/ 2470638 w 2559136"/>
                <a:gd name="connsiteY192" fmla="*/ 1218915 h 1535438"/>
                <a:gd name="connsiteX193" fmla="*/ 2479430 w 2559136"/>
                <a:gd name="connsiteY193" fmla="*/ 1166161 h 1535438"/>
                <a:gd name="connsiteX194" fmla="*/ 2488223 w 2559136"/>
                <a:gd name="connsiteY194" fmla="*/ 1122200 h 1535438"/>
                <a:gd name="connsiteX195" fmla="*/ 2497015 w 2559136"/>
                <a:gd name="connsiteY195" fmla="*/ 1025484 h 1535438"/>
                <a:gd name="connsiteX196" fmla="*/ 2514600 w 2559136"/>
                <a:gd name="connsiteY196" fmla="*/ 1298046 h 1535438"/>
                <a:gd name="connsiteX197" fmla="*/ 2523392 w 2559136"/>
                <a:gd name="connsiteY197" fmla="*/ 1500269 h 1535438"/>
                <a:gd name="connsiteX198" fmla="*/ 2532184 w 2559136"/>
                <a:gd name="connsiteY198" fmla="*/ 1473892 h 1535438"/>
                <a:gd name="connsiteX199" fmla="*/ 2549769 w 2559136"/>
                <a:gd name="connsiteY199" fmla="*/ 1447515 h 1535438"/>
                <a:gd name="connsiteX200" fmla="*/ 2558561 w 2559136"/>
                <a:gd name="connsiteY200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88023 w 2559136"/>
                <a:gd name="connsiteY74" fmla="*/ 242969 h 1535438"/>
                <a:gd name="connsiteX75" fmla="*/ 879230 w 2559136"/>
                <a:gd name="connsiteY75" fmla="*/ 119877 h 1535438"/>
                <a:gd name="connsiteX76" fmla="*/ 888023 w 2559136"/>
                <a:gd name="connsiteY76" fmla="*/ 14369 h 1535438"/>
                <a:gd name="connsiteX77" fmla="*/ 896815 w 2559136"/>
                <a:gd name="connsiteY77" fmla="*/ 58330 h 1535438"/>
                <a:gd name="connsiteX78" fmla="*/ 914400 w 2559136"/>
                <a:gd name="connsiteY78" fmla="*/ 172630 h 1535438"/>
                <a:gd name="connsiteX79" fmla="*/ 940777 w 2559136"/>
                <a:gd name="connsiteY79" fmla="*/ 269346 h 1535438"/>
                <a:gd name="connsiteX80" fmla="*/ 949569 w 2559136"/>
                <a:gd name="connsiteY80" fmla="*/ 304515 h 1535438"/>
                <a:gd name="connsiteX81" fmla="*/ 958361 w 2559136"/>
                <a:gd name="connsiteY81" fmla="*/ 330892 h 1535438"/>
                <a:gd name="connsiteX82" fmla="*/ 984738 w 2559136"/>
                <a:gd name="connsiteY82" fmla="*/ 462777 h 1535438"/>
                <a:gd name="connsiteX83" fmla="*/ 993530 w 2559136"/>
                <a:gd name="connsiteY83" fmla="*/ 427607 h 1535438"/>
                <a:gd name="connsiteX84" fmla="*/ 1002323 w 2559136"/>
                <a:gd name="connsiteY84" fmla="*/ 401230 h 1535438"/>
                <a:gd name="connsiteX85" fmla="*/ 1019907 w 2559136"/>
                <a:gd name="connsiteY85" fmla="*/ 119877 h 1535438"/>
                <a:gd name="connsiteX86" fmla="*/ 1037492 w 2559136"/>
                <a:gd name="connsiteY86" fmla="*/ 58330 h 1535438"/>
                <a:gd name="connsiteX87" fmla="*/ 1046284 w 2559136"/>
                <a:gd name="connsiteY87" fmla="*/ 84707 h 1535438"/>
                <a:gd name="connsiteX88" fmla="*/ 1063869 w 2559136"/>
                <a:gd name="connsiteY88" fmla="*/ 234177 h 1535438"/>
                <a:gd name="connsiteX89" fmla="*/ 1081453 w 2559136"/>
                <a:gd name="connsiteY89" fmla="*/ 533115 h 1535438"/>
                <a:gd name="connsiteX90" fmla="*/ 1090246 w 2559136"/>
                <a:gd name="connsiteY90" fmla="*/ 585869 h 1535438"/>
                <a:gd name="connsiteX91" fmla="*/ 1107830 w 2559136"/>
                <a:gd name="connsiteY91" fmla="*/ 541907 h 1535438"/>
                <a:gd name="connsiteX92" fmla="*/ 1125415 w 2559136"/>
                <a:gd name="connsiteY92" fmla="*/ 471569 h 1535438"/>
                <a:gd name="connsiteX93" fmla="*/ 1134207 w 2559136"/>
                <a:gd name="connsiteY93" fmla="*/ 436400 h 1535438"/>
                <a:gd name="connsiteX94" fmla="*/ 1151792 w 2559136"/>
                <a:gd name="connsiteY94" fmla="*/ 366061 h 1535438"/>
                <a:gd name="connsiteX95" fmla="*/ 1169377 w 2559136"/>
                <a:gd name="connsiteY95" fmla="*/ 577077 h 1535438"/>
                <a:gd name="connsiteX96" fmla="*/ 1178169 w 2559136"/>
                <a:gd name="connsiteY96" fmla="*/ 708961 h 1535438"/>
                <a:gd name="connsiteX97" fmla="*/ 1186961 w 2559136"/>
                <a:gd name="connsiteY97" fmla="*/ 770507 h 1535438"/>
                <a:gd name="connsiteX98" fmla="*/ 1204546 w 2559136"/>
                <a:gd name="connsiteY98" fmla="*/ 893600 h 1535438"/>
                <a:gd name="connsiteX99" fmla="*/ 1239715 w 2559136"/>
                <a:gd name="connsiteY99" fmla="*/ 1025484 h 1535438"/>
                <a:gd name="connsiteX100" fmla="*/ 1257300 w 2559136"/>
                <a:gd name="connsiteY100" fmla="*/ 876015 h 1535438"/>
                <a:gd name="connsiteX101" fmla="*/ 1274884 w 2559136"/>
                <a:gd name="connsiteY101" fmla="*/ 436400 h 1535438"/>
                <a:gd name="connsiteX102" fmla="*/ 1301261 w 2559136"/>
                <a:gd name="connsiteY102" fmla="*/ 832054 h 1535438"/>
                <a:gd name="connsiteX103" fmla="*/ 1318846 w 2559136"/>
                <a:gd name="connsiteY103" fmla="*/ 911184 h 1535438"/>
                <a:gd name="connsiteX104" fmla="*/ 1310053 w 2559136"/>
                <a:gd name="connsiteY104" fmla="*/ 1122200 h 1535438"/>
                <a:gd name="connsiteX105" fmla="*/ 1318846 w 2559136"/>
                <a:gd name="connsiteY105" fmla="*/ 955146 h 1535438"/>
                <a:gd name="connsiteX106" fmla="*/ 1327638 w 2559136"/>
                <a:gd name="connsiteY106" fmla="*/ 726546 h 1535438"/>
                <a:gd name="connsiteX107" fmla="*/ 1362807 w 2559136"/>
                <a:gd name="connsiteY107" fmla="*/ 585869 h 1535438"/>
                <a:gd name="connsiteX108" fmla="*/ 1380392 w 2559136"/>
                <a:gd name="connsiteY108" fmla="*/ 550700 h 1535438"/>
                <a:gd name="connsiteX109" fmla="*/ 1389184 w 2559136"/>
                <a:gd name="connsiteY109" fmla="*/ 339684 h 1535438"/>
                <a:gd name="connsiteX110" fmla="*/ 1406769 w 2559136"/>
                <a:gd name="connsiteY110" fmla="*/ 374854 h 1535438"/>
                <a:gd name="connsiteX111" fmla="*/ 1415561 w 2559136"/>
                <a:gd name="connsiteY111" fmla="*/ 471569 h 1535438"/>
                <a:gd name="connsiteX112" fmla="*/ 1406769 w 2559136"/>
                <a:gd name="connsiteY112" fmla="*/ 665000 h 1535438"/>
                <a:gd name="connsiteX113" fmla="*/ 1424353 w 2559136"/>
                <a:gd name="connsiteY113" fmla="*/ 937561 h 1535438"/>
                <a:gd name="connsiteX114" fmla="*/ 1433146 w 2559136"/>
                <a:gd name="connsiteY114" fmla="*/ 999107 h 1535438"/>
                <a:gd name="connsiteX115" fmla="*/ 1441938 w 2559136"/>
                <a:gd name="connsiteY115" fmla="*/ 1051861 h 1535438"/>
                <a:gd name="connsiteX116" fmla="*/ 1450730 w 2559136"/>
                <a:gd name="connsiteY116" fmla="*/ 981523 h 1535438"/>
                <a:gd name="connsiteX117" fmla="*/ 1477107 w 2559136"/>
                <a:gd name="connsiteY117" fmla="*/ 858430 h 1535438"/>
                <a:gd name="connsiteX118" fmla="*/ 1512277 w 2559136"/>
                <a:gd name="connsiteY118" fmla="*/ 612246 h 1535438"/>
                <a:gd name="connsiteX119" fmla="*/ 1547446 w 2559136"/>
                <a:gd name="connsiteY119" fmla="*/ 357269 h 1535438"/>
                <a:gd name="connsiteX120" fmla="*/ 1556238 w 2559136"/>
                <a:gd name="connsiteY120" fmla="*/ 304515 h 1535438"/>
                <a:gd name="connsiteX121" fmla="*/ 1565030 w 2559136"/>
                <a:gd name="connsiteY121" fmla="*/ 339684 h 1535438"/>
                <a:gd name="connsiteX122" fmla="*/ 1573823 w 2559136"/>
                <a:gd name="connsiteY122" fmla="*/ 981523 h 1535438"/>
                <a:gd name="connsiteX123" fmla="*/ 1591407 w 2559136"/>
                <a:gd name="connsiteY123" fmla="*/ 911184 h 1535438"/>
                <a:gd name="connsiteX124" fmla="*/ 1608992 w 2559136"/>
                <a:gd name="connsiteY124" fmla="*/ 840846 h 1535438"/>
                <a:gd name="connsiteX125" fmla="*/ 1617784 w 2559136"/>
                <a:gd name="connsiteY125" fmla="*/ 796884 h 1535438"/>
                <a:gd name="connsiteX126" fmla="*/ 1644161 w 2559136"/>
                <a:gd name="connsiteY126" fmla="*/ 788092 h 1535438"/>
                <a:gd name="connsiteX127" fmla="*/ 1652953 w 2559136"/>
                <a:gd name="connsiteY127" fmla="*/ 761715 h 1535438"/>
                <a:gd name="connsiteX128" fmla="*/ 1688123 w 2559136"/>
                <a:gd name="connsiteY128" fmla="*/ 700169 h 1535438"/>
                <a:gd name="connsiteX129" fmla="*/ 1696915 w 2559136"/>
                <a:gd name="connsiteY129" fmla="*/ 647415 h 1535438"/>
                <a:gd name="connsiteX130" fmla="*/ 1714500 w 2559136"/>
                <a:gd name="connsiteY130" fmla="*/ 840846 h 1535438"/>
                <a:gd name="connsiteX131" fmla="*/ 1705707 w 2559136"/>
                <a:gd name="connsiteY131" fmla="*/ 902392 h 1535438"/>
                <a:gd name="connsiteX132" fmla="*/ 1688123 w 2559136"/>
                <a:gd name="connsiteY132" fmla="*/ 972730 h 1535438"/>
                <a:gd name="connsiteX133" fmla="*/ 1705707 w 2559136"/>
                <a:gd name="connsiteY133" fmla="*/ 1254084 h 1535438"/>
                <a:gd name="connsiteX134" fmla="*/ 1714500 w 2559136"/>
                <a:gd name="connsiteY134" fmla="*/ 1289254 h 1535438"/>
                <a:gd name="connsiteX135" fmla="*/ 1758461 w 2559136"/>
                <a:gd name="connsiteY135" fmla="*/ 1122200 h 1535438"/>
                <a:gd name="connsiteX136" fmla="*/ 1767253 w 2559136"/>
                <a:gd name="connsiteY136" fmla="*/ 1095823 h 1535438"/>
                <a:gd name="connsiteX137" fmla="*/ 1776046 w 2559136"/>
                <a:gd name="connsiteY137" fmla="*/ 1060654 h 1535438"/>
                <a:gd name="connsiteX138" fmla="*/ 1793630 w 2559136"/>
                <a:gd name="connsiteY138" fmla="*/ 867223 h 1535438"/>
                <a:gd name="connsiteX139" fmla="*/ 1811215 w 2559136"/>
                <a:gd name="connsiteY139" fmla="*/ 832054 h 1535438"/>
                <a:gd name="connsiteX140" fmla="*/ 1837592 w 2559136"/>
                <a:gd name="connsiteY140" fmla="*/ 867223 h 1535438"/>
                <a:gd name="connsiteX141" fmla="*/ 1820007 w 2559136"/>
                <a:gd name="connsiteY141" fmla="*/ 1122200 h 1535438"/>
                <a:gd name="connsiteX142" fmla="*/ 1820007 w 2559136"/>
                <a:gd name="connsiteY142" fmla="*/ 1500269 h 1535438"/>
                <a:gd name="connsiteX143" fmla="*/ 1828800 w 2559136"/>
                <a:gd name="connsiteY143" fmla="*/ 1535438 h 1535438"/>
                <a:gd name="connsiteX144" fmla="*/ 1837592 w 2559136"/>
                <a:gd name="connsiteY144" fmla="*/ 1447515 h 1535438"/>
                <a:gd name="connsiteX145" fmla="*/ 1855177 w 2559136"/>
                <a:gd name="connsiteY145" fmla="*/ 1342007 h 1535438"/>
                <a:gd name="connsiteX146" fmla="*/ 1863969 w 2559136"/>
                <a:gd name="connsiteY146" fmla="*/ 1262877 h 1535438"/>
                <a:gd name="connsiteX147" fmla="*/ 1872761 w 2559136"/>
                <a:gd name="connsiteY147" fmla="*/ 1087030 h 1535438"/>
                <a:gd name="connsiteX148" fmla="*/ 1881553 w 2559136"/>
                <a:gd name="connsiteY148" fmla="*/ 1060654 h 1535438"/>
                <a:gd name="connsiteX149" fmla="*/ 1899138 w 2559136"/>
                <a:gd name="connsiteY149" fmla="*/ 963938 h 1535438"/>
                <a:gd name="connsiteX150" fmla="*/ 1916723 w 2559136"/>
                <a:gd name="connsiteY150" fmla="*/ 1350800 h 1535438"/>
                <a:gd name="connsiteX151" fmla="*/ 1925515 w 2559136"/>
                <a:gd name="connsiteY151" fmla="*/ 1421138 h 1535438"/>
                <a:gd name="connsiteX152" fmla="*/ 1934307 w 2559136"/>
                <a:gd name="connsiteY152" fmla="*/ 1333215 h 1535438"/>
                <a:gd name="connsiteX153" fmla="*/ 1943100 w 2559136"/>
                <a:gd name="connsiteY153" fmla="*/ 1210123 h 1535438"/>
                <a:gd name="connsiteX154" fmla="*/ 1951892 w 2559136"/>
                <a:gd name="connsiteY154" fmla="*/ 1148577 h 1535438"/>
                <a:gd name="connsiteX155" fmla="*/ 1969477 w 2559136"/>
                <a:gd name="connsiteY155" fmla="*/ 1183746 h 1535438"/>
                <a:gd name="connsiteX156" fmla="*/ 1987061 w 2559136"/>
                <a:gd name="connsiteY156" fmla="*/ 1421138 h 1535438"/>
                <a:gd name="connsiteX157" fmla="*/ 2013438 w 2559136"/>
                <a:gd name="connsiteY157" fmla="*/ 1315630 h 1535438"/>
                <a:gd name="connsiteX158" fmla="*/ 2022230 w 2559136"/>
                <a:gd name="connsiteY158" fmla="*/ 1289254 h 1535438"/>
                <a:gd name="connsiteX159" fmla="*/ 2039815 w 2559136"/>
                <a:gd name="connsiteY159" fmla="*/ 1227707 h 1535438"/>
                <a:gd name="connsiteX160" fmla="*/ 2057400 w 2559136"/>
                <a:gd name="connsiteY160" fmla="*/ 1306838 h 1535438"/>
                <a:gd name="connsiteX161" fmla="*/ 2074984 w 2559136"/>
                <a:gd name="connsiteY161" fmla="*/ 1429930 h 1535438"/>
                <a:gd name="connsiteX162" fmla="*/ 2083777 w 2559136"/>
                <a:gd name="connsiteY162" fmla="*/ 1500269 h 1535438"/>
                <a:gd name="connsiteX163" fmla="*/ 2092569 w 2559136"/>
                <a:gd name="connsiteY163" fmla="*/ 1456307 h 1535438"/>
                <a:gd name="connsiteX164" fmla="*/ 2101361 w 2559136"/>
                <a:gd name="connsiteY164" fmla="*/ 1429930 h 1535438"/>
                <a:gd name="connsiteX165" fmla="*/ 2127738 w 2559136"/>
                <a:gd name="connsiteY165" fmla="*/ 1289254 h 1535438"/>
                <a:gd name="connsiteX166" fmla="*/ 2136530 w 2559136"/>
                <a:gd name="connsiteY166" fmla="*/ 1201330 h 1535438"/>
                <a:gd name="connsiteX167" fmla="*/ 2145323 w 2559136"/>
                <a:gd name="connsiteY167" fmla="*/ 1122200 h 1535438"/>
                <a:gd name="connsiteX168" fmla="*/ 2154115 w 2559136"/>
                <a:gd name="connsiteY168" fmla="*/ 1025484 h 1535438"/>
                <a:gd name="connsiteX169" fmla="*/ 2171700 w 2559136"/>
                <a:gd name="connsiteY169" fmla="*/ 972730 h 1535438"/>
                <a:gd name="connsiteX170" fmla="*/ 2180492 w 2559136"/>
                <a:gd name="connsiteY170" fmla="*/ 1034277 h 1535438"/>
                <a:gd name="connsiteX171" fmla="*/ 2189284 w 2559136"/>
                <a:gd name="connsiteY171" fmla="*/ 1087030 h 1535438"/>
                <a:gd name="connsiteX172" fmla="*/ 2198077 w 2559136"/>
                <a:gd name="connsiteY172" fmla="*/ 1218915 h 1535438"/>
                <a:gd name="connsiteX173" fmla="*/ 2206869 w 2559136"/>
                <a:gd name="connsiteY173" fmla="*/ 1298046 h 1535438"/>
                <a:gd name="connsiteX174" fmla="*/ 2224453 w 2559136"/>
                <a:gd name="connsiteY174" fmla="*/ 1429930 h 1535438"/>
                <a:gd name="connsiteX175" fmla="*/ 2242038 w 2559136"/>
                <a:gd name="connsiteY175" fmla="*/ 1377177 h 1535438"/>
                <a:gd name="connsiteX176" fmla="*/ 2259623 w 2559136"/>
                <a:gd name="connsiteY176" fmla="*/ 1324423 h 1535438"/>
                <a:gd name="connsiteX177" fmla="*/ 2268415 w 2559136"/>
                <a:gd name="connsiteY177" fmla="*/ 1254084 h 1535438"/>
                <a:gd name="connsiteX178" fmla="*/ 2294792 w 2559136"/>
                <a:gd name="connsiteY178" fmla="*/ 1201330 h 1535438"/>
                <a:gd name="connsiteX179" fmla="*/ 2303584 w 2559136"/>
                <a:gd name="connsiteY179" fmla="*/ 1148577 h 1535438"/>
                <a:gd name="connsiteX180" fmla="*/ 2321169 w 2559136"/>
                <a:gd name="connsiteY180" fmla="*/ 1087030 h 1535438"/>
                <a:gd name="connsiteX181" fmla="*/ 2329961 w 2559136"/>
                <a:gd name="connsiteY181" fmla="*/ 1016692 h 1535438"/>
                <a:gd name="connsiteX182" fmla="*/ 2347546 w 2559136"/>
                <a:gd name="connsiteY182" fmla="*/ 963938 h 1535438"/>
                <a:gd name="connsiteX183" fmla="*/ 2365130 w 2559136"/>
                <a:gd name="connsiteY183" fmla="*/ 1210123 h 1535438"/>
                <a:gd name="connsiteX184" fmla="*/ 2382715 w 2559136"/>
                <a:gd name="connsiteY184" fmla="*/ 1289254 h 1535438"/>
                <a:gd name="connsiteX185" fmla="*/ 2391507 w 2559136"/>
                <a:gd name="connsiteY185" fmla="*/ 1377177 h 1535438"/>
                <a:gd name="connsiteX186" fmla="*/ 2400300 w 2559136"/>
                <a:gd name="connsiteY186" fmla="*/ 1429930 h 1535438"/>
                <a:gd name="connsiteX187" fmla="*/ 2426677 w 2559136"/>
                <a:gd name="connsiteY187" fmla="*/ 1394761 h 1535438"/>
                <a:gd name="connsiteX188" fmla="*/ 2435469 w 2559136"/>
                <a:gd name="connsiteY188" fmla="*/ 1368384 h 1535438"/>
                <a:gd name="connsiteX189" fmla="*/ 2453053 w 2559136"/>
                <a:gd name="connsiteY189" fmla="*/ 1342007 h 1535438"/>
                <a:gd name="connsiteX190" fmla="*/ 2461846 w 2559136"/>
                <a:gd name="connsiteY190" fmla="*/ 1254084 h 1535438"/>
                <a:gd name="connsiteX191" fmla="*/ 2470638 w 2559136"/>
                <a:gd name="connsiteY191" fmla="*/ 1218915 h 1535438"/>
                <a:gd name="connsiteX192" fmla="*/ 2479430 w 2559136"/>
                <a:gd name="connsiteY192" fmla="*/ 1166161 h 1535438"/>
                <a:gd name="connsiteX193" fmla="*/ 2488223 w 2559136"/>
                <a:gd name="connsiteY193" fmla="*/ 1122200 h 1535438"/>
                <a:gd name="connsiteX194" fmla="*/ 2497015 w 2559136"/>
                <a:gd name="connsiteY194" fmla="*/ 1025484 h 1535438"/>
                <a:gd name="connsiteX195" fmla="*/ 2514600 w 2559136"/>
                <a:gd name="connsiteY195" fmla="*/ 1298046 h 1535438"/>
                <a:gd name="connsiteX196" fmla="*/ 2523392 w 2559136"/>
                <a:gd name="connsiteY196" fmla="*/ 1500269 h 1535438"/>
                <a:gd name="connsiteX197" fmla="*/ 2532184 w 2559136"/>
                <a:gd name="connsiteY197" fmla="*/ 1473892 h 1535438"/>
                <a:gd name="connsiteX198" fmla="*/ 2549769 w 2559136"/>
                <a:gd name="connsiteY198" fmla="*/ 1447515 h 1535438"/>
                <a:gd name="connsiteX199" fmla="*/ 2558561 w 2559136"/>
                <a:gd name="connsiteY199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88023 w 2559136"/>
                <a:gd name="connsiteY74" fmla="*/ 242969 h 1535438"/>
                <a:gd name="connsiteX75" fmla="*/ 879230 w 2559136"/>
                <a:gd name="connsiteY75" fmla="*/ 119877 h 1535438"/>
                <a:gd name="connsiteX76" fmla="*/ 888023 w 2559136"/>
                <a:gd name="connsiteY76" fmla="*/ 14369 h 1535438"/>
                <a:gd name="connsiteX77" fmla="*/ 896815 w 2559136"/>
                <a:gd name="connsiteY77" fmla="*/ 58330 h 1535438"/>
                <a:gd name="connsiteX78" fmla="*/ 914400 w 2559136"/>
                <a:gd name="connsiteY78" fmla="*/ 172630 h 1535438"/>
                <a:gd name="connsiteX79" fmla="*/ 940777 w 2559136"/>
                <a:gd name="connsiteY79" fmla="*/ 269346 h 1535438"/>
                <a:gd name="connsiteX80" fmla="*/ 949569 w 2559136"/>
                <a:gd name="connsiteY80" fmla="*/ 304515 h 1535438"/>
                <a:gd name="connsiteX81" fmla="*/ 958361 w 2559136"/>
                <a:gd name="connsiteY81" fmla="*/ 330892 h 1535438"/>
                <a:gd name="connsiteX82" fmla="*/ 984738 w 2559136"/>
                <a:gd name="connsiteY82" fmla="*/ 462777 h 1535438"/>
                <a:gd name="connsiteX83" fmla="*/ 993530 w 2559136"/>
                <a:gd name="connsiteY83" fmla="*/ 427607 h 1535438"/>
                <a:gd name="connsiteX84" fmla="*/ 1002323 w 2559136"/>
                <a:gd name="connsiteY84" fmla="*/ 401230 h 1535438"/>
                <a:gd name="connsiteX85" fmla="*/ 1019907 w 2559136"/>
                <a:gd name="connsiteY85" fmla="*/ 119877 h 1535438"/>
                <a:gd name="connsiteX86" fmla="*/ 1037492 w 2559136"/>
                <a:gd name="connsiteY86" fmla="*/ 58330 h 1535438"/>
                <a:gd name="connsiteX87" fmla="*/ 1046284 w 2559136"/>
                <a:gd name="connsiteY87" fmla="*/ 84707 h 1535438"/>
                <a:gd name="connsiteX88" fmla="*/ 1063869 w 2559136"/>
                <a:gd name="connsiteY88" fmla="*/ 234177 h 1535438"/>
                <a:gd name="connsiteX89" fmla="*/ 1081453 w 2559136"/>
                <a:gd name="connsiteY89" fmla="*/ 533115 h 1535438"/>
                <a:gd name="connsiteX90" fmla="*/ 1090246 w 2559136"/>
                <a:gd name="connsiteY90" fmla="*/ 585869 h 1535438"/>
                <a:gd name="connsiteX91" fmla="*/ 1107830 w 2559136"/>
                <a:gd name="connsiteY91" fmla="*/ 541907 h 1535438"/>
                <a:gd name="connsiteX92" fmla="*/ 1125415 w 2559136"/>
                <a:gd name="connsiteY92" fmla="*/ 471569 h 1535438"/>
                <a:gd name="connsiteX93" fmla="*/ 1134207 w 2559136"/>
                <a:gd name="connsiteY93" fmla="*/ 436400 h 1535438"/>
                <a:gd name="connsiteX94" fmla="*/ 1151792 w 2559136"/>
                <a:gd name="connsiteY94" fmla="*/ 366061 h 1535438"/>
                <a:gd name="connsiteX95" fmla="*/ 1169377 w 2559136"/>
                <a:gd name="connsiteY95" fmla="*/ 577077 h 1535438"/>
                <a:gd name="connsiteX96" fmla="*/ 1178169 w 2559136"/>
                <a:gd name="connsiteY96" fmla="*/ 708961 h 1535438"/>
                <a:gd name="connsiteX97" fmla="*/ 1186961 w 2559136"/>
                <a:gd name="connsiteY97" fmla="*/ 770507 h 1535438"/>
                <a:gd name="connsiteX98" fmla="*/ 1204546 w 2559136"/>
                <a:gd name="connsiteY98" fmla="*/ 893600 h 1535438"/>
                <a:gd name="connsiteX99" fmla="*/ 1239715 w 2559136"/>
                <a:gd name="connsiteY99" fmla="*/ 1025484 h 1535438"/>
                <a:gd name="connsiteX100" fmla="*/ 1257300 w 2559136"/>
                <a:gd name="connsiteY100" fmla="*/ 876015 h 1535438"/>
                <a:gd name="connsiteX101" fmla="*/ 1274884 w 2559136"/>
                <a:gd name="connsiteY101" fmla="*/ 436400 h 1535438"/>
                <a:gd name="connsiteX102" fmla="*/ 1301261 w 2559136"/>
                <a:gd name="connsiteY102" fmla="*/ 832054 h 1535438"/>
                <a:gd name="connsiteX103" fmla="*/ 1318846 w 2559136"/>
                <a:gd name="connsiteY103" fmla="*/ 911184 h 1535438"/>
                <a:gd name="connsiteX104" fmla="*/ 1310053 w 2559136"/>
                <a:gd name="connsiteY104" fmla="*/ 1122200 h 1535438"/>
                <a:gd name="connsiteX105" fmla="*/ 1318846 w 2559136"/>
                <a:gd name="connsiteY105" fmla="*/ 955146 h 1535438"/>
                <a:gd name="connsiteX106" fmla="*/ 1327638 w 2559136"/>
                <a:gd name="connsiteY106" fmla="*/ 726546 h 1535438"/>
                <a:gd name="connsiteX107" fmla="*/ 1362807 w 2559136"/>
                <a:gd name="connsiteY107" fmla="*/ 585869 h 1535438"/>
                <a:gd name="connsiteX108" fmla="*/ 1380392 w 2559136"/>
                <a:gd name="connsiteY108" fmla="*/ 550700 h 1535438"/>
                <a:gd name="connsiteX109" fmla="*/ 1389184 w 2559136"/>
                <a:gd name="connsiteY109" fmla="*/ 339684 h 1535438"/>
                <a:gd name="connsiteX110" fmla="*/ 1406769 w 2559136"/>
                <a:gd name="connsiteY110" fmla="*/ 374854 h 1535438"/>
                <a:gd name="connsiteX111" fmla="*/ 1415561 w 2559136"/>
                <a:gd name="connsiteY111" fmla="*/ 471569 h 1535438"/>
                <a:gd name="connsiteX112" fmla="*/ 1406769 w 2559136"/>
                <a:gd name="connsiteY112" fmla="*/ 665000 h 1535438"/>
                <a:gd name="connsiteX113" fmla="*/ 1424353 w 2559136"/>
                <a:gd name="connsiteY113" fmla="*/ 937561 h 1535438"/>
                <a:gd name="connsiteX114" fmla="*/ 1433146 w 2559136"/>
                <a:gd name="connsiteY114" fmla="*/ 999107 h 1535438"/>
                <a:gd name="connsiteX115" fmla="*/ 1441938 w 2559136"/>
                <a:gd name="connsiteY115" fmla="*/ 1051861 h 1535438"/>
                <a:gd name="connsiteX116" fmla="*/ 1450730 w 2559136"/>
                <a:gd name="connsiteY116" fmla="*/ 981523 h 1535438"/>
                <a:gd name="connsiteX117" fmla="*/ 1477107 w 2559136"/>
                <a:gd name="connsiteY117" fmla="*/ 858430 h 1535438"/>
                <a:gd name="connsiteX118" fmla="*/ 1512277 w 2559136"/>
                <a:gd name="connsiteY118" fmla="*/ 612246 h 1535438"/>
                <a:gd name="connsiteX119" fmla="*/ 1547446 w 2559136"/>
                <a:gd name="connsiteY119" fmla="*/ 357269 h 1535438"/>
                <a:gd name="connsiteX120" fmla="*/ 1556238 w 2559136"/>
                <a:gd name="connsiteY120" fmla="*/ 304515 h 1535438"/>
                <a:gd name="connsiteX121" fmla="*/ 1565030 w 2559136"/>
                <a:gd name="connsiteY121" fmla="*/ 339684 h 1535438"/>
                <a:gd name="connsiteX122" fmla="*/ 1573823 w 2559136"/>
                <a:gd name="connsiteY122" fmla="*/ 981523 h 1535438"/>
                <a:gd name="connsiteX123" fmla="*/ 1591407 w 2559136"/>
                <a:gd name="connsiteY123" fmla="*/ 911184 h 1535438"/>
                <a:gd name="connsiteX124" fmla="*/ 1608992 w 2559136"/>
                <a:gd name="connsiteY124" fmla="*/ 840846 h 1535438"/>
                <a:gd name="connsiteX125" fmla="*/ 1617784 w 2559136"/>
                <a:gd name="connsiteY125" fmla="*/ 796884 h 1535438"/>
                <a:gd name="connsiteX126" fmla="*/ 1644161 w 2559136"/>
                <a:gd name="connsiteY126" fmla="*/ 788092 h 1535438"/>
                <a:gd name="connsiteX127" fmla="*/ 1652953 w 2559136"/>
                <a:gd name="connsiteY127" fmla="*/ 761715 h 1535438"/>
                <a:gd name="connsiteX128" fmla="*/ 1688123 w 2559136"/>
                <a:gd name="connsiteY128" fmla="*/ 700169 h 1535438"/>
                <a:gd name="connsiteX129" fmla="*/ 1696915 w 2559136"/>
                <a:gd name="connsiteY129" fmla="*/ 647415 h 1535438"/>
                <a:gd name="connsiteX130" fmla="*/ 1705707 w 2559136"/>
                <a:gd name="connsiteY130" fmla="*/ 902392 h 1535438"/>
                <a:gd name="connsiteX131" fmla="*/ 1688123 w 2559136"/>
                <a:gd name="connsiteY131" fmla="*/ 972730 h 1535438"/>
                <a:gd name="connsiteX132" fmla="*/ 1705707 w 2559136"/>
                <a:gd name="connsiteY132" fmla="*/ 1254084 h 1535438"/>
                <a:gd name="connsiteX133" fmla="*/ 1714500 w 2559136"/>
                <a:gd name="connsiteY133" fmla="*/ 1289254 h 1535438"/>
                <a:gd name="connsiteX134" fmla="*/ 1758461 w 2559136"/>
                <a:gd name="connsiteY134" fmla="*/ 1122200 h 1535438"/>
                <a:gd name="connsiteX135" fmla="*/ 1767253 w 2559136"/>
                <a:gd name="connsiteY135" fmla="*/ 1095823 h 1535438"/>
                <a:gd name="connsiteX136" fmla="*/ 1776046 w 2559136"/>
                <a:gd name="connsiteY136" fmla="*/ 1060654 h 1535438"/>
                <a:gd name="connsiteX137" fmla="*/ 1793630 w 2559136"/>
                <a:gd name="connsiteY137" fmla="*/ 867223 h 1535438"/>
                <a:gd name="connsiteX138" fmla="*/ 1811215 w 2559136"/>
                <a:gd name="connsiteY138" fmla="*/ 832054 h 1535438"/>
                <a:gd name="connsiteX139" fmla="*/ 1837592 w 2559136"/>
                <a:gd name="connsiteY139" fmla="*/ 867223 h 1535438"/>
                <a:gd name="connsiteX140" fmla="*/ 1820007 w 2559136"/>
                <a:gd name="connsiteY140" fmla="*/ 1122200 h 1535438"/>
                <a:gd name="connsiteX141" fmla="*/ 1820007 w 2559136"/>
                <a:gd name="connsiteY141" fmla="*/ 1500269 h 1535438"/>
                <a:gd name="connsiteX142" fmla="*/ 1828800 w 2559136"/>
                <a:gd name="connsiteY142" fmla="*/ 1535438 h 1535438"/>
                <a:gd name="connsiteX143" fmla="*/ 1837592 w 2559136"/>
                <a:gd name="connsiteY143" fmla="*/ 1447515 h 1535438"/>
                <a:gd name="connsiteX144" fmla="*/ 1855177 w 2559136"/>
                <a:gd name="connsiteY144" fmla="*/ 1342007 h 1535438"/>
                <a:gd name="connsiteX145" fmla="*/ 1863969 w 2559136"/>
                <a:gd name="connsiteY145" fmla="*/ 1262877 h 1535438"/>
                <a:gd name="connsiteX146" fmla="*/ 1872761 w 2559136"/>
                <a:gd name="connsiteY146" fmla="*/ 1087030 h 1535438"/>
                <a:gd name="connsiteX147" fmla="*/ 1881553 w 2559136"/>
                <a:gd name="connsiteY147" fmla="*/ 1060654 h 1535438"/>
                <a:gd name="connsiteX148" fmla="*/ 1899138 w 2559136"/>
                <a:gd name="connsiteY148" fmla="*/ 963938 h 1535438"/>
                <a:gd name="connsiteX149" fmla="*/ 1916723 w 2559136"/>
                <a:gd name="connsiteY149" fmla="*/ 1350800 h 1535438"/>
                <a:gd name="connsiteX150" fmla="*/ 1925515 w 2559136"/>
                <a:gd name="connsiteY150" fmla="*/ 1421138 h 1535438"/>
                <a:gd name="connsiteX151" fmla="*/ 1934307 w 2559136"/>
                <a:gd name="connsiteY151" fmla="*/ 1333215 h 1535438"/>
                <a:gd name="connsiteX152" fmla="*/ 1943100 w 2559136"/>
                <a:gd name="connsiteY152" fmla="*/ 1210123 h 1535438"/>
                <a:gd name="connsiteX153" fmla="*/ 1951892 w 2559136"/>
                <a:gd name="connsiteY153" fmla="*/ 1148577 h 1535438"/>
                <a:gd name="connsiteX154" fmla="*/ 1969477 w 2559136"/>
                <a:gd name="connsiteY154" fmla="*/ 1183746 h 1535438"/>
                <a:gd name="connsiteX155" fmla="*/ 1987061 w 2559136"/>
                <a:gd name="connsiteY155" fmla="*/ 1421138 h 1535438"/>
                <a:gd name="connsiteX156" fmla="*/ 2013438 w 2559136"/>
                <a:gd name="connsiteY156" fmla="*/ 1315630 h 1535438"/>
                <a:gd name="connsiteX157" fmla="*/ 2022230 w 2559136"/>
                <a:gd name="connsiteY157" fmla="*/ 1289254 h 1535438"/>
                <a:gd name="connsiteX158" fmla="*/ 2039815 w 2559136"/>
                <a:gd name="connsiteY158" fmla="*/ 1227707 h 1535438"/>
                <a:gd name="connsiteX159" fmla="*/ 2057400 w 2559136"/>
                <a:gd name="connsiteY159" fmla="*/ 1306838 h 1535438"/>
                <a:gd name="connsiteX160" fmla="*/ 2074984 w 2559136"/>
                <a:gd name="connsiteY160" fmla="*/ 1429930 h 1535438"/>
                <a:gd name="connsiteX161" fmla="*/ 2083777 w 2559136"/>
                <a:gd name="connsiteY161" fmla="*/ 1500269 h 1535438"/>
                <a:gd name="connsiteX162" fmla="*/ 2092569 w 2559136"/>
                <a:gd name="connsiteY162" fmla="*/ 1456307 h 1535438"/>
                <a:gd name="connsiteX163" fmla="*/ 2101361 w 2559136"/>
                <a:gd name="connsiteY163" fmla="*/ 1429930 h 1535438"/>
                <a:gd name="connsiteX164" fmla="*/ 2127738 w 2559136"/>
                <a:gd name="connsiteY164" fmla="*/ 1289254 h 1535438"/>
                <a:gd name="connsiteX165" fmla="*/ 2136530 w 2559136"/>
                <a:gd name="connsiteY165" fmla="*/ 1201330 h 1535438"/>
                <a:gd name="connsiteX166" fmla="*/ 2145323 w 2559136"/>
                <a:gd name="connsiteY166" fmla="*/ 1122200 h 1535438"/>
                <a:gd name="connsiteX167" fmla="*/ 2154115 w 2559136"/>
                <a:gd name="connsiteY167" fmla="*/ 1025484 h 1535438"/>
                <a:gd name="connsiteX168" fmla="*/ 2171700 w 2559136"/>
                <a:gd name="connsiteY168" fmla="*/ 972730 h 1535438"/>
                <a:gd name="connsiteX169" fmla="*/ 2180492 w 2559136"/>
                <a:gd name="connsiteY169" fmla="*/ 1034277 h 1535438"/>
                <a:gd name="connsiteX170" fmla="*/ 2189284 w 2559136"/>
                <a:gd name="connsiteY170" fmla="*/ 1087030 h 1535438"/>
                <a:gd name="connsiteX171" fmla="*/ 2198077 w 2559136"/>
                <a:gd name="connsiteY171" fmla="*/ 1218915 h 1535438"/>
                <a:gd name="connsiteX172" fmla="*/ 2206869 w 2559136"/>
                <a:gd name="connsiteY172" fmla="*/ 1298046 h 1535438"/>
                <a:gd name="connsiteX173" fmla="*/ 2224453 w 2559136"/>
                <a:gd name="connsiteY173" fmla="*/ 1429930 h 1535438"/>
                <a:gd name="connsiteX174" fmla="*/ 2242038 w 2559136"/>
                <a:gd name="connsiteY174" fmla="*/ 1377177 h 1535438"/>
                <a:gd name="connsiteX175" fmla="*/ 2259623 w 2559136"/>
                <a:gd name="connsiteY175" fmla="*/ 1324423 h 1535438"/>
                <a:gd name="connsiteX176" fmla="*/ 2268415 w 2559136"/>
                <a:gd name="connsiteY176" fmla="*/ 1254084 h 1535438"/>
                <a:gd name="connsiteX177" fmla="*/ 2294792 w 2559136"/>
                <a:gd name="connsiteY177" fmla="*/ 1201330 h 1535438"/>
                <a:gd name="connsiteX178" fmla="*/ 2303584 w 2559136"/>
                <a:gd name="connsiteY178" fmla="*/ 1148577 h 1535438"/>
                <a:gd name="connsiteX179" fmla="*/ 2321169 w 2559136"/>
                <a:gd name="connsiteY179" fmla="*/ 1087030 h 1535438"/>
                <a:gd name="connsiteX180" fmla="*/ 2329961 w 2559136"/>
                <a:gd name="connsiteY180" fmla="*/ 1016692 h 1535438"/>
                <a:gd name="connsiteX181" fmla="*/ 2347546 w 2559136"/>
                <a:gd name="connsiteY181" fmla="*/ 963938 h 1535438"/>
                <a:gd name="connsiteX182" fmla="*/ 2365130 w 2559136"/>
                <a:gd name="connsiteY182" fmla="*/ 1210123 h 1535438"/>
                <a:gd name="connsiteX183" fmla="*/ 2382715 w 2559136"/>
                <a:gd name="connsiteY183" fmla="*/ 1289254 h 1535438"/>
                <a:gd name="connsiteX184" fmla="*/ 2391507 w 2559136"/>
                <a:gd name="connsiteY184" fmla="*/ 1377177 h 1535438"/>
                <a:gd name="connsiteX185" fmla="*/ 2400300 w 2559136"/>
                <a:gd name="connsiteY185" fmla="*/ 1429930 h 1535438"/>
                <a:gd name="connsiteX186" fmla="*/ 2426677 w 2559136"/>
                <a:gd name="connsiteY186" fmla="*/ 1394761 h 1535438"/>
                <a:gd name="connsiteX187" fmla="*/ 2435469 w 2559136"/>
                <a:gd name="connsiteY187" fmla="*/ 1368384 h 1535438"/>
                <a:gd name="connsiteX188" fmla="*/ 2453053 w 2559136"/>
                <a:gd name="connsiteY188" fmla="*/ 1342007 h 1535438"/>
                <a:gd name="connsiteX189" fmla="*/ 2461846 w 2559136"/>
                <a:gd name="connsiteY189" fmla="*/ 1254084 h 1535438"/>
                <a:gd name="connsiteX190" fmla="*/ 2470638 w 2559136"/>
                <a:gd name="connsiteY190" fmla="*/ 1218915 h 1535438"/>
                <a:gd name="connsiteX191" fmla="*/ 2479430 w 2559136"/>
                <a:gd name="connsiteY191" fmla="*/ 1166161 h 1535438"/>
                <a:gd name="connsiteX192" fmla="*/ 2488223 w 2559136"/>
                <a:gd name="connsiteY192" fmla="*/ 1122200 h 1535438"/>
                <a:gd name="connsiteX193" fmla="*/ 2497015 w 2559136"/>
                <a:gd name="connsiteY193" fmla="*/ 1025484 h 1535438"/>
                <a:gd name="connsiteX194" fmla="*/ 2514600 w 2559136"/>
                <a:gd name="connsiteY194" fmla="*/ 1298046 h 1535438"/>
                <a:gd name="connsiteX195" fmla="*/ 2523392 w 2559136"/>
                <a:gd name="connsiteY195" fmla="*/ 1500269 h 1535438"/>
                <a:gd name="connsiteX196" fmla="*/ 2532184 w 2559136"/>
                <a:gd name="connsiteY196" fmla="*/ 1473892 h 1535438"/>
                <a:gd name="connsiteX197" fmla="*/ 2549769 w 2559136"/>
                <a:gd name="connsiteY197" fmla="*/ 1447515 h 1535438"/>
                <a:gd name="connsiteX198" fmla="*/ 2558561 w 2559136"/>
                <a:gd name="connsiteY198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88023 w 2559136"/>
                <a:gd name="connsiteY74" fmla="*/ 242969 h 1535438"/>
                <a:gd name="connsiteX75" fmla="*/ 879230 w 2559136"/>
                <a:gd name="connsiteY75" fmla="*/ 119877 h 1535438"/>
                <a:gd name="connsiteX76" fmla="*/ 888023 w 2559136"/>
                <a:gd name="connsiteY76" fmla="*/ 14369 h 1535438"/>
                <a:gd name="connsiteX77" fmla="*/ 896815 w 2559136"/>
                <a:gd name="connsiteY77" fmla="*/ 58330 h 1535438"/>
                <a:gd name="connsiteX78" fmla="*/ 914400 w 2559136"/>
                <a:gd name="connsiteY78" fmla="*/ 172630 h 1535438"/>
                <a:gd name="connsiteX79" fmla="*/ 940777 w 2559136"/>
                <a:gd name="connsiteY79" fmla="*/ 269346 h 1535438"/>
                <a:gd name="connsiteX80" fmla="*/ 949569 w 2559136"/>
                <a:gd name="connsiteY80" fmla="*/ 304515 h 1535438"/>
                <a:gd name="connsiteX81" fmla="*/ 958361 w 2559136"/>
                <a:gd name="connsiteY81" fmla="*/ 330892 h 1535438"/>
                <a:gd name="connsiteX82" fmla="*/ 984738 w 2559136"/>
                <a:gd name="connsiteY82" fmla="*/ 462777 h 1535438"/>
                <a:gd name="connsiteX83" fmla="*/ 993530 w 2559136"/>
                <a:gd name="connsiteY83" fmla="*/ 427607 h 1535438"/>
                <a:gd name="connsiteX84" fmla="*/ 1002323 w 2559136"/>
                <a:gd name="connsiteY84" fmla="*/ 401230 h 1535438"/>
                <a:gd name="connsiteX85" fmla="*/ 1019907 w 2559136"/>
                <a:gd name="connsiteY85" fmla="*/ 119877 h 1535438"/>
                <a:gd name="connsiteX86" fmla="*/ 1037492 w 2559136"/>
                <a:gd name="connsiteY86" fmla="*/ 58330 h 1535438"/>
                <a:gd name="connsiteX87" fmla="*/ 1046284 w 2559136"/>
                <a:gd name="connsiteY87" fmla="*/ 84707 h 1535438"/>
                <a:gd name="connsiteX88" fmla="*/ 1063869 w 2559136"/>
                <a:gd name="connsiteY88" fmla="*/ 234177 h 1535438"/>
                <a:gd name="connsiteX89" fmla="*/ 1081453 w 2559136"/>
                <a:gd name="connsiteY89" fmla="*/ 533115 h 1535438"/>
                <a:gd name="connsiteX90" fmla="*/ 1090246 w 2559136"/>
                <a:gd name="connsiteY90" fmla="*/ 585869 h 1535438"/>
                <a:gd name="connsiteX91" fmla="*/ 1107830 w 2559136"/>
                <a:gd name="connsiteY91" fmla="*/ 541907 h 1535438"/>
                <a:gd name="connsiteX92" fmla="*/ 1125415 w 2559136"/>
                <a:gd name="connsiteY92" fmla="*/ 471569 h 1535438"/>
                <a:gd name="connsiteX93" fmla="*/ 1134207 w 2559136"/>
                <a:gd name="connsiteY93" fmla="*/ 436400 h 1535438"/>
                <a:gd name="connsiteX94" fmla="*/ 1151792 w 2559136"/>
                <a:gd name="connsiteY94" fmla="*/ 366061 h 1535438"/>
                <a:gd name="connsiteX95" fmla="*/ 1169377 w 2559136"/>
                <a:gd name="connsiteY95" fmla="*/ 577077 h 1535438"/>
                <a:gd name="connsiteX96" fmla="*/ 1178169 w 2559136"/>
                <a:gd name="connsiteY96" fmla="*/ 708961 h 1535438"/>
                <a:gd name="connsiteX97" fmla="*/ 1186961 w 2559136"/>
                <a:gd name="connsiteY97" fmla="*/ 770507 h 1535438"/>
                <a:gd name="connsiteX98" fmla="*/ 1204546 w 2559136"/>
                <a:gd name="connsiteY98" fmla="*/ 893600 h 1535438"/>
                <a:gd name="connsiteX99" fmla="*/ 1239715 w 2559136"/>
                <a:gd name="connsiteY99" fmla="*/ 1025484 h 1535438"/>
                <a:gd name="connsiteX100" fmla="*/ 1257300 w 2559136"/>
                <a:gd name="connsiteY100" fmla="*/ 876015 h 1535438"/>
                <a:gd name="connsiteX101" fmla="*/ 1274884 w 2559136"/>
                <a:gd name="connsiteY101" fmla="*/ 436400 h 1535438"/>
                <a:gd name="connsiteX102" fmla="*/ 1301261 w 2559136"/>
                <a:gd name="connsiteY102" fmla="*/ 832054 h 1535438"/>
                <a:gd name="connsiteX103" fmla="*/ 1318846 w 2559136"/>
                <a:gd name="connsiteY103" fmla="*/ 911184 h 1535438"/>
                <a:gd name="connsiteX104" fmla="*/ 1310053 w 2559136"/>
                <a:gd name="connsiteY104" fmla="*/ 1122200 h 1535438"/>
                <a:gd name="connsiteX105" fmla="*/ 1318846 w 2559136"/>
                <a:gd name="connsiteY105" fmla="*/ 955146 h 1535438"/>
                <a:gd name="connsiteX106" fmla="*/ 1327638 w 2559136"/>
                <a:gd name="connsiteY106" fmla="*/ 726546 h 1535438"/>
                <a:gd name="connsiteX107" fmla="*/ 1362807 w 2559136"/>
                <a:gd name="connsiteY107" fmla="*/ 585869 h 1535438"/>
                <a:gd name="connsiteX108" fmla="*/ 1380392 w 2559136"/>
                <a:gd name="connsiteY108" fmla="*/ 550700 h 1535438"/>
                <a:gd name="connsiteX109" fmla="*/ 1389184 w 2559136"/>
                <a:gd name="connsiteY109" fmla="*/ 339684 h 1535438"/>
                <a:gd name="connsiteX110" fmla="*/ 1406769 w 2559136"/>
                <a:gd name="connsiteY110" fmla="*/ 374854 h 1535438"/>
                <a:gd name="connsiteX111" fmla="*/ 1415561 w 2559136"/>
                <a:gd name="connsiteY111" fmla="*/ 471569 h 1535438"/>
                <a:gd name="connsiteX112" fmla="*/ 1406769 w 2559136"/>
                <a:gd name="connsiteY112" fmla="*/ 665000 h 1535438"/>
                <a:gd name="connsiteX113" fmla="*/ 1424353 w 2559136"/>
                <a:gd name="connsiteY113" fmla="*/ 937561 h 1535438"/>
                <a:gd name="connsiteX114" fmla="*/ 1433146 w 2559136"/>
                <a:gd name="connsiteY114" fmla="*/ 999107 h 1535438"/>
                <a:gd name="connsiteX115" fmla="*/ 1441938 w 2559136"/>
                <a:gd name="connsiteY115" fmla="*/ 1051861 h 1535438"/>
                <a:gd name="connsiteX116" fmla="*/ 1450730 w 2559136"/>
                <a:gd name="connsiteY116" fmla="*/ 981523 h 1535438"/>
                <a:gd name="connsiteX117" fmla="*/ 1477107 w 2559136"/>
                <a:gd name="connsiteY117" fmla="*/ 858430 h 1535438"/>
                <a:gd name="connsiteX118" fmla="*/ 1512277 w 2559136"/>
                <a:gd name="connsiteY118" fmla="*/ 612246 h 1535438"/>
                <a:gd name="connsiteX119" fmla="*/ 1547446 w 2559136"/>
                <a:gd name="connsiteY119" fmla="*/ 357269 h 1535438"/>
                <a:gd name="connsiteX120" fmla="*/ 1556238 w 2559136"/>
                <a:gd name="connsiteY120" fmla="*/ 304515 h 1535438"/>
                <a:gd name="connsiteX121" fmla="*/ 1565030 w 2559136"/>
                <a:gd name="connsiteY121" fmla="*/ 339684 h 1535438"/>
                <a:gd name="connsiteX122" fmla="*/ 1573823 w 2559136"/>
                <a:gd name="connsiteY122" fmla="*/ 981523 h 1535438"/>
                <a:gd name="connsiteX123" fmla="*/ 1591407 w 2559136"/>
                <a:gd name="connsiteY123" fmla="*/ 911184 h 1535438"/>
                <a:gd name="connsiteX124" fmla="*/ 1608992 w 2559136"/>
                <a:gd name="connsiteY124" fmla="*/ 840846 h 1535438"/>
                <a:gd name="connsiteX125" fmla="*/ 1617784 w 2559136"/>
                <a:gd name="connsiteY125" fmla="*/ 796884 h 1535438"/>
                <a:gd name="connsiteX126" fmla="*/ 1644161 w 2559136"/>
                <a:gd name="connsiteY126" fmla="*/ 788092 h 1535438"/>
                <a:gd name="connsiteX127" fmla="*/ 1652953 w 2559136"/>
                <a:gd name="connsiteY127" fmla="*/ 761715 h 1535438"/>
                <a:gd name="connsiteX128" fmla="*/ 1688123 w 2559136"/>
                <a:gd name="connsiteY128" fmla="*/ 700169 h 1535438"/>
                <a:gd name="connsiteX129" fmla="*/ 1696915 w 2559136"/>
                <a:gd name="connsiteY129" fmla="*/ 647415 h 1535438"/>
                <a:gd name="connsiteX130" fmla="*/ 1688123 w 2559136"/>
                <a:gd name="connsiteY130" fmla="*/ 972730 h 1535438"/>
                <a:gd name="connsiteX131" fmla="*/ 1705707 w 2559136"/>
                <a:gd name="connsiteY131" fmla="*/ 1254084 h 1535438"/>
                <a:gd name="connsiteX132" fmla="*/ 1714500 w 2559136"/>
                <a:gd name="connsiteY132" fmla="*/ 1289254 h 1535438"/>
                <a:gd name="connsiteX133" fmla="*/ 1758461 w 2559136"/>
                <a:gd name="connsiteY133" fmla="*/ 1122200 h 1535438"/>
                <a:gd name="connsiteX134" fmla="*/ 1767253 w 2559136"/>
                <a:gd name="connsiteY134" fmla="*/ 1095823 h 1535438"/>
                <a:gd name="connsiteX135" fmla="*/ 1776046 w 2559136"/>
                <a:gd name="connsiteY135" fmla="*/ 1060654 h 1535438"/>
                <a:gd name="connsiteX136" fmla="*/ 1793630 w 2559136"/>
                <a:gd name="connsiteY136" fmla="*/ 867223 h 1535438"/>
                <a:gd name="connsiteX137" fmla="*/ 1811215 w 2559136"/>
                <a:gd name="connsiteY137" fmla="*/ 832054 h 1535438"/>
                <a:gd name="connsiteX138" fmla="*/ 1837592 w 2559136"/>
                <a:gd name="connsiteY138" fmla="*/ 867223 h 1535438"/>
                <a:gd name="connsiteX139" fmla="*/ 1820007 w 2559136"/>
                <a:gd name="connsiteY139" fmla="*/ 1122200 h 1535438"/>
                <a:gd name="connsiteX140" fmla="*/ 1820007 w 2559136"/>
                <a:gd name="connsiteY140" fmla="*/ 1500269 h 1535438"/>
                <a:gd name="connsiteX141" fmla="*/ 1828800 w 2559136"/>
                <a:gd name="connsiteY141" fmla="*/ 1535438 h 1535438"/>
                <a:gd name="connsiteX142" fmla="*/ 1837592 w 2559136"/>
                <a:gd name="connsiteY142" fmla="*/ 1447515 h 1535438"/>
                <a:gd name="connsiteX143" fmla="*/ 1855177 w 2559136"/>
                <a:gd name="connsiteY143" fmla="*/ 1342007 h 1535438"/>
                <a:gd name="connsiteX144" fmla="*/ 1863969 w 2559136"/>
                <a:gd name="connsiteY144" fmla="*/ 1262877 h 1535438"/>
                <a:gd name="connsiteX145" fmla="*/ 1872761 w 2559136"/>
                <a:gd name="connsiteY145" fmla="*/ 1087030 h 1535438"/>
                <a:gd name="connsiteX146" fmla="*/ 1881553 w 2559136"/>
                <a:gd name="connsiteY146" fmla="*/ 1060654 h 1535438"/>
                <a:gd name="connsiteX147" fmla="*/ 1899138 w 2559136"/>
                <a:gd name="connsiteY147" fmla="*/ 963938 h 1535438"/>
                <a:gd name="connsiteX148" fmla="*/ 1916723 w 2559136"/>
                <a:gd name="connsiteY148" fmla="*/ 1350800 h 1535438"/>
                <a:gd name="connsiteX149" fmla="*/ 1925515 w 2559136"/>
                <a:gd name="connsiteY149" fmla="*/ 1421138 h 1535438"/>
                <a:gd name="connsiteX150" fmla="*/ 1934307 w 2559136"/>
                <a:gd name="connsiteY150" fmla="*/ 1333215 h 1535438"/>
                <a:gd name="connsiteX151" fmla="*/ 1943100 w 2559136"/>
                <a:gd name="connsiteY151" fmla="*/ 1210123 h 1535438"/>
                <a:gd name="connsiteX152" fmla="*/ 1951892 w 2559136"/>
                <a:gd name="connsiteY152" fmla="*/ 1148577 h 1535438"/>
                <a:gd name="connsiteX153" fmla="*/ 1969477 w 2559136"/>
                <a:gd name="connsiteY153" fmla="*/ 1183746 h 1535438"/>
                <a:gd name="connsiteX154" fmla="*/ 1987061 w 2559136"/>
                <a:gd name="connsiteY154" fmla="*/ 1421138 h 1535438"/>
                <a:gd name="connsiteX155" fmla="*/ 2013438 w 2559136"/>
                <a:gd name="connsiteY155" fmla="*/ 1315630 h 1535438"/>
                <a:gd name="connsiteX156" fmla="*/ 2022230 w 2559136"/>
                <a:gd name="connsiteY156" fmla="*/ 1289254 h 1535438"/>
                <a:gd name="connsiteX157" fmla="*/ 2039815 w 2559136"/>
                <a:gd name="connsiteY157" fmla="*/ 1227707 h 1535438"/>
                <a:gd name="connsiteX158" fmla="*/ 2057400 w 2559136"/>
                <a:gd name="connsiteY158" fmla="*/ 1306838 h 1535438"/>
                <a:gd name="connsiteX159" fmla="*/ 2074984 w 2559136"/>
                <a:gd name="connsiteY159" fmla="*/ 1429930 h 1535438"/>
                <a:gd name="connsiteX160" fmla="*/ 2083777 w 2559136"/>
                <a:gd name="connsiteY160" fmla="*/ 1500269 h 1535438"/>
                <a:gd name="connsiteX161" fmla="*/ 2092569 w 2559136"/>
                <a:gd name="connsiteY161" fmla="*/ 1456307 h 1535438"/>
                <a:gd name="connsiteX162" fmla="*/ 2101361 w 2559136"/>
                <a:gd name="connsiteY162" fmla="*/ 1429930 h 1535438"/>
                <a:gd name="connsiteX163" fmla="*/ 2127738 w 2559136"/>
                <a:gd name="connsiteY163" fmla="*/ 1289254 h 1535438"/>
                <a:gd name="connsiteX164" fmla="*/ 2136530 w 2559136"/>
                <a:gd name="connsiteY164" fmla="*/ 1201330 h 1535438"/>
                <a:gd name="connsiteX165" fmla="*/ 2145323 w 2559136"/>
                <a:gd name="connsiteY165" fmla="*/ 1122200 h 1535438"/>
                <a:gd name="connsiteX166" fmla="*/ 2154115 w 2559136"/>
                <a:gd name="connsiteY166" fmla="*/ 1025484 h 1535438"/>
                <a:gd name="connsiteX167" fmla="*/ 2171700 w 2559136"/>
                <a:gd name="connsiteY167" fmla="*/ 972730 h 1535438"/>
                <a:gd name="connsiteX168" fmla="*/ 2180492 w 2559136"/>
                <a:gd name="connsiteY168" fmla="*/ 1034277 h 1535438"/>
                <a:gd name="connsiteX169" fmla="*/ 2189284 w 2559136"/>
                <a:gd name="connsiteY169" fmla="*/ 1087030 h 1535438"/>
                <a:gd name="connsiteX170" fmla="*/ 2198077 w 2559136"/>
                <a:gd name="connsiteY170" fmla="*/ 1218915 h 1535438"/>
                <a:gd name="connsiteX171" fmla="*/ 2206869 w 2559136"/>
                <a:gd name="connsiteY171" fmla="*/ 1298046 h 1535438"/>
                <a:gd name="connsiteX172" fmla="*/ 2224453 w 2559136"/>
                <a:gd name="connsiteY172" fmla="*/ 1429930 h 1535438"/>
                <a:gd name="connsiteX173" fmla="*/ 2242038 w 2559136"/>
                <a:gd name="connsiteY173" fmla="*/ 1377177 h 1535438"/>
                <a:gd name="connsiteX174" fmla="*/ 2259623 w 2559136"/>
                <a:gd name="connsiteY174" fmla="*/ 1324423 h 1535438"/>
                <a:gd name="connsiteX175" fmla="*/ 2268415 w 2559136"/>
                <a:gd name="connsiteY175" fmla="*/ 1254084 h 1535438"/>
                <a:gd name="connsiteX176" fmla="*/ 2294792 w 2559136"/>
                <a:gd name="connsiteY176" fmla="*/ 1201330 h 1535438"/>
                <a:gd name="connsiteX177" fmla="*/ 2303584 w 2559136"/>
                <a:gd name="connsiteY177" fmla="*/ 1148577 h 1535438"/>
                <a:gd name="connsiteX178" fmla="*/ 2321169 w 2559136"/>
                <a:gd name="connsiteY178" fmla="*/ 1087030 h 1535438"/>
                <a:gd name="connsiteX179" fmla="*/ 2329961 w 2559136"/>
                <a:gd name="connsiteY179" fmla="*/ 1016692 h 1535438"/>
                <a:gd name="connsiteX180" fmla="*/ 2347546 w 2559136"/>
                <a:gd name="connsiteY180" fmla="*/ 963938 h 1535438"/>
                <a:gd name="connsiteX181" fmla="*/ 2365130 w 2559136"/>
                <a:gd name="connsiteY181" fmla="*/ 1210123 h 1535438"/>
                <a:gd name="connsiteX182" fmla="*/ 2382715 w 2559136"/>
                <a:gd name="connsiteY182" fmla="*/ 1289254 h 1535438"/>
                <a:gd name="connsiteX183" fmla="*/ 2391507 w 2559136"/>
                <a:gd name="connsiteY183" fmla="*/ 1377177 h 1535438"/>
                <a:gd name="connsiteX184" fmla="*/ 2400300 w 2559136"/>
                <a:gd name="connsiteY184" fmla="*/ 1429930 h 1535438"/>
                <a:gd name="connsiteX185" fmla="*/ 2426677 w 2559136"/>
                <a:gd name="connsiteY185" fmla="*/ 1394761 h 1535438"/>
                <a:gd name="connsiteX186" fmla="*/ 2435469 w 2559136"/>
                <a:gd name="connsiteY186" fmla="*/ 1368384 h 1535438"/>
                <a:gd name="connsiteX187" fmla="*/ 2453053 w 2559136"/>
                <a:gd name="connsiteY187" fmla="*/ 1342007 h 1535438"/>
                <a:gd name="connsiteX188" fmla="*/ 2461846 w 2559136"/>
                <a:gd name="connsiteY188" fmla="*/ 1254084 h 1535438"/>
                <a:gd name="connsiteX189" fmla="*/ 2470638 w 2559136"/>
                <a:gd name="connsiteY189" fmla="*/ 1218915 h 1535438"/>
                <a:gd name="connsiteX190" fmla="*/ 2479430 w 2559136"/>
                <a:gd name="connsiteY190" fmla="*/ 1166161 h 1535438"/>
                <a:gd name="connsiteX191" fmla="*/ 2488223 w 2559136"/>
                <a:gd name="connsiteY191" fmla="*/ 1122200 h 1535438"/>
                <a:gd name="connsiteX192" fmla="*/ 2497015 w 2559136"/>
                <a:gd name="connsiteY192" fmla="*/ 1025484 h 1535438"/>
                <a:gd name="connsiteX193" fmla="*/ 2514600 w 2559136"/>
                <a:gd name="connsiteY193" fmla="*/ 1298046 h 1535438"/>
                <a:gd name="connsiteX194" fmla="*/ 2523392 w 2559136"/>
                <a:gd name="connsiteY194" fmla="*/ 1500269 h 1535438"/>
                <a:gd name="connsiteX195" fmla="*/ 2532184 w 2559136"/>
                <a:gd name="connsiteY195" fmla="*/ 1473892 h 1535438"/>
                <a:gd name="connsiteX196" fmla="*/ 2549769 w 2559136"/>
                <a:gd name="connsiteY196" fmla="*/ 1447515 h 1535438"/>
                <a:gd name="connsiteX197" fmla="*/ 2558561 w 2559136"/>
                <a:gd name="connsiteY197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88023 w 2559136"/>
                <a:gd name="connsiteY74" fmla="*/ 242969 h 1535438"/>
                <a:gd name="connsiteX75" fmla="*/ 879230 w 2559136"/>
                <a:gd name="connsiteY75" fmla="*/ 119877 h 1535438"/>
                <a:gd name="connsiteX76" fmla="*/ 888023 w 2559136"/>
                <a:gd name="connsiteY76" fmla="*/ 14369 h 1535438"/>
                <a:gd name="connsiteX77" fmla="*/ 896815 w 2559136"/>
                <a:gd name="connsiteY77" fmla="*/ 58330 h 1535438"/>
                <a:gd name="connsiteX78" fmla="*/ 914400 w 2559136"/>
                <a:gd name="connsiteY78" fmla="*/ 172630 h 1535438"/>
                <a:gd name="connsiteX79" fmla="*/ 940777 w 2559136"/>
                <a:gd name="connsiteY79" fmla="*/ 269346 h 1535438"/>
                <a:gd name="connsiteX80" fmla="*/ 949569 w 2559136"/>
                <a:gd name="connsiteY80" fmla="*/ 304515 h 1535438"/>
                <a:gd name="connsiteX81" fmla="*/ 958361 w 2559136"/>
                <a:gd name="connsiteY81" fmla="*/ 330892 h 1535438"/>
                <a:gd name="connsiteX82" fmla="*/ 984738 w 2559136"/>
                <a:gd name="connsiteY82" fmla="*/ 462777 h 1535438"/>
                <a:gd name="connsiteX83" fmla="*/ 993530 w 2559136"/>
                <a:gd name="connsiteY83" fmla="*/ 427607 h 1535438"/>
                <a:gd name="connsiteX84" fmla="*/ 1002323 w 2559136"/>
                <a:gd name="connsiteY84" fmla="*/ 401230 h 1535438"/>
                <a:gd name="connsiteX85" fmla="*/ 1019907 w 2559136"/>
                <a:gd name="connsiteY85" fmla="*/ 119877 h 1535438"/>
                <a:gd name="connsiteX86" fmla="*/ 1037492 w 2559136"/>
                <a:gd name="connsiteY86" fmla="*/ 58330 h 1535438"/>
                <a:gd name="connsiteX87" fmla="*/ 1046284 w 2559136"/>
                <a:gd name="connsiteY87" fmla="*/ 84707 h 1535438"/>
                <a:gd name="connsiteX88" fmla="*/ 1063869 w 2559136"/>
                <a:gd name="connsiteY88" fmla="*/ 234177 h 1535438"/>
                <a:gd name="connsiteX89" fmla="*/ 1081453 w 2559136"/>
                <a:gd name="connsiteY89" fmla="*/ 533115 h 1535438"/>
                <a:gd name="connsiteX90" fmla="*/ 1090246 w 2559136"/>
                <a:gd name="connsiteY90" fmla="*/ 585869 h 1535438"/>
                <a:gd name="connsiteX91" fmla="*/ 1107830 w 2559136"/>
                <a:gd name="connsiteY91" fmla="*/ 541907 h 1535438"/>
                <a:gd name="connsiteX92" fmla="*/ 1125415 w 2559136"/>
                <a:gd name="connsiteY92" fmla="*/ 471569 h 1535438"/>
                <a:gd name="connsiteX93" fmla="*/ 1134207 w 2559136"/>
                <a:gd name="connsiteY93" fmla="*/ 436400 h 1535438"/>
                <a:gd name="connsiteX94" fmla="*/ 1151792 w 2559136"/>
                <a:gd name="connsiteY94" fmla="*/ 366061 h 1535438"/>
                <a:gd name="connsiteX95" fmla="*/ 1169377 w 2559136"/>
                <a:gd name="connsiteY95" fmla="*/ 577077 h 1535438"/>
                <a:gd name="connsiteX96" fmla="*/ 1178169 w 2559136"/>
                <a:gd name="connsiteY96" fmla="*/ 708961 h 1535438"/>
                <a:gd name="connsiteX97" fmla="*/ 1186961 w 2559136"/>
                <a:gd name="connsiteY97" fmla="*/ 770507 h 1535438"/>
                <a:gd name="connsiteX98" fmla="*/ 1204546 w 2559136"/>
                <a:gd name="connsiteY98" fmla="*/ 893600 h 1535438"/>
                <a:gd name="connsiteX99" fmla="*/ 1239715 w 2559136"/>
                <a:gd name="connsiteY99" fmla="*/ 1025484 h 1535438"/>
                <a:gd name="connsiteX100" fmla="*/ 1257300 w 2559136"/>
                <a:gd name="connsiteY100" fmla="*/ 876015 h 1535438"/>
                <a:gd name="connsiteX101" fmla="*/ 1274884 w 2559136"/>
                <a:gd name="connsiteY101" fmla="*/ 436400 h 1535438"/>
                <a:gd name="connsiteX102" fmla="*/ 1301261 w 2559136"/>
                <a:gd name="connsiteY102" fmla="*/ 832054 h 1535438"/>
                <a:gd name="connsiteX103" fmla="*/ 1318846 w 2559136"/>
                <a:gd name="connsiteY103" fmla="*/ 911184 h 1535438"/>
                <a:gd name="connsiteX104" fmla="*/ 1310053 w 2559136"/>
                <a:gd name="connsiteY104" fmla="*/ 1122200 h 1535438"/>
                <a:gd name="connsiteX105" fmla="*/ 1318846 w 2559136"/>
                <a:gd name="connsiteY105" fmla="*/ 955146 h 1535438"/>
                <a:gd name="connsiteX106" fmla="*/ 1327638 w 2559136"/>
                <a:gd name="connsiteY106" fmla="*/ 726546 h 1535438"/>
                <a:gd name="connsiteX107" fmla="*/ 1362807 w 2559136"/>
                <a:gd name="connsiteY107" fmla="*/ 585869 h 1535438"/>
                <a:gd name="connsiteX108" fmla="*/ 1380392 w 2559136"/>
                <a:gd name="connsiteY108" fmla="*/ 550700 h 1535438"/>
                <a:gd name="connsiteX109" fmla="*/ 1389184 w 2559136"/>
                <a:gd name="connsiteY109" fmla="*/ 339684 h 1535438"/>
                <a:gd name="connsiteX110" fmla="*/ 1406769 w 2559136"/>
                <a:gd name="connsiteY110" fmla="*/ 374854 h 1535438"/>
                <a:gd name="connsiteX111" fmla="*/ 1415561 w 2559136"/>
                <a:gd name="connsiteY111" fmla="*/ 471569 h 1535438"/>
                <a:gd name="connsiteX112" fmla="*/ 1406769 w 2559136"/>
                <a:gd name="connsiteY112" fmla="*/ 665000 h 1535438"/>
                <a:gd name="connsiteX113" fmla="*/ 1424353 w 2559136"/>
                <a:gd name="connsiteY113" fmla="*/ 937561 h 1535438"/>
                <a:gd name="connsiteX114" fmla="*/ 1433146 w 2559136"/>
                <a:gd name="connsiteY114" fmla="*/ 999107 h 1535438"/>
                <a:gd name="connsiteX115" fmla="*/ 1441938 w 2559136"/>
                <a:gd name="connsiteY115" fmla="*/ 1051861 h 1535438"/>
                <a:gd name="connsiteX116" fmla="*/ 1450730 w 2559136"/>
                <a:gd name="connsiteY116" fmla="*/ 981523 h 1535438"/>
                <a:gd name="connsiteX117" fmla="*/ 1477107 w 2559136"/>
                <a:gd name="connsiteY117" fmla="*/ 858430 h 1535438"/>
                <a:gd name="connsiteX118" fmla="*/ 1512277 w 2559136"/>
                <a:gd name="connsiteY118" fmla="*/ 612246 h 1535438"/>
                <a:gd name="connsiteX119" fmla="*/ 1547446 w 2559136"/>
                <a:gd name="connsiteY119" fmla="*/ 357269 h 1535438"/>
                <a:gd name="connsiteX120" fmla="*/ 1556238 w 2559136"/>
                <a:gd name="connsiteY120" fmla="*/ 304515 h 1535438"/>
                <a:gd name="connsiteX121" fmla="*/ 1565030 w 2559136"/>
                <a:gd name="connsiteY121" fmla="*/ 339684 h 1535438"/>
                <a:gd name="connsiteX122" fmla="*/ 1573823 w 2559136"/>
                <a:gd name="connsiteY122" fmla="*/ 981523 h 1535438"/>
                <a:gd name="connsiteX123" fmla="*/ 1591407 w 2559136"/>
                <a:gd name="connsiteY123" fmla="*/ 911184 h 1535438"/>
                <a:gd name="connsiteX124" fmla="*/ 1608992 w 2559136"/>
                <a:gd name="connsiteY124" fmla="*/ 840846 h 1535438"/>
                <a:gd name="connsiteX125" fmla="*/ 1617784 w 2559136"/>
                <a:gd name="connsiteY125" fmla="*/ 796884 h 1535438"/>
                <a:gd name="connsiteX126" fmla="*/ 1644161 w 2559136"/>
                <a:gd name="connsiteY126" fmla="*/ 788092 h 1535438"/>
                <a:gd name="connsiteX127" fmla="*/ 1652953 w 2559136"/>
                <a:gd name="connsiteY127" fmla="*/ 761715 h 1535438"/>
                <a:gd name="connsiteX128" fmla="*/ 1688123 w 2559136"/>
                <a:gd name="connsiteY128" fmla="*/ 700169 h 1535438"/>
                <a:gd name="connsiteX129" fmla="*/ 1688123 w 2559136"/>
                <a:gd name="connsiteY129" fmla="*/ 972730 h 1535438"/>
                <a:gd name="connsiteX130" fmla="*/ 1705707 w 2559136"/>
                <a:gd name="connsiteY130" fmla="*/ 1254084 h 1535438"/>
                <a:gd name="connsiteX131" fmla="*/ 1714500 w 2559136"/>
                <a:gd name="connsiteY131" fmla="*/ 1289254 h 1535438"/>
                <a:gd name="connsiteX132" fmla="*/ 1758461 w 2559136"/>
                <a:gd name="connsiteY132" fmla="*/ 1122200 h 1535438"/>
                <a:gd name="connsiteX133" fmla="*/ 1767253 w 2559136"/>
                <a:gd name="connsiteY133" fmla="*/ 1095823 h 1535438"/>
                <a:gd name="connsiteX134" fmla="*/ 1776046 w 2559136"/>
                <a:gd name="connsiteY134" fmla="*/ 1060654 h 1535438"/>
                <a:gd name="connsiteX135" fmla="*/ 1793630 w 2559136"/>
                <a:gd name="connsiteY135" fmla="*/ 867223 h 1535438"/>
                <a:gd name="connsiteX136" fmla="*/ 1811215 w 2559136"/>
                <a:gd name="connsiteY136" fmla="*/ 832054 h 1535438"/>
                <a:gd name="connsiteX137" fmla="*/ 1837592 w 2559136"/>
                <a:gd name="connsiteY137" fmla="*/ 867223 h 1535438"/>
                <a:gd name="connsiteX138" fmla="*/ 1820007 w 2559136"/>
                <a:gd name="connsiteY138" fmla="*/ 1122200 h 1535438"/>
                <a:gd name="connsiteX139" fmla="*/ 1820007 w 2559136"/>
                <a:gd name="connsiteY139" fmla="*/ 1500269 h 1535438"/>
                <a:gd name="connsiteX140" fmla="*/ 1828800 w 2559136"/>
                <a:gd name="connsiteY140" fmla="*/ 1535438 h 1535438"/>
                <a:gd name="connsiteX141" fmla="*/ 1837592 w 2559136"/>
                <a:gd name="connsiteY141" fmla="*/ 1447515 h 1535438"/>
                <a:gd name="connsiteX142" fmla="*/ 1855177 w 2559136"/>
                <a:gd name="connsiteY142" fmla="*/ 1342007 h 1535438"/>
                <a:gd name="connsiteX143" fmla="*/ 1863969 w 2559136"/>
                <a:gd name="connsiteY143" fmla="*/ 1262877 h 1535438"/>
                <a:gd name="connsiteX144" fmla="*/ 1872761 w 2559136"/>
                <a:gd name="connsiteY144" fmla="*/ 1087030 h 1535438"/>
                <a:gd name="connsiteX145" fmla="*/ 1881553 w 2559136"/>
                <a:gd name="connsiteY145" fmla="*/ 1060654 h 1535438"/>
                <a:gd name="connsiteX146" fmla="*/ 1899138 w 2559136"/>
                <a:gd name="connsiteY146" fmla="*/ 963938 h 1535438"/>
                <a:gd name="connsiteX147" fmla="*/ 1916723 w 2559136"/>
                <a:gd name="connsiteY147" fmla="*/ 1350800 h 1535438"/>
                <a:gd name="connsiteX148" fmla="*/ 1925515 w 2559136"/>
                <a:gd name="connsiteY148" fmla="*/ 1421138 h 1535438"/>
                <a:gd name="connsiteX149" fmla="*/ 1934307 w 2559136"/>
                <a:gd name="connsiteY149" fmla="*/ 1333215 h 1535438"/>
                <a:gd name="connsiteX150" fmla="*/ 1943100 w 2559136"/>
                <a:gd name="connsiteY150" fmla="*/ 1210123 h 1535438"/>
                <a:gd name="connsiteX151" fmla="*/ 1951892 w 2559136"/>
                <a:gd name="connsiteY151" fmla="*/ 1148577 h 1535438"/>
                <a:gd name="connsiteX152" fmla="*/ 1969477 w 2559136"/>
                <a:gd name="connsiteY152" fmla="*/ 1183746 h 1535438"/>
                <a:gd name="connsiteX153" fmla="*/ 1987061 w 2559136"/>
                <a:gd name="connsiteY153" fmla="*/ 1421138 h 1535438"/>
                <a:gd name="connsiteX154" fmla="*/ 2013438 w 2559136"/>
                <a:gd name="connsiteY154" fmla="*/ 1315630 h 1535438"/>
                <a:gd name="connsiteX155" fmla="*/ 2022230 w 2559136"/>
                <a:gd name="connsiteY155" fmla="*/ 1289254 h 1535438"/>
                <a:gd name="connsiteX156" fmla="*/ 2039815 w 2559136"/>
                <a:gd name="connsiteY156" fmla="*/ 1227707 h 1535438"/>
                <a:gd name="connsiteX157" fmla="*/ 2057400 w 2559136"/>
                <a:gd name="connsiteY157" fmla="*/ 1306838 h 1535438"/>
                <a:gd name="connsiteX158" fmla="*/ 2074984 w 2559136"/>
                <a:gd name="connsiteY158" fmla="*/ 1429930 h 1535438"/>
                <a:gd name="connsiteX159" fmla="*/ 2083777 w 2559136"/>
                <a:gd name="connsiteY159" fmla="*/ 1500269 h 1535438"/>
                <a:gd name="connsiteX160" fmla="*/ 2092569 w 2559136"/>
                <a:gd name="connsiteY160" fmla="*/ 1456307 h 1535438"/>
                <a:gd name="connsiteX161" fmla="*/ 2101361 w 2559136"/>
                <a:gd name="connsiteY161" fmla="*/ 1429930 h 1535438"/>
                <a:gd name="connsiteX162" fmla="*/ 2127738 w 2559136"/>
                <a:gd name="connsiteY162" fmla="*/ 1289254 h 1535438"/>
                <a:gd name="connsiteX163" fmla="*/ 2136530 w 2559136"/>
                <a:gd name="connsiteY163" fmla="*/ 1201330 h 1535438"/>
                <a:gd name="connsiteX164" fmla="*/ 2145323 w 2559136"/>
                <a:gd name="connsiteY164" fmla="*/ 1122200 h 1535438"/>
                <a:gd name="connsiteX165" fmla="*/ 2154115 w 2559136"/>
                <a:gd name="connsiteY165" fmla="*/ 1025484 h 1535438"/>
                <a:gd name="connsiteX166" fmla="*/ 2171700 w 2559136"/>
                <a:gd name="connsiteY166" fmla="*/ 972730 h 1535438"/>
                <a:gd name="connsiteX167" fmla="*/ 2180492 w 2559136"/>
                <a:gd name="connsiteY167" fmla="*/ 1034277 h 1535438"/>
                <a:gd name="connsiteX168" fmla="*/ 2189284 w 2559136"/>
                <a:gd name="connsiteY168" fmla="*/ 1087030 h 1535438"/>
                <a:gd name="connsiteX169" fmla="*/ 2198077 w 2559136"/>
                <a:gd name="connsiteY169" fmla="*/ 1218915 h 1535438"/>
                <a:gd name="connsiteX170" fmla="*/ 2206869 w 2559136"/>
                <a:gd name="connsiteY170" fmla="*/ 1298046 h 1535438"/>
                <a:gd name="connsiteX171" fmla="*/ 2224453 w 2559136"/>
                <a:gd name="connsiteY171" fmla="*/ 1429930 h 1535438"/>
                <a:gd name="connsiteX172" fmla="*/ 2242038 w 2559136"/>
                <a:gd name="connsiteY172" fmla="*/ 1377177 h 1535438"/>
                <a:gd name="connsiteX173" fmla="*/ 2259623 w 2559136"/>
                <a:gd name="connsiteY173" fmla="*/ 1324423 h 1535438"/>
                <a:gd name="connsiteX174" fmla="*/ 2268415 w 2559136"/>
                <a:gd name="connsiteY174" fmla="*/ 1254084 h 1535438"/>
                <a:gd name="connsiteX175" fmla="*/ 2294792 w 2559136"/>
                <a:gd name="connsiteY175" fmla="*/ 1201330 h 1535438"/>
                <a:gd name="connsiteX176" fmla="*/ 2303584 w 2559136"/>
                <a:gd name="connsiteY176" fmla="*/ 1148577 h 1535438"/>
                <a:gd name="connsiteX177" fmla="*/ 2321169 w 2559136"/>
                <a:gd name="connsiteY177" fmla="*/ 1087030 h 1535438"/>
                <a:gd name="connsiteX178" fmla="*/ 2329961 w 2559136"/>
                <a:gd name="connsiteY178" fmla="*/ 1016692 h 1535438"/>
                <a:gd name="connsiteX179" fmla="*/ 2347546 w 2559136"/>
                <a:gd name="connsiteY179" fmla="*/ 963938 h 1535438"/>
                <a:gd name="connsiteX180" fmla="*/ 2365130 w 2559136"/>
                <a:gd name="connsiteY180" fmla="*/ 1210123 h 1535438"/>
                <a:gd name="connsiteX181" fmla="*/ 2382715 w 2559136"/>
                <a:gd name="connsiteY181" fmla="*/ 1289254 h 1535438"/>
                <a:gd name="connsiteX182" fmla="*/ 2391507 w 2559136"/>
                <a:gd name="connsiteY182" fmla="*/ 1377177 h 1535438"/>
                <a:gd name="connsiteX183" fmla="*/ 2400300 w 2559136"/>
                <a:gd name="connsiteY183" fmla="*/ 1429930 h 1535438"/>
                <a:gd name="connsiteX184" fmla="*/ 2426677 w 2559136"/>
                <a:gd name="connsiteY184" fmla="*/ 1394761 h 1535438"/>
                <a:gd name="connsiteX185" fmla="*/ 2435469 w 2559136"/>
                <a:gd name="connsiteY185" fmla="*/ 1368384 h 1535438"/>
                <a:gd name="connsiteX186" fmla="*/ 2453053 w 2559136"/>
                <a:gd name="connsiteY186" fmla="*/ 1342007 h 1535438"/>
                <a:gd name="connsiteX187" fmla="*/ 2461846 w 2559136"/>
                <a:gd name="connsiteY187" fmla="*/ 1254084 h 1535438"/>
                <a:gd name="connsiteX188" fmla="*/ 2470638 w 2559136"/>
                <a:gd name="connsiteY188" fmla="*/ 1218915 h 1535438"/>
                <a:gd name="connsiteX189" fmla="*/ 2479430 w 2559136"/>
                <a:gd name="connsiteY189" fmla="*/ 1166161 h 1535438"/>
                <a:gd name="connsiteX190" fmla="*/ 2488223 w 2559136"/>
                <a:gd name="connsiteY190" fmla="*/ 1122200 h 1535438"/>
                <a:gd name="connsiteX191" fmla="*/ 2497015 w 2559136"/>
                <a:gd name="connsiteY191" fmla="*/ 1025484 h 1535438"/>
                <a:gd name="connsiteX192" fmla="*/ 2514600 w 2559136"/>
                <a:gd name="connsiteY192" fmla="*/ 1298046 h 1535438"/>
                <a:gd name="connsiteX193" fmla="*/ 2523392 w 2559136"/>
                <a:gd name="connsiteY193" fmla="*/ 1500269 h 1535438"/>
                <a:gd name="connsiteX194" fmla="*/ 2532184 w 2559136"/>
                <a:gd name="connsiteY194" fmla="*/ 1473892 h 1535438"/>
                <a:gd name="connsiteX195" fmla="*/ 2549769 w 2559136"/>
                <a:gd name="connsiteY195" fmla="*/ 1447515 h 1535438"/>
                <a:gd name="connsiteX196" fmla="*/ 2558561 w 2559136"/>
                <a:gd name="connsiteY196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88023 w 2559136"/>
                <a:gd name="connsiteY74" fmla="*/ 242969 h 1535438"/>
                <a:gd name="connsiteX75" fmla="*/ 879230 w 2559136"/>
                <a:gd name="connsiteY75" fmla="*/ 119877 h 1535438"/>
                <a:gd name="connsiteX76" fmla="*/ 888023 w 2559136"/>
                <a:gd name="connsiteY76" fmla="*/ 14369 h 1535438"/>
                <a:gd name="connsiteX77" fmla="*/ 896815 w 2559136"/>
                <a:gd name="connsiteY77" fmla="*/ 58330 h 1535438"/>
                <a:gd name="connsiteX78" fmla="*/ 914400 w 2559136"/>
                <a:gd name="connsiteY78" fmla="*/ 172630 h 1535438"/>
                <a:gd name="connsiteX79" fmla="*/ 940777 w 2559136"/>
                <a:gd name="connsiteY79" fmla="*/ 269346 h 1535438"/>
                <a:gd name="connsiteX80" fmla="*/ 949569 w 2559136"/>
                <a:gd name="connsiteY80" fmla="*/ 304515 h 1535438"/>
                <a:gd name="connsiteX81" fmla="*/ 958361 w 2559136"/>
                <a:gd name="connsiteY81" fmla="*/ 330892 h 1535438"/>
                <a:gd name="connsiteX82" fmla="*/ 984738 w 2559136"/>
                <a:gd name="connsiteY82" fmla="*/ 462777 h 1535438"/>
                <a:gd name="connsiteX83" fmla="*/ 993530 w 2559136"/>
                <a:gd name="connsiteY83" fmla="*/ 427607 h 1535438"/>
                <a:gd name="connsiteX84" fmla="*/ 1002323 w 2559136"/>
                <a:gd name="connsiteY84" fmla="*/ 401230 h 1535438"/>
                <a:gd name="connsiteX85" fmla="*/ 1019907 w 2559136"/>
                <a:gd name="connsiteY85" fmla="*/ 119877 h 1535438"/>
                <a:gd name="connsiteX86" fmla="*/ 1037492 w 2559136"/>
                <a:gd name="connsiteY86" fmla="*/ 58330 h 1535438"/>
                <a:gd name="connsiteX87" fmla="*/ 1046284 w 2559136"/>
                <a:gd name="connsiteY87" fmla="*/ 84707 h 1535438"/>
                <a:gd name="connsiteX88" fmla="*/ 1063869 w 2559136"/>
                <a:gd name="connsiteY88" fmla="*/ 234177 h 1535438"/>
                <a:gd name="connsiteX89" fmla="*/ 1081453 w 2559136"/>
                <a:gd name="connsiteY89" fmla="*/ 533115 h 1535438"/>
                <a:gd name="connsiteX90" fmla="*/ 1090246 w 2559136"/>
                <a:gd name="connsiteY90" fmla="*/ 585869 h 1535438"/>
                <a:gd name="connsiteX91" fmla="*/ 1107830 w 2559136"/>
                <a:gd name="connsiteY91" fmla="*/ 541907 h 1535438"/>
                <a:gd name="connsiteX92" fmla="*/ 1125415 w 2559136"/>
                <a:gd name="connsiteY92" fmla="*/ 471569 h 1535438"/>
                <a:gd name="connsiteX93" fmla="*/ 1134207 w 2559136"/>
                <a:gd name="connsiteY93" fmla="*/ 436400 h 1535438"/>
                <a:gd name="connsiteX94" fmla="*/ 1151792 w 2559136"/>
                <a:gd name="connsiteY94" fmla="*/ 366061 h 1535438"/>
                <a:gd name="connsiteX95" fmla="*/ 1169377 w 2559136"/>
                <a:gd name="connsiteY95" fmla="*/ 577077 h 1535438"/>
                <a:gd name="connsiteX96" fmla="*/ 1178169 w 2559136"/>
                <a:gd name="connsiteY96" fmla="*/ 708961 h 1535438"/>
                <a:gd name="connsiteX97" fmla="*/ 1186961 w 2559136"/>
                <a:gd name="connsiteY97" fmla="*/ 770507 h 1535438"/>
                <a:gd name="connsiteX98" fmla="*/ 1204546 w 2559136"/>
                <a:gd name="connsiteY98" fmla="*/ 893600 h 1535438"/>
                <a:gd name="connsiteX99" fmla="*/ 1239715 w 2559136"/>
                <a:gd name="connsiteY99" fmla="*/ 1025484 h 1535438"/>
                <a:gd name="connsiteX100" fmla="*/ 1257300 w 2559136"/>
                <a:gd name="connsiteY100" fmla="*/ 876015 h 1535438"/>
                <a:gd name="connsiteX101" fmla="*/ 1274884 w 2559136"/>
                <a:gd name="connsiteY101" fmla="*/ 436400 h 1535438"/>
                <a:gd name="connsiteX102" fmla="*/ 1301261 w 2559136"/>
                <a:gd name="connsiteY102" fmla="*/ 832054 h 1535438"/>
                <a:gd name="connsiteX103" fmla="*/ 1318846 w 2559136"/>
                <a:gd name="connsiteY103" fmla="*/ 911184 h 1535438"/>
                <a:gd name="connsiteX104" fmla="*/ 1310053 w 2559136"/>
                <a:gd name="connsiteY104" fmla="*/ 1122200 h 1535438"/>
                <a:gd name="connsiteX105" fmla="*/ 1318846 w 2559136"/>
                <a:gd name="connsiteY105" fmla="*/ 955146 h 1535438"/>
                <a:gd name="connsiteX106" fmla="*/ 1327638 w 2559136"/>
                <a:gd name="connsiteY106" fmla="*/ 726546 h 1535438"/>
                <a:gd name="connsiteX107" fmla="*/ 1362807 w 2559136"/>
                <a:gd name="connsiteY107" fmla="*/ 585869 h 1535438"/>
                <a:gd name="connsiteX108" fmla="*/ 1380392 w 2559136"/>
                <a:gd name="connsiteY108" fmla="*/ 550700 h 1535438"/>
                <a:gd name="connsiteX109" fmla="*/ 1389184 w 2559136"/>
                <a:gd name="connsiteY109" fmla="*/ 339684 h 1535438"/>
                <a:gd name="connsiteX110" fmla="*/ 1406769 w 2559136"/>
                <a:gd name="connsiteY110" fmla="*/ 374854 h 1535438"/>
                <a:gd name="connsiteX111" fmla="*/ 1415561 w 2559136"/>
                <a:gd name="connsiteY111" fmla="*/ 471569 h 1535438"/>
                <a:gd name="connsiteX112" fmla="*/ 1406769 w 2559136"/>
                <a:gd name="connsiteY112" fmla="*/ 665000 h 1535438"/>
                <a:gd name="connsiteX113" fmla="*/ 1424353 w 2559136"/>
                <a:gd name="connsiteY113" fmla="*/ 937561 h 1535438"/>
                <a:gd name="connsiteX114" fmla="*/ 1433146 w 2559136"/>
                <a:gd name="connsiteY114" fmla="*/ 999107 h 1535438"/>
                <a:gd name="connsiteX115" fmla="*/ 1441938 w 2559136"/>
                <a:gd name="connsiteY115" fmla="*/ 1051861 h 1535438"/>
                <a:gd name="connsiteX116" fmla="*/ 1450730 w 2559136"/>
                <a:gd name="connsiteY116" fmla="*/ 981523 h 1535438"/>
                <a:gd name="connsiteX117" fmla="*/ 1477107 w 2559136"/>
                <a:gd name="connsiteY117" fmla="*/ 858430 h 1535438"/>
                <a:gd name="connsiteX118" fmla="*/ 1512277 w 2559136"/>
                <a:gd name="connsiteY118" fmla="*/ 612246 h 1535438"/>
                <a:gd name="connsiteX119" fmla="*/ 1547446 w 2559136"/>
                <a:gd name="connsiteY119" fmla="*/ 357269 h 1535438"/>
                <a:gd name="connsiteX120" fmla="*/ 1556238 w 2559136"/>
                <a:gd name="connsiteY120" fmla="*/ 304515 h 1535438"/>
                <a:gd name="connsiteX121" fmla="*/ 1565030 w 2559136"/>
                <a:gd name="connsiteY121" fmla="*/ 339684 h 1535438"/>
                <a:gd name="connsiteX122" fmla="*/ 1573823 w 2559136"/>
                <a:gd name="connsiteY122" fmla="*/ 981523 h 1535438"/>
                <a:gd name="connsiteX123" fmla="*/ 1591407 w 2559136"/>
                <a:gd name="connsiteY123" fmla="*/ 911184 h 1535438"/>
                <a:gd name="connsiteX124" fmla="*/ 1608992 w 2559136"/>
                <a:gd name="connsiteY124" fmla="*/ 840846 h 1535438"/>
                <a:gd name="connsiteX125" fmla="*/ 1617784 w 2559136"/>
                <a:gd name="connsiteY125" fmla="*/ 796884 h 1535438"/>
                <a:gd name="connsiteX126" fmla="*/ 1644161 w 2559136"/>
                <a:gd name="connsiteY126" fmla="*/ 788092 h 1535438"/>
                <a:gd name="connsiteX127" fmla="*/ 1652953 w 2559136"/>
                <a:gd name="connsiteY127" fmla="*/ 761715 h 1535438"/>
                <a:gd name="connsiteX128" fmla="*/ 1688123 w 2559136"/>
                <a:gd name="connsiteY128" fmla="*/ 700169 h 1535438"/>
                <a:gd name="connsiteX129" fmla="*/ 1688123 w 2559136"/>
                <a:gd name="connsiteY129" fmla="*/ 972730 h 1535438"/>
                <a:gd name="connsiteX130" fmla="*/ 1705707 w 2559136"/>
                <a:gd name="connsiteY130" fmla="*/ 1254084 h 1535438"/>
                <a:gd name="connsiteX131" fmla="*/ 1714500 w 2559136"/>
                <a:gd name="connsiteY131" fmla="*/ 1289254 h 1535438"/>
                <a:gd name="connsiteX132" fmla="*/ 1758461 w 2559136"/>
                <a:gd name="connsiteY132" fmla="*/ 1122200 h 1535438"/>
                <a:gd name="connsiteX133" fmla="*/ 1767253 w 2559136"/>
                <a:gd name="connsiteY133" fmla="*/ 1095823 h 1535438"/>
                <a:gd name="connsiteX134" fmla="*/ 1776046 w 2559136"/>
                <a:gd name="connsiteY134" fmla="*/ 1060654 h 1535438"/>
                <a:gd name="connsiteX135" fmla="*/ 1793630 w 2559136"/>
                <a:gd name="connsiteY135" fmla="*/ 867223 h 1535438"/>
                <a:gd name="connsiteX136" fmla="*/ 1811215 w 2559136"/>
                <a:gd name="connsiteY136" fmla="*/ 832054 h 1535438"/>
                <a:gd name="connsiteX137" fmla="*/ 1820007 w 2559136"/>
                <a:gd name="connsiteY137" fmla="*/ 1122200 h 1535438"/>
                <a:gd name="connsiteX138" fmla="*/ 1820007 w 2559136"/>
                <a:gd name="connsiteY138" fmla="*/ 1500269 h 1535438"/>
                <a:gd name="connsiteX139" fmla="*/ 1828800 w 2559136"/>
                <a:gd name="connsiteY139" fmla="*/ 1535438 h 1535438"/>
                <a:gd name="connsiteX140" fmla="*/ 1837592 w 2559136"/>
                <a:gd name="connsiteY140" fmla="*/ 1447515 h 1535438"/>
                <a:gd name="connsiteX141" fmla="*/ 1855177 w 2559136"/>
                <a:gd name="connsiteY141" fmla="*/ 1342007 h 1535438"/>
                <a:gd name="connsiteX142" fmla="*/ 1863969 w 2559136"/>
                <a:gd name="connsiteY142" fmla="*/ 1262877 h 1535438"/>
                <a:gd name="connsiteX143" fmla="*/ 1872761 w 2559136"/>
                <a:gd name="connsiteY143" fmla="*/ 1087030 h 1535438"/>
                <a:gd name="connsiteX144" fmla="*/ 1881553 w 2559136"/>
                <a:gd name="connsiteY144" fmla="*/ 1060654 h 1535438"/>
                <a:gd name="connsiteX145" fmla="*/ 1899138 w 2559136"/>
                <a:gd name="connsiteY145" fmla="*/ 963938 h 1535438"/>
                <a:gd name="connsiteX146" fmla="*/ 1916723 w 2559136"/>
                <a:gd name="connsiteY146" fmla="*/ 1350800 h 1535438"/>
                <a:gd name="connsiteX147" fmla="*/ 1925515 w 2559136"/>
                <a:gd name="connsiteY147" fmla="*/ 1421138 h 1535438"/>
                <a:gd name="connsiteX148" fmla="*/ 1934307 w 2559136"/>
                <a:gd name="connsiteY148" fmla="*/ 1333215 h 1535438"/>
                <a:gd name="connsiteX149" fmla="*/ 1943100 w 2559136"/>
                <a:gd name="connsiteY149" fmla="*/ 1210123 h 1535438"/>
                <a:gd name="connsiteX150" fmla="*/ 1951892 w 2559136"/>
                <a:gd name="connsiteY150" fmla="*/ 1148577 h 1535438"/>
                <a:gd name="connsiteX151" fmla="*/ 1969477 w 2559136"/>
                <a:gd name="connsiteY151" fmla="*/ 1183746 h 1535438"/>
                <a:gd name="connsiteX152" fmla="*/ 1987061 w 2559136"/>
                <a:gd name="connsiteY152" fmla="*/ 1421138 h 1535438"/>
                <a:gd name="connsiteX153" fmla="*/ 2013438 w 2559136"/>
                <a:gd name="connsiteY153" fmla="*/ 1315630 h 1535438"/>
                <a:gd name="connsiteX154" fmla="*/ 2022230 w 2559136"/>
                <a:gd name="connsiteY154" fmla="*/ 1289254 h 1535438"/>
                <a:gd name="connsiteX155" fmla="*/ 2039815 w 2559136"/>
                <a:gd name="connsiteY155" fmla="*/ 1227707 h 1535438"/>
                <a:gd name="connsiteX156" fmla="*/ 2057400 w 2559136"/>
                <a:gd name="connsiteY156" fmla="*/ 1306838 h 1535438"/>
                <a:gd name="connsiteX157" fmla="*/ 2074984 w 2559136"/>
                <a:gd name="connsiteY157" fmla="*/ 1429930 h 1535438"/>
                <a:gd name="connsiteX158" fmla="*/ 2083777 w 2559136"/>
                <a:gd name="connsiteY158" fmla="*/ 1500269 h 1535438"/>
                <a:gd name="connsiteX159" fmla="*/ 2092569 w 2559136"/>
                <a:gd name="connsiteY159" fmla="*/ 1456307 h 1535438"/>
                <a:gd name="connsiteX160" fmla="*/ 2101361 w 2559136"/>
                <a:gd name="connsiteY160" fmla="*/ 1429930 h 1535438"/>
                <a:gd name="connsiteX161" fmla="*/ 2127738 w 2559136"/>
                <a:gd name="connsiteY161" fmla="*/ 1289254 h 1535438"/>
                <a:gd name="connsiteX162" fmla="*/ 2136530 w 2559136"/>
                <a:gd name="connsiteY162" fmla="*/ 1201330 h 1535438"/>
                <a:gd name="connsiteX163" fmla="*/ 2145323 w 2559136"/>
                <a:gd name="connsiteY163" fmla="*/ 1122200 h 1535438"/>
                <a:gd name="connsiteX164" fmla="*/ 2154115 w 2559136"/>
                <a:gd name="connsiteY164" fmla="*/ 1025484 h 1535438"/>
                <a:gd name="connsiteX165" fmla="*/ 2171700 w 2559136"/>
                <a:gd name="connsiteY165" fmla="*/ 972730 h 1535438"/>
                <a:gd name="connsiteX166" fmla="*/ 2180492 w 2559136"/>
                <a:gd name="connsiteY166" fmla="*/ 1034277 h 1535438"/>
                <a:gd name="connsiteX167" fmla="*/ 2189284 w 2559136"/>
                <a:gd name="connsiteY167" fmla="*/ 1087030 h 1535438"/>
                <a:gd name="connsiteX168" fmla="*/ 2198077 w 2559136"/>
                <a:gd name="connsiteY168" fmla="*/ 1218915 h 1535438"/>
                <a:gd name="connsiteX169" fmla="*/ 2206869 w 2559136"/>
                <a:gd name="connsiteY169" fmla="*/ 1298046 h 1535438"/>
                <a:gd name="connsiteX170" fmla="*/ 2224453 w 2559136"/>
                <a:gd name="connsiteY170" fmla="*/ 1429930 h 1535438"/>
                <a:gd name="connsiteX171" fmla="*/ 2242038 w 2559136"/>
                <a:gd name="connsiteY171" fmla="*/ 1377177 h 1535438"/>
                <a:gd name="connsiteX172" fmla="*/ 2259623 w 2559136"/>
                <a:gd name="connsiteY172" fmla="*/ 1324423 h 1535438"/>
                <a:gd name="connsiteX173" fmla="*/ 2268415 w 2559136"/>
                <a:gd name="connsiteY173" fmla="*/ 1254084 h 1535438"/>
                <a:gd name="connsiteX174" fmla="*/ 2294792 w 2559136"/>
                <a:gd name="connsiteY174" fmla="*/ 1201330 h 1535438"/>
                <a:gd name="connsiteX175" fmla="*/ 2303584 w 2559136"/>
                <a:gd name="connsiteY175" fmla="*/ 1148577 h 1535438"/>
                <a:gd name="connsiteX176" fmla="*/ 2321169 w 2559136"/>
                <a:gd name="connsiteY176" fmla="*/ 1087030 h 1535438"/>
                <a:gd name="connsiteX177" fmla="*/ 2329961 w 2559136"/>
                <a:gd name="connsiteY177" fmla="*/ 1016692 h 1535438"/>
                <a:gd name="connsiteX178" fmla="*/ 2347546 w 2559136"/>
                <a:gd name="connsiteY178" fmla="*/ 963938 h 1535438"/>
                <a:gd name="connsiteX179" fmla="*/ 2365130 w 2559136"/>
                <a:gd name="connsiteY179" fmla="*/ 1210123 h 1535438"/>
                <a:gd name="connsiteX180" fmla="*/ 2382715 w 2559136"/>
                <a:gd name="connsiteY180" fmla="*/ 1289254 h 1535438"/>
                <a:gd name="connsiteX181" fmla="*/ 2391507 w 2559136"/>
                <a:gd name="connsiteY181" fmla="*/ 1377177 h 1535438"/>
                <a:gd name="connsiteX182" fmla="*/ 2400300 w 2559136"/>
                <a:gd name="connsiteY182" fmla="*/ 1429930 h 1535438"/>
                <a:gd name="connsiteX183" fmla="*/ 2426677 w 2559136"/>
                <a:gd name="connsiteY183" fmla="*/ 1394761 h 1535438"/>
                <a:gd name="connsiteX184" fmla="*/ 2435469 w 2559136"/>
                <a:gd name="connsiteY184" fmla="*/ 1368384 h 1535438"/>
                <a:gd name="connsiteX185" fmla="*/ 2453053 w 2559136"/>
                <a:gd name="connsiteY185" fmla="*/ 1342007 h 1535438"/>
                <a:gd name="connsiteX186" fmla="*/ 2461846 w 2559136"/>
                <a:gd name="connsiteY186" fmla="*/ 1254084 h 1535438"/>
                <a:gd name="connsiteX187" fmla="*/ 2470638 w 2559136"/>
                <a:gd name="connsiteY187" fmla="*/ 1218915 h 1535438"/>
                <a:gd name="connsiteX188" fmla="*/ 2479430 w 2559136"/>
                <a:gd name="connsiteY188" fmla="*/ 1166161 h 1535438"/>
                <a:gd name="connsiteX189" fmla="*/ 2488223 w 2559136"/>
                <a:gd name="connsiteY189" fmla="*/ 1122200 h 1535438"/>
                <a:gd name="connsiteX190" fmla="*/ 2497015 w 2559136"/>
                <a:gd name="connsiteY190" fmla="*/ 1025484 h 1535438"/>
                <a:gd name="connsiteX191" fmla="*/ 2514600 w 2559136"/>
                <a:gd name="connsiteY191" fmla="*/ 1298046 h 1535438"/>
                <a:gd name="connsiteX192" fmla="*/ 2523392 w 2559136"/>
                <a:gd name="connsiteY192" fmla="*/ 1500269 h 1535438"/>
                <a:gd name="connsiteX193" fmla="*/ 2532184 w 2559136"/>
                <a:gd name="connsiteY193" fmla="*/ 1473892 h 1535438"/>
                <a:gd name="connsiteX194" fmla="*/ 2549769 w 2559136"/>
                <a:gd name="connsiteY194" fmla="*/ 1447515 h 1535438"/>
                <a:gd name="connsiteX195" fmla="*/ 2558561 w 2559136"/>
                <a:gd name="connsiteY195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88023 w 2559136"/>
                <a:gd name="connsiteY72" fmla="*/ 392438 h 1535438"/>
                <a:gd name="connsiteX73" fmla="*/ 905607 w 2559136"/>
                <a:gd name="connsiteY73" fmla="*/ 304515 h 1535438"/>
                <a:gd name="connsiteX74" fmla="*/ 879230 w 2559136"/>
                <a:gd name="connsiteY74" fmla="*/ 119877 h 1535438"/>
                <a:gd name="connsiteX75" fmla="*/ 888023 w 2559136"/>
                <a:gd name="connsiteY75" fmla="*/ 14369 h 1535438"/>
                <a:gd name="connsiteX76" fmla="*/ 896815 w 2559136"/>
                <a:gd name="connsiteY76" fmla="*/ 58330 h 1535438"/>
                <a:gd name="connsiteX77" fmla="*/ 914400 w 2559136"/>
                <a:gd name="connsiteY77" fmla="*/ 172630 h 1535438"/>
                <a:gd name="connsiteX78" fmla="*/ 940777 w 2559136"/>
                <a:gd name="connsiteY78" fmla="*/ 269346 h 1535438"/>
                <a:gd name="connsiteX79" fmla="*/ 949569 w 2559136"/>
                <a:gd name="connsiteY79" fmla="*/ 304515 h 1535438"/>
                <a:gd name="connsiteX80" fmla="*/ 958361 w 2559136"/>
                <a:gd name="connsiteY80" fmla="*/ 330892 h 1535438"/>
                <a:gd name="connsiteX81" fmla="*/ 984738 w 2559136"/>
                <a:gd name="connsiteY81" fmla="*/ 462777 h 1535438"/>
                <a:gd name="connsiteX82" fmla="*/ 993530 w 2559136"/>
                <a:gd name="connsiteY82" fmla="*/ 427607 h 1535438"/>
                <a:gd name="connsiteX83" fmla="*/ 1002323 w 2559136"/>
                <a:gd name="connsiteY83" fmla="*/ 401230 h 1535438"/>
                <a:gd name="connsiteX84" fmla="*/ 1019907 w 2559136"/>
                <a:gd name="connsiteY84" fmla="*/ 119877 h 1535438"/>
                <a:gd name="connsiteX85" fmla="*/ 1037492 w 2559136"/>
                <a:gd name="connsiteY85" fmla="*/ 58330 h 1535438"/>
                <a:gd name="connsiteX86" fmla="*/ 1046284 w 2559136"/>
                <a:gd name="connsiteY86" fmla="*/ 84707 h 1535438"/>
                <a:gd name="connsiteX87" fmla="*/ 1063869 w 2559136"/>
                <a:gd name="connsiteY87" fmla="*/ 234177 h 1535438"/>
                <a:gd name="connsiteX88" fmla="*/ 1081453 w 2559136"/>
                <a:gd name="connsiteY88" fmla="*/ 533115 h 1535438"/>
                <a:gd name="connsiteX89" fmla="*/ 1090246 w 2559136"/>
                <a:gd name="connsiteY89" fmla="*/ 585869 h 1535438"/>
                <a:gd name="connsiteX90" fmla="*/ 1107830 w 2559136"/>
                <a:gd name="connsiteY90" fmla="*/ 541907 h 1535438"/>
                <a:gd name="connsiteX91" fmla="*/ 1125415 w 2559136"/>
                <a:gd name="connsiteY91" fmla="*/ 471569 h 1535438"/>
                <a:gd name="connsiteX92" fmla="*/ 1134207 w 2559136"/>
                <a:gd name="connsiteY92" fmla="*/ 436400 h 1535438"/>
                <a:gd name="connsiteX93" fmla="*/ 1151792 w 2559136"/>
                <a:gd name="connsiteY93" fmla="*/ 366061 h 1535438"/>
                <a:gd name="connsiteX94" fmla="*/ 1169377 w 2559136"/>
                <a:gd name="connsiteY94" fmla="*/ 577077 h 1535438"/>
                <a:gd name="connsiteX95" fmla="*/ 1178169 w 2559136"/>
                <a:gd name="connsiteY95" fmla="*/ 708961 h 1535438"/>
                <a:gd name="connsiteX96" fmla="*/ 1186961 w 2559136"/>
                <a:gd name="connsiteY96" fmla="*/ 770507 h 1535438"/>
                <a:gd name="connsiteX97" fmla="*/ 1204546 w 2559136"/>
                <a:gd name="connsiteY97" fmla="*/ 893600 h 1535438"/>
                <a:gd name="connsiteX98" fmla="*/ 1239715 w 2559136"/>
                <a:gd name="connsiteY98" fmla="*/ 1025484 h 1535438"/>
                <a:gd name="connsiteX99" fmla="*/ 1257300 w 2559136"/>
                <a:gd name="connsiteY99" fmla="*/ 876015 h 1535438"/>
                <a:gd name="connsiteX100" fmla="*/ 1274884 w 2559136"/>
                <a:gd name="connsiteY100" fmla="*/ 436400 h 1535438"/>
                <a:gd name="connsiteX101" fmla="*/ 1301261 w 2559136"/>
                <a:gd name="connsiteY101" fmla="*/ 832054 h 1535438"/>
                <a:gd name="connsiteX102" fmla="*/ 1318846 w 2559136"/>
                <a:gd name="connsiteY102" fmla="*/ 911184 h 1535438"/>
                <a:gd name="connsiteX103" fmla="*/ 1310053 w 2559136"/>
                <a:gd name="connsiteY103" fmla="*/ 1122200 h 1535438"/>
                <a:gd name="connsiteX104" fmla="*/ 1318846 w 2559136"/>
                <a:gd name="connsiteY104" fmla="*/ 955146 h 1535438"/>
                <a:gd name="connsiteX105" fmla="*/ 1327638 w 2559136"/>
                <a:gd name="connsiteY105" fmla="*/ 726546 h 1535438"/>
                <a:gd name="connsiteX106" fmla="*/ 1362807 w 2559136"/>
                <a:gd name="connsiteY106" fmla="*/ 585869 h 1535438"/>
                <a:gd name="connsiteX107" fmla="*/ 1380392 w 2559136"/>
                <a:gd name="connsiteY107" fmla="*/ 550700 h 1535438"/>
                <a:gd name="connsiteX108" fmla="*/ 1389184 w 2559136"/>
                <a:gd name="connsiteY108" fmla="*/ 339684 h 1535438"/>
                <a:gd name="connsiteX109" fmla="*/ 1406769 w 2559136"/>
                <a:gd name="connsiteY109" fmla="*/ 374854 h 1535438"/>
                <a:gd name="connsiteX110" fmla="*/ 1415561 w 2559136"/>
                <a:gd name="connsiteY110" fmla="*/ 471569 h 1535438"/>
                <a:gd name="connsiteX111" fmla="*/ 1406769 w 2559136"/>
                <a:gd name="connsiteY111" fmla="*/ 665000 h 1535438"/>
                <a:gd name="connsiteX112" fmla="*/ 1424353 w 2559136"/>
                <a:gd name="connsiteY112" fmla="*/ 937561 h 1535438"/>
                <a:gd name="connsiteX113" fmla="*/ 1433146 w 2559136"/>
                <a:gd name="connsiteY113" fmla="*/ 999107 h 1535438"/>
                <a:gd name="connsiteX114" fmla="*/ 1441938 w 2559136"/>
                <a:gd name="connsiteY114" fmla="*/ 1051861 h 1535438"/>
                <a:gd name="connsiteX115" fmla="*/ 1450730 w 2559136"/>
                <a:gd name="connsiteY115" fmla="*/ 981523 h 1535438"/>
                <a:gd name="connsiteX116" fmla="*/ 1477107 w 2559136"/>
                <a:gd name="connsiteY116" fmla="*/ 858430 h 1535438"/>
                <a:gd name="connsiteX117" fmla="*/ 1512277 w 2559136"/>
                <a:gd name="connsiteY117" fmla="*/ 612246 h 1535438"/>
                <a:gd name="connsiteX118" fmla="*/ 1547446 w 2559136"/>
                <a:gd name="connsiteY118" fmla="*/ 357269 h 1535438"/>
                <a:gd name="connsiteX119" fmla="*/ 1556238 w 2559136"/>
                <a:gd name="connsiteY119" fmla="*/ 304515 h 1535438"/>
                <a:gd name="connsiteX120" fmla="*/ 1565030 w 2559136"/>
                <a:gd name="connsiteY120" fmla="*/ 339684 h 1535438"/>
                <a:gd name="connsiteX121" fmla="*/ 1573823 w 2559136"/>
                <a:gd name="connsiteY121" fmla="*/ 981523 h 1535438"/>
                <a:gd name="connsiteX122" fmla="*/ 1591407 w 2559136"/>
                <a:gd name="connsiteY122" fmla="*/ 911184 h 1535438"/>
                <a:gd name="connsiteX123" fmla="*/ 1608992 w 2559136"/>
                <a:gd name="connsiteY123" fmla="*/ 840846 h 1535438"/>
                <a:gd name="connsiteX124" fmla="*/ 1617784 w 2559136"/>
                <a:gd name="connsiteY124" fmla="*/ 796884 h 1535438"/>
                <a:gd name="connsiteX125" fmla="*/ 1644161 w 2559136"/>
                <a:gd name="connsiteY125" fmla="*/ 788092 h 1535438"/>
                <a:gd name="connsiteX126" fmla="*/ 1652953 w 2559136"/>
                <a:gd name="connsiteY126" fmla="*/ 761715 h 1535438"/>
                <a:gd name="connsiteX127" fmla="*/ 1688123 w 2559136"/>
                <a:gd name="connsiteY127" fmla="*/ 700169 h 1535438"/>
                <a:gd name="connsiteX128" fmla="*/ 1688123 w 2559136"/>
                <a:gd name="connsiteY128" fmla="*/ 972730 h 1535438"/>
                <a:gd name="connsiteX129" fmla="*/ 1705707 w 2559136"/>
                <a:gd name="connsiteY129" fmla="*/ 1254084 h 1535438"/>
                <a:gd name="connsiteX130" fmla="*/ 1714500 w 2559136"/>
                <a:gd name="connsiteY130" fmla="*/ 1289254 h 1535438"/>
                <a:gd name="connsiteX131" fmla="*/ 1758461 w 2559136"/>
                <a:gd name="connsiteY131" fmla="*/ 1122200 h 1535438"/>
                <a:gd name="connsiteX132" fmla="*/ 1767253 w 2559136"/>
                <a:gd name="connsiteY132" fmla="*/ 1095823 h 1535438"/>
                <a:gd name="connsiteX133" fmla="*/ 1776046 w 2559136"/>
                <a:gd name="connsiteY133" fmla="*/ 1060654 h 1535438"/>
                <a:gd name="connsiteX134" fmla="*/ 1793630 w 2559136"/>
                <a:gd name="connsiteY134" fmla="*/ 867223 h 1535438"/>
                <a:gd name="connsiteX135" fmla="*/ 1811215 w 2559136"/>
                <a:gd name="connsiteY135" fmla="*/ 832054 h 1535438"/>
                <a:gd name="connsiteX136" fmla="*/ 1820007 w 2559136"/>
                <a:gd name="connsiteY136" fmla="*/ 1122200 h 1535438"/>
                <a:gd name="connsiteX137" fmla="*/ 1820007 w 2559136"/>
                <a:gd name="connsiteY137" fmla="*/ 1500269 h 1535438"/>
                <a:gd name="connsiteX138" fmla="*/ 1828800 w 2559136"/>
                <a:gd name="connsiteY138" fmla="*/ 1535438 h 1535438"/>
                <a:gd name="connsiteX139" fmla="*/ 1837592 w 2559136"/>
                <a:gd name="connsiteY139" fmla="*/ 1447515 h 1535438"/>
                <a:gd name="connsiteX140" fmla="*/ 1855177 w 2559136"/>
                <a:gd name="connsiteY140" fmla="*/ 1342007 h 1535438"/>
                <a:gd name="connsiteX141" fmla="*/ 1863969 w 2559136"/>
                <a:gd name="connsiteY141" fmla="*/ 1262877 h 1535438"/>
                <a:gd name="connsiteX142" fmla="*/ 1872761 w 2559136"/>
                <a:gd name="connsiteY142" fmla="*/ 1087030 h 1535438"/>
                <a:gd name="connsiteX143" fmla="*/ 1881553 w 2559136"/>
                <a:gd name="connsiteY143" fmla="*/ 1060654 h 1535438"/>
                <a:gd name="connsiteX144" fmla="*/ 1899138 w 2559136"/>
                <a:gd name="connsiteY144" fmla="*/ 963938 h 1535438"/>
                <a:gd name="connsiteX145" fmla="*/ 1916723 w 2559136"/>
                <a:gd name="connsiteY145" fmla="*/ 1350800 h 1535438"/>
                <a:gd name="connsiteX146" fmla="*/ 1925515 w 2559136"/>
                <a:gd name="connsiteY146" fmla="*/ 1421138 h 1535438"/>
                <a:gd name="connsiteX147" fmla="*/ 1934307 w 2559136"/>
                <a:gd name="connsiteY147" fmla="*/ 1333215 h 1535438"/>
                <a:gd name="connsiteX148" fmla="*/ 1943100 w 2559136"/>
                <a:gd name="connsiteY148" fmla="*/ 1210123 h 1535438"/>
                <a:gd name="connsiteX149" fmla="*/ 1951892 w 2559136"/>
                <a:gd name="connsiteY149" fmla="*/ 1148577 h 1535438"/>
                <a:gd name="connsiteX150" fmla="*/ 1969477 w 2559136"/>
                <a:gd name="connsiteY150" fmla="*/ 1183746 h 1535438"/>
                <a:gd name="connsiteX151" fmla="*/ 1987061 w 2559136"/>
                <a:gd name="connsiteY151" fmla="*/ 1421138 h 1535438"/>
                <a:gd name="connsiteX152" fmla="*/ 2013438 w 2559136"/>
                <a:gd name="connsiteY152" fmla="*/ 1315630 h 1535438"/>
                <a:gd name="connsiteX153" fmla="*/ 2022230 w 2559136"/>
                <a:gd name="connsiteY153" fmla="*/ 1289254 h 1535438"/>
                <a:gd name="connsiteX154" fmla="*/ 2039815 w 2559136"/>
                <a:gd name="connsiteY154" fmla="*/ 1227707 h 1535438"/>
                <a:gd name="connsiteX155" fmla="*/ 2057400 w 2559136"/>
                <a:gd name="connsiteY155" fmla="*/ 1306838 h 1535438"/>
                <a:gd name="connsiteX156" fmla="*/ 2074984 w 2559136"/>
                <a:gd name="connsiteY156" fmla="*/ 1429930 h 1535438"/>
                <a:gd name="connsiteX157" fmla="*/ 2083777 w 2559136"/>
                <a:gd name="connsiteY157" fmla="*/ 1500269 h 1535438"/>
                <a:gd name="connsiteX158" fmla="*/ 2092569 w 2559136"/>
                <a:gd name="connsiteY158" fmla="*/ 1456307 h 1535438"/>
                <a:gd name="connsiteX159" fmla="*/ 2101361 w 2559136"/>
                <a:gd name="connsiteY159" fmla="*/ 1429930 h 1535438"/>
                <a:gd name="connsiteX160" fmla="*/ 2127738 w 2559136"/>
                <a:gd name="connsiteY160" fmla="*/ 1289254 h 1535438"/>
                <a:gd name="connsiteX161" fmla="*/ 2136530 w 2559136"/>
                <a:gd name="connsiteY161" fmla="*/ 1201330 h 1535438"/>
                <a:gd name="connsiteX162" fmla="*/ 2145323 w 2559136"/>
                <a:gd name="connsiteY162" fmla="*/ 1122200 h 1535438"/>
                <a:gd name="connsiteX163" fmla="*/ 2154115 w 2559136"/>
                <a:gd name="connsiteY163" fmla="*/ 1025484 h 1535438"/>
                <a:gd name="connsiteX164" fmla="*/ 2171700 w 2559136"/>
                <a:gd name="connsiteY164" fmla="*/ 972730 h 1535438"/>
                <a:gd name="connsiteX165" fmla="*/ 2180492 w 2559136"/>
                <a:gd name="connsiteY165" fmla="*/ 1034277 h 1535438"/>
                <a:gd name="connsiteX166" fmla="*/ 2189284 w 2559136"/>
                <a:gd name="connsiteY166" fmla="*/ 1087030 h 1535438"/>
                <a:gd name="connsiteX167" fmla="*/ 2198077 w 2559136"/>
                <a:gd name="connsiteY167" fmla="*/ 1218915 h 1535438"/>
                <a:gd name="connsiteX168" fmla="*/ 2206869 w 2559136"/>
                <a:gd name="connsiteY168" fmla="*/ 1298046 h 1535438"/>
                <a:gd name="connsiteX169" fmla="*/ 2224453 w 2559136"/>
                <a:gd name="connsiteY169" fmla="*/ 1429930 h 1535438"/>
                <a:gd name="connsiteX170" fmla="*/ 2242038 w 2559136"/>
                <a:gd name="connsiteY170" fmla="*/ 1377177 h 1535438"/>
                <a:gd name="connsiteX171" fmla="*/ 2259623 w 2559136"/>
                <a:gd name="connsiteY171" fmla="*/ 1324423 h 1535438"/>
                <a:gd name="connsiteX172" fmla="*/ 2268415 w 2559136"/>
                <a:gd name="connsiteY172" fmla="*/ 1254084 h 1535438"/>
                <a:gd name="connsiteX173" fmla="*/ 2294792 w 2559136"/>
                <a:gd name="connsiteY173" fmla="*/ 1201330 h 1535438"/>
                <a:gd name="connsiteX174" fmla="*/ 2303584 w 2559136"/>
                <a:gd name="connsiteY174" fmla="*/ 1148577 h 1535438"/>
                <a:gd name="connsiteX175" fmla="*/ 2321169 w 2559136"/>
                <a:gd name="connsiteY175" fmla="*/ 1087030 h 1535438"/>
                <a:gd name="connsiteX176" fmla="*/ 2329961 w 2559136"/>
                <a:gd name="connsiteY176" fmla="*/ 1016692 h 1535438"/>
                <a:gd name="connsiteX177" fmla="*/ 2347546 w 2559136"/>
                <a:gd name="connsiteY177" fmla="*/ 963938 h 1535438"/>
                <a:gd name="connsiteX178" fmla="*/ 2365130 w 2559136"/>
                <a:gd name="connsiteY178" fmla="*/ 1210123 h 1535438"/>
                <a:gd name="connsiteX179" fmla="*/ 2382715 w 2559136"/>
                <a:gd name="connsiteY179" fmla="*/ 1289254 h 1535438"/>
                <a:gd name="connsiteX180" fmla="*/ 2391507 w 2559136"/>
                <a:gd name="connsiteY180" fmla="*/ 1377177 h 1535438"/>
                <a:gd name="connsiteX181" fmla="*/ 2400300 w 2559136"/>
                <a:gd name="connsiteY181" fmla="*/ 1429930 h 1535438"/>
                <a:gd name="connsiteX182" fmla="*/ 2426677 w 2559136"/>
                <a:gd name="connsiteY182" fmla="*/ 1394761 h 1535438"/>
                <a:gd name="connsiteX183" fmla="*/ 2435469 w 2559136"/>
                <a:gd name="connsiteY183" fmla="*/ 1368384 h 1535438"/>
                <a:gd name="connsiteX184" fmla="*/ 2453053 w 2559136"/>
                <a:gd name="connsiteY184" fmla="*/ 1342007 h 1535438"/>
                <a:gd name="connsiteX185" fmla="*/ 2461846 w 2559136"/>
                <a:gd name="connsiteY185" fmla="*/ 1254084 h 1535438"/>
                <a:gd name="connsiteX186" fmla="*/ 2470638 w 2559136"/>
                <a:gd name="connsiteY186" fmla="*/ 1218915 h 1535438"/>
                <a:gd name="connsiteX187" fmla="*/ 2479430 w 2559136"/>
                <a:gd name="connsiteY187" fmla="*/ 1166161 h 1535438"/>
                <a:gd name="connsiteX188" fmla="*/ 2488223 w 2559136"/>
                <a:gd name="connsiteY188" fmla="*/ 1122200 h 1535438"/>
                <a:gd name="connsiteX189" fmla="*/ 2497015 w 2559136"/>
                <a:gd name="connsiteY189" fmla="*/ 1025484 h 1535438"/>
                <a:gd name="connsiteX190" fmla="*/ 2514600 w 2559136"/>
                <a:gd name="connsiteY190" fmla="*/ 1298046 h 1535438"/>
                <a:gd name="connsiteX191" fmla="*/ 2523392 w 2559136"/>
                <a:gd name="connsiteY191" fmla="*/ 1500269 h 1535438"/>
                <a:gd name="connsiteX192" fmla="*/ 2532184 w 2559136"/>
                <a:gd name="connsiteY192" fmla="*/ 1473892 h 1535438"/>
                <a:gd name="connsiteX193" fmla="*/ 2549769 w 2559136"/>
                <a:gd name="connsiteY193" fmla="*/ 1447515 h 1535438"/>
                <a:gd name="connsiteX194" fmla="*/ 2558561 w 2559136"/>
                <a:gd name="connsiteY194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905607 w 2559136"/>
                <a:gd name="connsiteY72" fmla="*/ 304515 h 1535438"/>
                <a:gd name="connsiteX73" fmla="*/ 879230 w 2559136"/>
                <a:gd name="connsiteY73" fmla="*/ 119877 h 1535438"/>
                <a:gd name="connsiteX74" fmla="*/ 888023 w 2559136"/>
                <a:gd name="connsiteY74" fmla="*/ 14369 h 1535438"/>
                <a:gd name="connsiteX75" fmla="*/ 896815 w 2559136"/>
                <a:gd name="connsiteY75" fmla="*/ 58330 h 1535438"/>
                <a:gd name="connsiteX76" fmla="*/ 914400 w 2559136"/>
                <a:gd name="connsiteY76" fmla="*/ 172630 h 1535438"/>
                <a:gd name="connsiteX77" fmla="*/ 940777 w 2559136"/>
                <a:gd name="connsiteY77" fmla="*/ 269346 h 1535438"/>
                <a:gd name="connsiteX78" fmla="*/ 949569 w 2559136"/>
                <a:gd name="connsiteY78" fmla="*/ 304515 h 1535438"/>
                <a:gd name="connsiteX79" fmla="*/ 958361 w 2559136"/>
                <a:gd name="connsiteY79" fmla="*/ 330892 h 1535438"/>
                <a:gd name="connsiteX80" fmla="*/ 984738 w 2559136"/>
                <a:gd name="connsiteY80" fmla="*/ 462777 h 1535438"/>
                <a:gd name="connsiteX81" fmla="*/ 993530 w 2559136"/>
                <a:gd name="connsiteY81" fmla="*/ 427607 h 1535438"/>
                <a:gd name="connsiteX82" fmla="*/ 1002323 w 2559136"/>
                <a:gd name="connsiteY82" fmla="*/ 401230 h 1535438"/>
                <a:gd name="connsiteX83" fmla="*/ 1019907 w 2559136"/>
                <a:gd name="connsiteY83" fmla="*/ 119877 h 1535438"/>
                <a:gd name="connsiteX84" fmla="*/ 1037492 w 2559136"/>
                <a:gd name="connsiteY84" fmla="*/ 58330 h 1535438"/>
                <a:gd name="connsiteX85" fmla="*/ 1046284 w 2559136"/>
                <a:gd name="connsiteY85" fmla="*/ 84707 h 1535438"/>
                <a:gd name="connsiteX86" fmla="*/ 1063869 w 2559136"/>
                <a:gd name="connsiteY86" fmla="*/ 234177 h 1535438"/>
                <a:gd name="connsiteX87" fmla="*/ 1081453 w 2559136"/>
                <a:gd name="connsiteY87" fmla="*/ 533115 h 1535438"/>
                <a:gd name="connsiteX88" fmla="*/ 1090246 w 2559136"/>
                <a:gd name="connsiteY88" fmla="*/ 585869 h 1535438"/>
                <a:gd name="connsiteX89" fmla="*/ 1107830 w 2559136"/>
                <a:gd name="connsiteY89" fmla="*/ 541907 h 1535438"/>
                <a:gd name="connsiteX90" fmla="*/ 1125415 w 2559136"/>
                <a:gd name="connsiteY90" fmla="*/ 471569 h 1535438"/>
                <a:gd name="connsiteX91" fmla="*/ 1134207 w 2559136"/>
                <a:gd name="connsiteY91" fmla="*/ 436400 h 1535438"/>
                <a:gd name="connsiteX92" fmla="*/ 1151792 w 2559136"/>
                <a:gd name="connsiteY92" fmla="*/ 366061 h 1535438"/>
                <a:gd name="connsiteX93" fmla="*/ 1169377 w 2559136"/>
                <a:gd name="connsiteY93" fmla="*/ 577077 h 1535438"/>
                <a:gd name="connsiteX94" fmla="*/ 1178169 w 2559136"/>
                <a:gd name="connsiteY94" fmla="*/ 708961 h 1535438"/>
                <a:gd name="connsiteX95" fmla="*/ 1186961 w 2559136"/>
                <a:gd name="connsiteY95" fmla="*/ 770507 h 1535438"/>
                <a:gd name="connsiteX96" fmla="*/ 1204546 w 2559136"/>
                <a:gd name="connsiteY96" fmla="*/ 893600 h 1535438"/>
                <a:gd name="connsiteX97" fmla="*/ 1239715 w 2559136"/>
                <a:gd name="connsiteY97" fmla="*/ 1025484 h 1535438"/>
                <a:gd name="connsiteX98" fmla="*/ 1257300 w 2559136"/>
                <a:gd name="connsiteY98" fmla="*/ 876015 h 1535438"/>
                <a:gd name="connsiteX99" fmla="*/ 1274884 w 2559136"/>
                <a:gd name="connsiteY99" fmla="*/ 436400 h 1535438"/>
                <a:gd name="connsiteX100" fmla="*/ 1301261 w 2559136"/>
                <a:gd name="connsiteY100" fmla="*/ 832054 h 1535438"/>
                <a:gd name="connsiteX101" fmla="*/ 1318846 w 2559136"/>
                <a:gd name="connsiteY101" fmla="*/ 911184 h 1535438"/>
                <a:gd name="connsiteX102" fmla="*/ 1310053 w 2559136"/>
                <a:gd name="connsiteY102" fmla="*/ 1122200 h 1535438"/>
                <a:gd name="connsiteX103" fmla="*/ 1318846 w 2559136"/>
                <a:gd name="connsiteY103" fmla="*/ 955146 h 1535438"/>
                <a:gd name="connsiteX104" fmla="*/ 1327638 w 2559136"/>
                <a:gd name="connsiteY104" fmla="*/ 726546 h 1535438"/>
                <a:gd name="connsiteX105" fmla="*/ 1362807 w 2559136"/>
                <a:gd name="connsiteY105" fmla="*/ 585869 h 1535438"/>
                <a:gd name="connsiteX106" fmla="*/ 1380392 w 2559136"/>
                <a:gd name="connsiteY106" fmla="*/ 550700 h 1535438"/>
                <a:gd name="connsiteX107" fmla="*/ 1389184 w 2559136"/>
                <a:gd name="connsiteY107" fmla="*/ 339684 h 1535438"/>
                <a:gd name="connsiteX108" fmla="*/ 1406769 w 2559136"/>
                <a:gd name="connsiteY108" fmla="*/ 374854 h 1535438"/>
                <a:gd name="connsiteX109" fmla="*/ 1415561 w 2559136"/>
                <a:gd name="connsiteY109" fmla="*/ 471569 h 1535438"/>
                <a:gd name="connsiteX110" fmla="*/ 1406769 w 2559136"/>
                <a:gd name="connsiteY110" fmla="*/ 665000 h 1535438"/>
                <a:gd name="connsiteX111" fmla="*/ 1424353 w 2559136"/>
                <a:gd name="connsiteY111" fmla="*/ 937561 h 1535438"/>
                <a:gd name="connsiteX112" fmla="*/ 1433146 w 2559136"/>
                <a:gd name="connsiteY112" fmla="*/ 999107 h 1535438"/>
                <a:gd name="connsiteX113" fmla="*/ 1441938 w 2559136"/>
                <a:gd name="connsiteY113" fmla="*/ 1051861 h 1535438"/>
                <a:gd name="connsiteX114" fmla="*/ 1450730 w 2559136"/>
                <a:gd name="connsiteY114" fmla="*/ 981523 h 1535438"/>
                <a:gd name="connsiteX115" fmla="*/ 1477107 w 2559136"/>
                <a:gd name="connsiteY115" fmla="*/ 858430 h 1535438"/>
                <a:gd name="connsiteX116" fmla="*/ 1512277 w 2559136"/>
                <a:gd name="connsiteY116" fmla="*/ 612246 h 1535438"/>
                <a:gd name="connsiteX117" fmla="*/ 1547446 w 2559136"/>
                <a:gd name="connsiteY117" fmla="*/ 357269 h 1535438"/>
                <a:gd name="connsiteX118" fmla="*/ 1556238 w 2559136"/>
                <a:gd name="connsiteY118" fmla="*/ 304515 h 1535438"/>
                <a:gd name="connsiteX119" fmla="*/ 1565030 w 2559136"/>
                <a:gd name="connsiteY119" fmla="*/ 339684 h 1535438"/>
                <a:gd name="connsiteX120" fmla="*/ 1573823 w 2559136"/>
                <a:gd name="connsiteY120" fmla="*/ 981523 h 1535438"/>
                <a:gd name="connsiteX121" fmla="*/ 1591407 w 2559136"/>
                <a:gd name="connsiteY121" fmla="*/ 911184 h 1535438"/>
                <a:gd name="connsiteX122" fmla="*/ 1608992 w 2559136"/>
                <a:gd name="connsiteY122" fmla="*/ 840846 h 1535438"/>
                <a:gd name="connsiteX123" fmla="*/ 1617784 w 2559136"/>
                <a:gd name="connsiteY123" fmla="*/ 796884 h 1535438"/>
                <a:gd name="connsiteX124" fmla="*/ 1644161 w 2559136"/>
                <a:gd name="connsiteY124" fmla="*/ 788092 h 1535438"/>
                <a:gd name="connsiteX125" fmla="*/ 1652953 w 2559136"/>
                <a:gd name="connsiteY125" fmla="*/ 761715 h 1535438"/>
                <a:gd name="connsiteX126" fmla="*/ 1688123 w 2559136"/>
                <a:gd name="connsiteY126" fmla="*/ 700169 h 1535438"/>
                <a:gd name="connsiteX127" fmla="*/ 1688123 w 2559136"/>
                <a:gd name="connsiteY127" fmla="*/ 972730 h 1535438"/>
                <a:gd name="connsiteX128" fmla="*/ 1705707 w 2559136"/>
                <a:gd name="connsiteY128" fmla="*/ 1254084 h 1535438"/>
                <a:gd name="connsiteX129" fmla="*/ 1714500 w 2559136"/>
                <a:gd name="connsiteY129" fmla="*/ 1289254 h 1535438"/>
                <a:gd name="connsiteX130" fmla="*/ 1758461 w 2559136"/>
                <a:gd name="connsiteY130" fmla="*/ 1122200 h 1535438"/>
                <a:gd name="connsiteX131" fmla="*/ 1767253 w 2559136"/>
                <a:gd name="connsiteY131" fmla="*/ 1095823 h 1535438"/>
                <a:gd name="connsiteX132" fmla="*/ 1776046 w 2559136"/>
                <a:gd name="connsiteY132" fmla="*/ 1060654 h 1535438"/>
                <a:gd name="connsiteX133" fmla="*/ 1793630 w 2559136"/>
                <a:gd name="connsiteY133" fmla="*/ 867223 h 1535438"/>
                <a:gd name="connsiteX134" fmla="*/ 1811215 w 2559136"/>
                <a:gd name="connsiteY134" fmla="*/ 832054 h 1535438"/>
                <a:gd name="connsiteX135" fmla="*/ 1820007 w 2559136"/>
                <a:gd name="connsiteY135" fmla="*/ 1122200 h 1535438"/>
                <a:gd name="connsiteX136" fmla="*/ 1820007 w 2559136"/>
                <a:gd name="connsiteY136" fmla="*/ 1500269 h 1535438"/>
                <a:gd name="connsiteX137" fmla="*/ 1828800 w 2559136"/>
                <a:gd name="connsiteY137" fmla="*/ 1535438 h 1535438"/>
                <a:gd name="connsiteX138" fmla="*/ 1837592 w 2559136"/>
                <a:gd name="connsiteY138" fmla="*/ 1447515 h 1535438"/>
                <a:gd name="connsiteX139" fmla="*/ 1855177 w 2559136"/>
                <a:gd name="connsiteY139" fmla="*/ 1342007 h 1535438"/>
                <a:gd name="connsiteX140" fmla="*/ 1863969 w 2559136"/>
                <a:gd name="connsiteY140" fmla="*/ 1262877 h 1535438"/>
                <a:gd name="connsiteX141" fmla="*/ 1872761 w 2559136"/>
                <a:gd name="connsiteY141" fmla="*/ 1087030 h 1535438"/>
                <a:gd name="connsiteX142" fmla="*/ 1881553 w 2559136"/>
                <a:gd name="connsiteY142" fmla="*/ 1060654 h 1535438"/>
                <a:gd name="connsiteX143" fmla="*/ 1899138 w 2559136"/>
                <a:gd name="connsiteY143" fmla="*/ 963938 h 1535438"/>
                <a:gd name="connsiteX144" fmla="*/ 1916723 w 2559136"/>
                <a:gd name="connsiteY144" fmla="*/ 1350800 h 1535438"/>
                <a:gd name="connsiteX145" fmla="*/ 1925515 w 2559136"/>
                <a:gd name="connsiteY145" fmla="*/ 1421138 h 1535438"/>
                <a:gd name="connsiteX146" fmla="*/ 1934307 w 2559136"/>
                <a:gd name="connsiteY146" fmla="*/ 1333215 h 1535438"/>
                <a:gd name="connsiteX147" fmla="*/ 1943100 w 2559136"/>
                <a:gd name="connsiteY147" fmla="*/ 1210123 h 1535438"/>
                <a:gd name="connsiteX148" fmla="*/ 1951892 w 2559136"/>
                <a:gd name="connsiteY148" fmla="*/ 1148577 h 1535438"/>
                <a:gd name="connsiteX149" fmla="*/ 1969477 w 2559136"/>
                <a:gd name="connsiteY149" fmla="*/ 1183746 h 1535438"/>
                <a:gd name="connsiteX150" fmla="*/ 1987061 w 2559136"/>
                <a:gd name="connsiteY150" fmla="*/ 1421138 h 1535438"/>
                <a:gd name="connsiteX151" fmla="*/ 2013438 w 2559136"/>
                <a:gd name="connsiteY151" fmla="*/ 1315630 h 1535438"/>
                <a:gd name="connsiteX152" fmla="*/ 2022230 w 2559136"/>
                <a:gd name="connsiteY152" fmla="*/ 1289254 h 1535438"/>
                <a:gd name="connsiteX153" fmla="*/ 2039815 w 2559136"/>
                <a:gd name="connsiteY153" fmla="*/ 1227707 h 1535438"/>
                <a:gd name="connsiteX154" fmla="*/ 2057400 w 2559136"/>
                <a:gd name="connsiteY154" fmla="*/ 1306838 h 1535438"/>
                <a:gd name="connsiteX155" fmla="*/ 2074984 w 2559136"/>
                <a:gd name="connsiteY155" fmla="*/ 1429930 h 1535438"/>
                <a:gd name="connsiteX156" fmla="*/ 2083777 w 2559136"/>
                <a:gd name="connsiteY156" fmla="*/ 1500269 h 1535438"/>
                <a:gd name="connsiteX157" fmla="*/ 2092569 w 2559136"/>
                <a:gd name="connsiteY157" fmla="*/ 1456307 h 1535438"/>
                <a:gd name="connsiteX158" fmla="*/ 2101361 w 2559136"/>
                <a:gd name="connsiteY158" fmla="*/ 1429930 h 1535438"/>
                <a:gd name="connsiteX159" fmla="*/ 2127738 w 2559136"/>
                <a:gd name="connsiteY159" fmla="*/ 1289254 h 1535438"/>
                <a:gd name="connsiteX160" fmla="*/ 2136530 w 2559136"/>
                <a:gd name="connsiteY160" fmla="*/ 1201330 h 1535438"/>
                <a:gd name="connsiteX161" fmla="*/ 2145323 w 2559136"/>
                <a:gd name="connsiteY161" fmla="*/ 1122200 h 1535438"/>
                <a:gd name="connsiteX162" fmla="*/ 2154115 w 2559136"/>
                <a:gd name="connsiteY162" fmla="*/ 1025484 h 1535438"/>
                <a:gd name="connsiteX163" fmla="*/ 2171700 w 2559136"/>
                <a:gd name="connsiteY163" fmla="*/ 972730 h 1535438"/>
                <a:gd name="connsiteX164" fmla="*/ 2180492 w 2559136"/>
                <a:gd name="connsiteY164" fmla="*/ 1034277 h 1535438"/>
                <a:gd name="connsiteX165" fmla="*/ 2189284 w 2559136"/>
                <a:gd name="connsiteY165" fmla="*/ 1087030 h 1535438"/>
                <a:gd name="connsiteX166" fmla="*/ 2198077 w 2559136"/>
                <a:gd name="connsiteY166" fmla="*/ 1218915 h 1535438"/>
                <a:gd name="connsiteX167" fmla="*/ 2206869 w 2559136"/>
                <a:gd name="connsiteY167" fmla="*/ 1298046 h 1535438"/>
                <a:gd name="connsiteX168" fmla="*/ 2224453 w 2559136"/>
                <a:gd name="connsiteY168" fmla="*/ 1429930 h 1535438"/>
                <a:gd name="connsiteX169" fmla="*/ 2242038 w 2559136"/>
                <a:gd name="connsiteY169" fmla="*/ 1377177 h 1535438"/>
                <a:gd name="connsiteX170" fmla="*/ 2259623 w 2559136"/>
                <a:gd name="connsiteY170" fmla="*/ 1324423 h 1535438"/>
                <a:gd name="connsiteX171" fmla="*/ 2268415 w 2559136"/>
                <a:gd name="connsiteY171" fmla="*/ 1254084 h 1535438"/>
                <a:gd name="connsiteX172" fmla="*/ 2294792 w 2559136"/>
                <a:gd name="connsiteY172" fmla="*/ 1201330 h 1535438"/>
                <a:gd name="connsiteX173" fmla="*/ 2303584 w 2559136"/>
                <a:gd name="connsiteY173" fmla="*/ 1148577 h 1535438"/>
                <a:gd name="connsiteX174" fmla="*/ 2321169 w 2559136"/>
                <a:gd name="connsiteY174" fmla="*/ 1087030 h 1535438"/>
                <a:gd name="connsiteX175" fmla="*/ 2329961 w 2559136"/>
                <a:gd name="connsiteY175" fmla="*/ 1016692 h 1535438"/>
                <a:gd name="connsiteX176" fmla="*/ 2347546 w 2559136"/>
                <a:gd name="connsiteY176" fmla="*/ 963938 h 1535438"/>
                <a:gd name="connsiteX177" fmla="*/ 2365130 w 2559136"/>
                <a:gd name="connsiteY177" fmla="*/ 1210123 h 1535438"/>
                <a:gd name="connsiteX178" fmla="*/ 2382715 w 2559136"/>
                <a:gd name="connsiteY178" fmla="*/ 1289254 h 1535438"/>
                <a:gd name="connsiteX179" fmla="*/ 2391507 w 2559136"/>
                <a:gd name="connsiteY179" fmla="*/ 1377177 h 1535438"/>
                <a:gd name="connsiteX180" fmla="*/ 2400300 w 2559136"/>
                <a:gd name="connsiteY180" fmla="*/ 1429930 h 1535438"/>
                <a:gd name="connsiteX181" fmla="*/ 2426677 w 2559136"/>
                <a:gd name="connsiteY181" fmla="*/ 1394761 h 1535438"/>
                <a:gd name="connsiteX182" fmla="*/ 2435469 w 2559136"/>
                <a:gd name="connsiteY182" fmla="*/ 1368384 h 1535438"/>
                <a:gd name="connsiteX183" fmla="*/ 2453053 w 2559136"/>
                <a:gd name="connsiteY183" fmla="*/ 1342007 h 1535438"/>
                <a:gd name="connsiteX184" fmla="*/ 2461846 w 2559136"/>
                <a:gd name="connsiteY184" fmla="*/ 1254084 h 1535438"/>
                <a:gd name="connsiteX185" fmla="*/ 2470638 w 2559136"/>
                <a:gd name="connsiteY185" fmla="*/ 1218915 h 1535438"/>
                <a:gd name="connsiteX186" fmla="*/ 2479430 w 2559136"/>
                <a:gd name="connsiteY186" fmla="*/ 1166161 h 1535438"/>
                <a:gd name="connsiteX187" fmla="*/ 2488223 w 2559136"/>
                <a:gd name="connsiteY187" fmla="*/ 1122200 h 1535438"/>
                <a:gd name="connsiteX188" fmla="*/ 2497015 w 2559136"/>
                <a:gd name="connsiteY188" fmla="*/ 1025484 h 1535438"/>
                <a:gd name="connsiteX189" fmla="*/ 2514600 w 2559136"/>
                <a:gd name="connsiteY189" fmla="*/ 1298046 h 1535438"/>
                <a:gd name="connsiteX190" fmla="*/ 2523392 w 2559136"/>
                <a:gd name="connsiteY190" fmla="*/ 1500269 h 1535438"/>
                <a:gd name="connsiteX191" fmla="*/ 2532184 w 2559136"/>
                <a:gd name="connsiteY191" fmla="*/ 1473892 h 1535438"/>
                <a:gd name="connsiteX192" fmla="*/ 2549769 w 2559136"/>
                <a:gd name="connsiteY192" fmla="*/ 1447515 h 1535438"/>
                <a:gd name="connsiteX193" fmla="*/ 2558561 w 2559136"/>
                <a:gd name="connsiteY193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905607 w 2559136"/>
                <a:gd name="connsiteY72" fmla="*/ 304515 h 1535438"/>
                <a:gd name="connsiteX73" fmla="*/ 879230 w 2559136"/>
                <a:gd name="connsiteY73" fmla="*/ 119877 h 1535438"/>
                <a:gd name="connsiteX74" fmla="*/ 888023 w 2559136"/>
                <a:gd name="connsiteY74" fmla="*/ 14369 h 1535438"/>
                <a:gd name="connsiteX75" fmla="*/ 896815 w 2559136"/>
                <a:gd name="connsiteY75" fmla="*/ 58330 h 1535438"/>
                <a:gd name="connsiteX76" fmla="*/ 914400 w 2559136"/>
                <a:gd name="connsiteY76" fmla="*/ 172630 h 1535438"/>
                <a:gd name="connsiteX77" fmla="*/ 949569 w 2559136"/>
                <a:gd name="connsiteY77" fmla="*/ 304515 h 1535438"/>
                <a:gd name="connsiteX78" fmla="*/ 958361 w 2559136"/>
                <a:gd name="connsiteY78" fmla="*/ 330892 h 1535438"/>
                <a:gd name="connsiteX79" fmla="*/ 984738 w 2559136"/>
                <a:gd name="connsiteY79" fmla="*/ 462777 h 1535438"/>
                <a:gd name="connsiteX80" fmla="*/ 993530 w 2559136"/>
                <a:gd name="connsiteY80" fmla="*/ 427607 h 1535438"/>
                <a:gd name="connsiteX81" fmla="*/ 1002323 w 2559136"/>
                <a:gd name="connsiteY81" fmla="*/ 401230 h 1535438"/>
                <a:gd name="connsiteX82" fmla="*/ 1019907 w 2559136"/>
                <a:gd name="connsiteY82" fmla="*/ 119877 h 1535438"/>
                <a:gd name="connsiteX83" fmla="*/ 1037492 w 2559136"/>
                <a:gd name="connsiteY83" fmla="*/ 58330 h 1535438"/>
                <a:gd name="connsiteX84" fmla="*/ 1046284 w 2559136"/>
                <a:gd name="connsiteY84" fmla="*/ 84707 h 1535438"/>
                <a:gd name="connsiteX85" fmla="*/ 1063869 w 2559136"/>
                <a:gd name="connsiteY85" fmla="*/ 234177 h 1535438"/>
                <a:gd name="connsiteX86" fmla="*/ 1081453 w 2559136"/>
                <a:gd name="connsiteY86" fmla="*/ 533115 h 1535438"/>
                <a:gd name="connsiteX87" fmla="*/ 1090246 w 2559136"/>
                <a:gd name="connsiteY87" fmla="*/ 585869 h 1535438"/>
                <a:gd name="connsiteX88" fmla="*/ 1107830 w 2559136"/>
                <a:gd name="connsiteY88" fmla="*/ 541907 h 1535438"/>
                <a:gd name="connsiteX89" fmla="*/ 1125415 w 2559136"/>
                <a:gd name="connsiteY89" fmla="*/ 471569 h 1535438"/>
                <a:gd name="connsiteX90" fmla="*/ 1134207 w 2559136"/>
                <a:gd name="connsiteY90" fmla="*/ 436400 h 1535438"/>
                <a:gd name="connsiteX91" fmla="*/ 1151792 w 2559136"/>
                <a:gd name="connsiteY91" fmla="*/ 366061 h 1535438"/>
                <a:gd name="connsiteX92" fmla="*/ 1169377 w 2559136"/>
                <a:gd name="connsiteY92" fmla="*/ 577077 h 1535438"/>
                <a:gd name="connsiteX93" fmla="*/ 1178169 w 2559136"/>
                <a:gd name="connsiteY93" fmla="*/ 708961 h 1535438"/>
                <a:gd name="connsiteX94" fmla="*/ 1186961 w 2559136"/>
                <a:gd name="connsiteY94" fmla="*/ 770507 h 1535438"/>
                <a:gd name="connsiteX95" fmla="*/ 1204546 w 2559136"/>
                <a:gd name="connsiteY95" fmla="*/ 893600 h 1535438"/>
                <a:gd name="connsiteX96" fmla="*/ 1239715 w 2559136"/>
                <a:gd name="connsiteY96" fmla="*/ 1025484 h 1535438"/>
                <a:gd name="connsiteX97" fmla="*/ 1257300 w 2559136"/>
                <a:gd name="connsiteY97" fmla="*/ 876015 h 1535438"/>
                <a:gd name="connsiteX98" fmla="*/ 1274884 w 2559136"/>
                <a:gd name="connsiteY98" fmla="*/ 436400 h 1535438"/>
                <a:gd name="connsiteX99" fmla="*/ 1301261 w 2559136"/>
                <a:gd name="connsiteY99" fmla="*/ 832054 h 1535438"/>
                <a:gd name="connsiteX100" fmla="*/ 1318846 w 2559136"/>
                <a:gd name="connsiteY100" fmla="*/ 911184 h 1535438"/>
                <a:gd name="connsiteX101" fmla="*/ 1310053 w 2559136"/>
                <a:gd name="connsiteY101" fmla="*/ 1122200 h 1535438"/>
                <a:gd name="connsiteX102" fmla="*/ 1318846 w 2559136"/>
                <a:gd name="connsiteY102" fmla="*/ 955146 h 1535438"/>
                <a:gd name="connsiteX103" fmla="*/ 1327638 w 2559136"/>
                <a:gd name="connsiteY103" fmla="*/ 726546 h 1535438"/>
                <a:gd name="connsiteX104" fmla="*/ 1362807 w 2559136"/>
                <a:gd name="connsiteY104" fmla="*/ 585869 h 1535438"/>
                <a:gd name="connsiteX105" fmla="*/ 1380392 w 2559136"/>
                <a:gd name="connsiteY105" fmla="*/ 550700 h 1535438"/>
                <a:gd name="connsiteX106" fmla="*/ 1389184 w 2559136"/>
                <a:gd name="connsiteY106" fmla="*/ 339684 h 1535438"/>
                <a:gd name="connsiteX107" fmla="*/ 1406769 w 2559136"/>
                <a:gd name="connsiteY107" fmla="*/ 374854 h 1535438"/>
                <a:gd name="connsiteX108" fmla="*/ 1415561 w 2559136"/>
                <a:gd name="connsiteY108" fmla="*/ 471569 h 1535438"/>
                <a:gd name="connsiteX109" fmla="*/ 1406769 w 2559136"/>
                <a:gd name="connsiteY109" fmla="*/ 665000 h 1535438"/>
                <a:gd name="connsiteX110" fmla="*/ 1424353 w 2559136"/>
                <a:gd name="connsiteY110" fmla="*/ 937561 h 1535438"/>
                <a:gd name="connsiteX111" fmla="*/ 1433146 w 2559136"/>
                <a:gd name="connsiteY111" fmla="*/ 999107 h 1535438"/>
                <a:gd name="connsiteX112" fmla="*/ 1441938 w 2559136"/>
                <a:gd name="connsiteY112" fmla="*/ 1051861 h 1535438"/>
                <a:gd name="connsiteX113" fmla="*/ 1450730 w 2559136"/>
                <a:gd name="connsiteY113" fmla="*/ 981523 h 1535438"/>
                <a:gd name="connsiteX114" fmla="*/ 1477107 w 2559136"/>
                <a:gd name="connsiteY114" fmla="*/ 858430 h 1535438"/>
                <a:gd name="connsiteX115" fmla="*/ 1512277 w 2559136"/>
                <a:gd name="connsiteY115" fmla="*/ 612246 h 1535438"/>
                <a:gd name="connsiteX116" fmla="*/ 1547446 w 2559136"/>
                <a:gd name="connsiteY116" fmla="*/ 357269 h 1535438"/>
                <a:gd name="connsiteX117" fmla="*/ 1556238 w 2559136"/>
                <a:gd name="connsiteY117" fmla="*/ 304515 h 1535438"/>
                <a:gd name="connsiteX118" fmla="*/ 1565030 w 2559136"/>
                <a:gd name="connsiteY118" fmla="*/ 339684 h 1535438"/>
                <a:gd name="connsiteX119" fmla="*/ 1573823 w 2559136"/>
                <a:gd name="connsiteY119" fmla="*/ 981523 h 1535438"/>
                <a:gd name="connsiteX120" fmla="*/ 1591407 w 2559136"/>
                <a:gd name="connsiteY120" fmla="*/ 911184 h 1535438"/>
                <a:gd name="connsiteX121" fmla="*/ 1608992 w 2559136"/>
                <a:gd name="connsiteY121" fmla="*/ 840846 h 1535438"/>
                <a:gd name="connsiteX122" fmla="*/ 1617784 w 2559136"/>
                <a:gd name="connsiteY122" fmla="*/ 796884 h 1535438"/>
                <a:gd name="connsiteX123" fmla="*/ 1644161 w 2559136"/>
                <a:gd name="connsiteY123" fmla="*/ 788092 h 1535438"/>
                <a:gd name="connsiteX124" fmla="*/ 1652953 w 2559136"/>
                <a:gd name="connsiteY124" fmla="*/ 761715 h 1535438"/>
                <a:gd name="connsiteX125" fmla="*/ 1688123 w 2559136"/>
                <a:gd name="connsiteY125" fmla="*/ 700169 h 1535438"/>
                <a:gd name="connsiteX126" fmla="*/ 1688123 w 2559136"/>
                <a:gd name="connsiteY126" fmla="*/ 972730 h 1535438"/>
                <a:gd name="connsiteX127" fmla="*/ 1705707 w 2559136"/>
                <a:gd name="connsiteY127" fmla="*/ 1254084 h 1535438"/>
                <a:gd name="connsiteX128" fmla="*/ 1714500 w 2559136"/>
                <a:gd name="connsiteY128" fmla="*/ 1289254 h 1535438"/>
                <a:gd name="connsiteX129" fmla="*/ 1758461 w 2559136"/>
                <a:gd name="connsiteY129" fmla="*/ 1122200 h 1535438"/>
                <a:gd name="connsiteX130" fmla="*/ 1767253 w 2559136"/>
                <a:gd name="connsiteY130" fmla="*/ 1095823 h 1535438"/>
                <a:gd name="connsiteX131" fmla="*/ 1776046 w 2559136"/>
                <a:gd name="connsiteY131" fmla="*/ 1060654 h 1535438"/>
                <a:gd name="connsiteX132" fmla="*/ 1793630 w 2559136"/>
                <a:gd name="connsiteY132" fmla="*/ 867223 h 1535438"/>
                <a:gd name="connsiteX133" fmla="*/ 1811215 w 2559136"/>
                <a:gd name="connsiteY133" fmla="*/ 832054 h 1535438"/>
                <a:gd name="connsiteX134" fmla="*/ 1820007 w 2559136"/>
                <a:gd name="connsiteY134" fmla="*/ 1122200 h 1535438"/>
                <a:gd name="connsiteX135" fmla="*/ 1820007 w 2559136"/>
                <a:gd name="connsiteY135" fmla="*/ 1500269 h 1535438"/>
                <a:gd name="connsiteX136" fmla="*/ 1828800 w 2559136"/>
                <a:gd name="connsiteY136" fmla="*/ 1535438 h 1535438"/>
                <a:gd name="connsiteX137" fmla="*/ 1837592 w 2559136"/>
                <a:gd name="connsiteY137" fmla="*/ 1447515 h 1535438"/>
                <a:gd name="connsiteX138" fmla="*/ 1855177 w 2559136"/>
                <a:gd name="connsiteY138" fmla="*/ 1342007 h 1535438"/>
                <a:gd name="connsiteX139" fmla="*/ 1863969 w 2559136"/>
                <a:gd name="connsiteY139" fmla="*/ 1262877 h 1535438"/>
                <a:gd name="connsiteX140" fmla="*/ 1872761 w 2559136"/>
                <a:gd name="connsiteY140" fmla="*/ 1087030 h 1535438"/>
                <a:gd name="connsiteX141" fmla="*/ 1881553 w 2559136"/>
                <a:gd name="connsiteY141" fmla="*/ 1060654 h 1535438"/>
                <a:gd name="connsiteX142" fmla="*/ 1899138 w 2559136"/>
                <a:gd name="connsiteY142" fmla="*/ 963938 h 1535438"/>
                <a:gd name="connsiteX143" fmla="*/ 1916723 w 2559136"/>
                <a:gd name="connsiteY143" fmla="*/ 1350800 h 1535438"/>
                <a:gd name="connsiteX144" fmla="*/ 1925515 w 2559136"/>
                <a:gd name="connsiteY144" fmla="*/ 1421138 h 1535438"/>
                <a:gd name="connsiteX145" fmla="*/ 1934307 w 2559136"/>
                <a:gd name="connsiteY145" fmla="*/ 1333215 h 1535438"/>
                <a:gd name="connsiteX146" fmla="*/ 1943100 w 2559136"/>
                <a:gd name="connsiteY146" fmla="*/ 1210123 h 1535438"/>
                <a:gd name="connsiteX147" fmla="*/ 1951892 w 2559136"/>
                <a:gd name="connsiteY147" fmla="*/ 1148577 h 1535438"/>
                <a:gd name="connsiteX148" fmla="*/ 1969477 w 2559136"/>
                <a:gd name="connsiteY148" fmla="*/ 1183746 h 1535438"/>
                <a:gd name="connsiteX149" fmla="*/ 1987061 w 2559136"/>
                <a:gd name="connsiteY149" fmla="*/ 1421138 h 1535438"/>
                <a:gd name="connsiteX150" fmla="*/ 2013438 w 2559136"/>
                <a:gd name="connsiteY150" fmla="*/ 1315630 h 1535438"/>
                <a:gd name="connsiteX151" fmla="*/ 2022230 w 2559136"/>
                <a:gd name="connsiteY151" fmla="*/ 1289254 h 1535438"/>
                <a:gd name="connsiteX152" fmla="*/ 2039815 w 2559136"/>
                <a:gd name="connsiteY152" fmla="*/ 1227707 h 1535438"/>
                <a:gd name="connsiteX153" fmla="*/ 2057400 w 2559136"/>
                <a:gd name="connsiteY153" fmla="*/ 1306838 h 1535438"/>
                <a:gd name="connsiteX154" fmla="*/ 2074984 w 2559136"/>
                <a:gd name="connsiteY154" fmla="*/ 1429930 h 1535438"/>
                <a:gd name="connsiteX155" fmla="*/ 2083777 w 2559136"/>
                <a:gd name="connsiteY155" fmla="*/ 1500269 h 1535438"/>
                <a:gd name="connsiteX156" fmla="*/ 2092569 w 2559136"/>
                <a:gd name="connsiteY156" fmla="*/ 1456307 h 1535438"/>
                <a:gd name="connsiteX157" fmla="*/ 2101361 w 2559136"/>
                <a:gd name="connsiteY157" fmla="*/ 1429930 h 1535438"/>
                <a:gd name="connsiteX158" fmla="*/ 2127738 w 2559136"/>
                <a:gd name="connsiteY158" fmla="*/ 1289254 h 1535438"/>
                <a:gd name="connsiteX159" fmla="*/ 2136530 w 2559136"/>
                <a:gd name="connsiteY159" fmla="*/ 1201330 h 1535438"/>
                <a:gd name="connsiteX160" fmla="*/ 2145323 w 2559136"/>
                <a:gd name="connsiteY160" fmla="*/ 1122200 h 1535438"/>
                <a:gd name="connsiteX161" fmla="*/ 2154115 w 2559136"/>
                <a:gd name="connsiteY161" fmla="*/ 1025484 h 1535438"/>
                <a:gd name="connsiteX162" fmla="*/ 2171700 w 2559136"/>
                <a:gd name="connsiteY162" fmla="*/ 972730 h 1535438"/>
                <a:gd name="connsiteX163" fmla="*/ 2180492 w 2559136"/>
                <a:gd name="connsiteY163" fmla="*/ 1034277 h 1535438"/>
                <a:gd name="connsiteX164" fmla="*/ 2189284 w 2559136"/>
                <a:gd name="connsiteY164" fmla="*/ 1087030 h 1535438"/>
                <a:gd name="connsiteX165" fmla="*/ 2198077 w 2559136"/>
                <a:gd name="connsiteY165" fmla="*/ 1218915 h 1535438"/>
                <a:gd name="connsiteX166" fmla="*/ 2206869 w 2559136"/>
                <a:gd name="connsiteY166" fmla="*/ 1298046 h 1535438"/>
                <a:gd name="connsiteX167" fmla="*/ 2224453 w 2559136"/>
                <a:gd name="connsiteY167" fmla="*/ 1429930 h 1535438"/>
                <a:gd name="connsiteX168" fmla="*/ 2242038 w 2559136"/>
                <a:gd name="connsiteY168" fmla="*/ 1377177 h 1535438"/>
                <a:gd name="connsiteX169" fmla="*/ 2259623 w 2559136"/>
                <a:gd name="connsiteY169" fmla="*/ 1324423 h 1535438"/>
                <a:gd name="connsiteX170" fmla="*/ 2268415 w 2559136"/>
                <a:gd name="connsiteY170" fmla="*/ 1254084 h 1535438"/>
                <a:gd name="connsiteX171" fmla="*/ 2294792 w 2559136"/>
                <a:gd name="connsiteY171" fmla="*/ 1201330 h 1535438"/>
                <a:gd name="connsiteX172" fmla="*/ 2303584 w 2559136"/>
                <a:gd name="connsiteY172" fmla="*/ 1148577 h 1535438"/>
                <a:gd name="connsiteX173" fmla="*/ 2321169 w 2559136"/>
                <a:gd name="connsiteY173" fmla="*/ 1087030 h 1535438"/>
                <a:gd name="connsiteX174" fmla="*/ 2329961 w 2559136"/>
                <a:gd name="connsiteY174" fmla="*/ 1016692 h 1535438"/>
                <a:gd name="connsiteX175" fmla="*/ 2347546 w 2559136"/>
                <a:gd name="connsiteY175" fmla="*/ 963938 h 1535438"/>
                <a:gd name="connsiteX176" fmla="*/ 2365130 w 2559136"/>
                <a:gd name="connsiteY176" fmla="*/ 1210123 h 1535438"/>
                <a:gd name="connsiteX177" fmla="*/ 2382715 w 2559136"/>
                <a:gd name="connsiteY177" fmla="*/ 1289254 h 1535438"/>
                <a:gd name="connsiteX178" fmla="*/ 2391507 w 2559136"/>
                <a:gd name="connsiteY178" fmla="*/ 1377177 h 1535438"/>
                <a:gd name="connsiteX179" fmla="*/ 2400300 w 2559136"/>
                <a:gd name="connsiteY179" fmla="*/ 1429930 h 1535438"/>
                <a:gd name="connsiteX180" fmla="*/ 2426677 w 2559136"/>
                <a:gd name="connsiteY180" fmla="*/ 1394761 h 1535438"/>
                <a:gd name="connsiteX181" fmla="*/ 2435469 w 2559136"/>
                <a:gd name="connsiteY181" fmla="*/ 1368384 h 1535438"/>
                <a:gd name="connsiteX182" fmla="*/ 2453053 w 2559136"/>
                <a:gd name="connsiteY182" fmla="*/ 1342007 h 1535438"/>
                <a:gd name="connsiteX183" fmla="*/ 2461846 w 2559136"/>
                <a:gd name="connsiteY183" fmla="*/ 1254084 h 1535438"/>
                <a:gd name="connsiteX184" fmla="*/ 2470638 w 2559136"/>
                <a:gd name="connsiteY184" fmla="*/ 1218915 h 1535438"/>
                <a:gd name="connsiteX185" fmla="*/ 2479430 w 2559136"/>
                <a:gd name="connsiteY185" fmla="*/ 1166161 h 1535438"/>
                <a:gd name="connsiteX186" fmla="*/ 2488223 w 2559136"/>
                <a:gd name="connsiteY186" fmla="*/ 1122200 h 1535438"/>
                <a:gd name="connsiteX187" fmla="*/ 2497015 w 2559136"/>
                <a:gd name="connsiteY187" fmla="*/ 1025484 h 1535438"/>
                <a:gd name="connsiteX188" fmla="*/ 2514600 w 2559136"/>
                <a:gd name="connsiteY188" fmla="*/ 1298046 h 1535438"/>
                <a:gd name="connsiteX189" fmla="*/ 2523392 w 2559136"/>
                <a:gd name="connsiteY189" fmla="*/ 1500269 h 1535438"/>
                <a:gd name="connsiteX190" fmla="*/ 2532184 w 2559136"/>
                <a:gd name="connsiteY190" fmla="*/ 1473892 h 1535438"/>
                <a:gd name="connsiteX191" fmla="*/ 2549769 w 2559136"/>
                <a:gd name="connsiteY191" fmla="*/ 1447515 h 1535438"/>
                <a:gd name="connsiteX192" fmla="*/ 2558561 w 2559136"/>
                <a:gd name="connsiteY192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905607 w 2559136"/>
                <a:gd name="connsiteY72" fmla="*/ 304515 h 1535438"/>
                <a:gd name="connsiteX73" fmla="*/ 879230 w 2559136"/>
                <a:gd name="connsiteY73" fmla="*/ 119877 h 1535438"/>
                <a:gd name="connsiteX74" fmla="*/ 888023 w 2559136"/>
                <a:gd name="connsiteY74" fmla="*/ 14369 h 1535438"/>
                <a:gd name="connsiteX75" fmla="*/ 896815 w 2559136"/>
                <a:gd name="connsiteY75" fmla="*/ 58330 h 1535438"/>
                <a:gd name="connsiteX76" fmla="*/ 914400 w 2559136"/>
                <a:gd name="connsiteY76" fmla="*/ 172630 h 1535438"/>
                <a:gd name="connsiteX77" fmla="*/ 958361 w 2559136"/>
                <a:gd name="connsiteY77" fmla="*/ 330892 h 1535438"/>
                <a:gd name="connsiteX78" fmla="*/ 984738 w 2559136"/>
                <a:gd name="connsiteY78" fmla="*/ 462777 h 1535438"/>
                <a:gd name="connsiteX79" fmla="*/ 993530 w 2559136"/>
                <a:gd name="connsiteY79" fmla="*/ 427607 h 1535438"/>
                <a:gd name="connsiteX80" fmla="*/ 1002323 w 2559136"/>
                <a:gd name="connsiteY80" fmla="*/ 401230 h 1535438"/>
                <a:gd name="connsiteX81" fmla="*/ 1019907 w 2559136"/>
                <a:gd name="connsiteY81" fmla="*/ 119877 h 1535438"/>
                <a:gd name="connsiteX82" fmla="*/ 1037492 w 2559136"/>
                <a:gd name="connsiteY82" fmla="*/ 58330 h 1535438"/>
                <a:gd name="connsiteX83" fmla="*/ 1046284 w 2559136"/>
                <a:gd name="connsiteY83" fmla="*/ 84707 h 1535438"/>
                <a:gd name="connsiteX84" fmla="*/ 1063869 w 2559136"/>
                <a:gd name="connsiteY84" fmla="*/ 234177 h 1535438"/>
                <a:gd name="connsiteX85" fmla="*/ 1081453 w 2559136"/>
                <a:gd name="connsiteY85" fmla="*/ 533115 h 1535438"/>
                <a:gd name="connsiteX86" fmla="*/ 1090246 w 2559136"/>
                <a:gd name="connsiteY86" fmla="*/ 585869 h 1535438"/>
                <a:gd name="connsiteX87" fmla="*/ 1107830 w 2559136"/>
                <a:gd name="connsiteY87" fmla="*/ 541907 h 1535438"/>
                <a:gd name="connsiteX88" fmla="*/ 1125415 w 2559136"/>
                <a:gd name="connsiteY88" fmla="*/ 471569 h 1535438"/>
                <a:gd name="connsiteX89" fmla="*/ 1134207 w 2559136"/>
                <a:gd name="connsiteY89" fmla="*/ 436400 h 1535438"/>
                <a:gd name="connsiteX90" fmla="*/ 1151792 w 2559136"/>
                <a:gd name="connsiteY90" fmla="*/ 366061 h 1535438"/>
                <a:gd name="connsiteX91" fmla="*/ 1169377 w 2559136"/>
                <a:gd name="connsiteY91" fmla="*/ 577077 h 1535438"/>
                <a:gd name="connsiteX92" fmla="*/ 1178169 w 2559136"/>
                <a:gd name="connsiteY92" fmla="*/ 708961 h 1535438"/>
                <a:gd name="connsiteX93" fmla="*/ 1186961 w 2559136"/>
                <a:gd name="connsiteY93" fmla="*/ 770507 h 1535438"/>
                <a:gd name="connsiteX94" fmla="*/ 1204546 w 2559136"/>
                <a:gd name="connsiteY94" fmla="*/ 893600 h 1535438"/>
                <a:gd name="connsiteX95" fmla="*/ 1239715 w 2559136"/>
                <a:gd name="connsiteY95" fmla="*/ 1025484 h 1535438"/>
                <a:gd name="connsiteX96" fmla="*/ 1257300 w 2559136"/>
                <a:gd name="connsiteY96" fmla="*/ 876015 h 1535438"/>
                <a:gd name="connsiteX97" fmla="*/ 1274884 w 2559136"/>
                <a:gd name="connsiteY97" fmla="*/ 436400 h 1535438"/>
                <a:gd name="connsiteX98" fmla="*/ 1301261 w 2559136"/>
                <a:gd name="connsiteY98" fmla="*/ 832054 h 1535438"/>
                <a:gd name="connsiteX99" fmla="*/ 1318846 w 2559136"/>
                <a:gd name="connsiteY99" fmla="*/ 911184 h 1535438"/>
                <a:gd name="connsiteX100" fmla="*/ 1310053 w 2559136"/>
                <a:gd name="connsiteY100" fmla="*/ 1122200 h 1535438"/>
                <a:gd name="connsiteX101" fmla="*/ 1318846 w 2559136"/>
                <a:gd name="connsiteY101" fmla="*/ 955146 h 1535438"/>
                <a:gd name="connsiteX102" fmla="*/ 1327638 w 2559136"/>
                <a:gd name="connsiteY102" fmla="*/ 726546 h 1535438"/>
                <a:gd name="connsiteX103" fmla="*/ 1362807 w 2559136"/>
                <a:gd name="connsiteY103" fmla="*/ 585869 h 1535438"/>
                <a:gd name="connsiteX104" fmla="*/ 1380392 w 2559136"/>
                <a:gd name="connsiteY104" fmla="*/ 550700 h 1535438"/>
                <a:gd name="connsiteX105" fmla="*/ 1389184 w 2559136"/>
                <a:gd name="connsiteY105" fmla="*/ 339684 h 1535438"/>
                <a:gd name="connsiteX106" fmla="*/ 1406769 w 2559136"/>
                <a:gd name="connsiteY106" fmla="*/ 374854 h 1535438"/>
                <a:gd name="connsiteX107" fmla="*/ 1415561 w 2559136"/>
                <a:gd name="connsiteY107" fmla="*/ 471569 h 1535438"/>
                <a:gd name="connsiteX108" fmla="*/ 1406769 w 2559136"/>
                <a:gd name="connsiteY108" fmla="*/ 665000 h 1535438"/>
                <a:gd name="connsiteX109" fmla="*/ 1424353 w 2559136"/>
                <a:gd name="connsiteY109" fmla="*/ 937561 h 1535438"/>
                <a:gd name="connsiteX110" fmla="*/ 1433146 w 2559136"/>
                <a:gd name="connsiteY110" fmla="*/ 999107 h 1535438"/>
                <a:gd name="connsiteX111" fmla="*/ 1441938 w 2559136"/>
                <a:gd name="connsiteY111" fmla="*/ 1051861 h 1535438"/>
                <a:gd name="connsiteX112" fmla="*/ 1450730 w 2559136"/>
                <a:gd name="connsiteY112" fmla="*/ 981523 h 1535438"/>
                <a:gd name="connsiteX113" fmla="*/ 1477107 w 2559136"/>
                <a:gd name="connsiteY113" fmla="*/ 858430 h 1535438"/>
                <a:gd name="connsiteX114" fmla="*/ 1512277 w 2559136"/>
                <a:gd name="connsiteY114" fmla="*/ 612246 h 1535438"/>
                <a:gd name="connsiteX115" fmla="*/ 1547446 w 2559136"/>
                <a:gd name="connsiteY115" fmla="*/ 357269 h 1535438"/>
                <a:gd name="connsiteX116" fmla="*/ 1556238 w 2559136"/>
                <a:gd name="connsiteY116" fmla="*/ 304515 h 1535438"/>
                <a:gd name="connsiteX117" fmla="*/ 1565030 w 2559136"/>
                <a:gd name="connsiteY117" fmla="*/ 339684 h 1535438"/>
                <a:gd name="connsiteX118" fmla="*/ 1573823 w 2559136"/>
                <a:gd name="connsiteY118" fmla="*/ 981523 h 1535438"/>
                <a:gd name="connsiteX119" fmla="*/ 1591407 w 2559136"/>
                <a:gd name="connsiteY119" fmla="*/ 911184 h 1535438"/>
                <a:gd name="connsiteX120" fmla="*/ 1608992 w 2559136"/>
                <a:gd name="connsiteY120" fmla="*/ 840846 h 1535438"/>
                <a:gd name="connsiteX121" fmla="*/ 1617784 w 2559136"/>
                <a:gd name="connsiteY121" fmla="*/ 796884 h 1535438"/>
                <a:gd name="connsiteX122" fmla="*/ 1644161 w 2559136"/>
                <a:gd name="connsiteY122" fmla="*/ 788092 h 1535438"/>
                <a:gd name="connsiteX123" fmla="*/ 1652953 w 2559136"/>
                <a:gd name="connsiteY123" fmla="*/ 761715 h 1535438"/>
                <a:gd name="connsiteX124" fmla="*/ 1688123 w 2559136"/>
                <a:gd name="connsiteY124" fmla="*/ 700169 h 1535438"/>
                <a:gd name="connsiteX125" fmla="*/ 1688123 w 2559136"/>
                <a:gd name="connsiteY125" fmla="*/ 972730 h 1535438"/>
                <a:gd name="connsiteX126" fmla="*/ 1705707 w 2559136"/>
                <a:gd name="connsiteY126" fmla="*/ 1254084 h 1535438"/>
                <a:gd name="connsiteX127" fmla="*/ 1714500 w 2559136"/>
                <a:gd name="connsiteY127" fmla="*/ 1289254 h 1535438"/>
                <a:gd name="connsiteX128" fmla="*/ 1758461 w 2559136"/>
                <a:gd name="connsiteY128" fmla="*/ 1122200 h 1535438"/>
                <a:gd name="connsiteX129" fmla="*/ 1767253 w 2559136"/>
                <a:gd name="connsiteY129" fmla="*/ 1095823 h 1535438"/>
                <a:gd name="connsiteX130" fmla="*/ 1776046 w 2559136"/>
                <a:gd name="connsiteY130" fmla="*/ 1060654 h 1535438"/>
                <a:gd name="connsiteX131" fmla="*/ 1793630 w 2559136"/>
                <a:gd name="connsiteY131" fmla="*/ 867223 h 1535438"/>
                <a:gd name="connsiteX132" fmla="*/ 1811215 w 2559136"/>
                <a:gd name="connsiteY132" fmla="*/ 832054 h 1535438"/>
                <a:gd name="connsiteX133" fmla="*/ 1820007 w 2559136"/>
                <a:gd name="connsiteY133" fmla="*/ 1122200 h 1535438"/>
                <a:gd name="connsiteX134" fmla="*/ 1820007 w 2559136"/>
                <a:gd name="connsiteY134" fmla="*/ 1500269 h 1535438"/>
                <a:gd name="connsiteX135" fmla="*/ 1828800 w 2559136"/>
                <a:gd name="connsiteY135" fmla="*/ 1535438 h 1535438"/>
                <a:gd name="connsiteX136" fmla="*/ 1837592 w 2559136"/>
                <a:gd name="connsiteY136" fmla="*/ 1447515 h 1535438"/>
                <a:gd name="connsiteX137" fmla="*/ 1855177 w 2559136"/>
                <a:gd name="connsiteY137" fmla="*/ 1342007 h 1535438"/>
                <a:gd name="connsiteX138" fmla="*/ 1863969 w 2559136"/>
                <a:gd name="connsiteY138" fmla="*/ 1262877 h 1535438"/>
                <a:gd name="connsiteX139" fmla="*/ 1872761 w 2559136"/>
                <a:gd name="connsiteY139" fmla="*/ 1087030 h 1535438"/>
                <a:gd name="connsiteX140" fmla="*/ 1881553 w 2559136"/>
                <a:gd name="connsiteY140" fmla="*/ 1060654 h 1535438"/>
                <a:gd name="connsiteX141" fmla="*/ 1899138 w 2559136"/>
                <a:gd name="connsiteY141" fmla="*/ 963938 h 1535438"/>
                <a:gd name="connsiteX142" fmla="*/ 1916723 w 2559136"/>
                <a:gd name="connsiteY142" fmla="*/ 1350800 h 1535438"/>
                <a:gd name="connsiteX143" fmla="*/ 1925515 w 2559136"/>
                <a:gd name="connsiteY143" fmla="*/ 1421138 h 1535438"/>
                <a:gd name="connsiteX144" fmla="*/ 1934307 w 2559136"/>
                <a:gd name="connsiteY144" fmla="*/ 1333215 h 1535438"/>
                <a:gd name="connsiteX145" fmla="*/ 1943100 w 2559136"/>
                <a:gd name="connsiteY145" fmla="*/ 1210123 h 1535438"/>
                <a:gd name="connsiteX146" fmla="*/ 1951892 w 2559136"/>
                <a:gd name="connsiteY146" fmla="*/ 1148577 h 1535438"/>
                <a:gd name="connsiteX147" fmla="*/ 1969477 w 2559136"/>
                <a:gd name="connsiteY147" fmla="*/ 1183746 h 1535438"/>
                <a:gd name="connsiteX148" fmla="*/ 1987061 w 2559136"/>
                <a:gd name="connsiteY148" fmla="*/ 1421138 h 1535438"/>
                <a:gd name="connsiteX149" fmla="*/ 2013438 w 2559136"/>
                <a:gd name="connsiteY149" fmla="*/ 1315630 h 1535438"/>
                <a:gd name="connsiteX150" fmla="*/ 2022230 w 2559136"/>
                <a:gd name="connsiteY150" fmla="*/ 1289254 h 1535438"/>
                <a:gd name="connsiteX151" fmla="*/ 2039815 w 2559136"/>
                <a:gd name="connsiteY151" fmla="*/ 1227707 h 1535438"/>
                <a:gd name="connsiteX152" fmla="*/ 2057400 w 2559136"/>
                <a:gd name="connsiteY152" fmla="*/ 1306838 h 1535438"/>
                <a:gd name="connsiteX153" fmla="*/ 2074984 w 2559136"/>
                <a:gd name="connsiteY153" fmla="*/ 1429930 h 1535438"/>
                <a:gd name="connsiteX154" fmla="*/ 2083777 w 2559136"/>
                <a:gd name="connsiteY154" fmla="*/ 1500269 h 1535438"/>
                <a:gd name="connsiteX155" fmla="*/ 2092569 w 2559136"/>
                <a:gd name="connsiteY155" fmla="*/ 1456307 h 1535438"/>
                <a:gd name="connsiteX156" fmla="*/ 2101361 w 2559136"/>
                <a:gd name="connsiteY156" fmla="*/ 1429930 h 1535438"/>
                <a:gd name="connsiteX157" fmla="*/ 2127738 w 2559136"/>
                <a:gd name="connsiteY157" fmla="*/ 1289254 h 1535438"/>
                <a:gd name="connsiteX158" fmla="*/ 2136530 w 2559136"/>
                <a:gd name="connsiteY158" fmla="*/ 1201330 h 1535438"/>
                <a:gd name="connsiteX159" fmla="*/ 2145323 w 2559136"/>
                <a:gd name="connsiteY159" fmla="*/ 1122200 h 1535438"/>
                <a:gd name="connsiteX160" fmla="*/ 2154115 w 2559136"/>
                <a:gd name="connsiteY160" fmla="*/ 1025484 h 1535438"/>
                <a:gd name="connsiteX161" fmla="*/ 2171700 w 2559136"/>
                <a:gd name="connsiteY161" fmla="*/ 972730 h 1535438"/>
                <a:gd name="connsiteX162" fmla="*/ 2180492 w 2559136"/>
                <a:gd name="connsiteY162" fmla="*/ 1034277 h 1535438"/>
                <a:gd name="connsiteX163" fmla="*/ 2189284 w 2559136"/>
                <a:gd name="connsiteY163" fmla="*/ 1087030 h 1535438"/>
                <a:gd name="connsiteX164" fmla="*/ 2198077 w 2559136"/>
                <a:gd name="connsiteY164" fmla="*/ 1218915 h 1535438"/>
                <a:gd name="connsiteX165" fmla="*/ 2206869 w 2559136"/>
                <a:gd name="connsiteY165" fmla="*/ 1298046 h 1535438"/>
                <a:gd name="connsiteX166" fmla="*/ 2224453 w 2559136"/>
                <a:gd name="connsiteY166" fmla="*/ 1429930 h 1535438"/>
                <a:gd name="connsiteX167" fmla="*/ 2242038 w 2559136"/>
                <a:gd name="connsiteY167" fmla="*/ 1377177 h 1535438"/>
                <a:gd name="connsiteX168" fmla="*/ 2259623 w 2559136"/>
                <a:gd name="connsiteY168" fmla="*/ 1324423 h 1535438"/>
                <a:gd name="connsiteX169" fmla="*/ 2268415 w 2559136"/>
                <a:gd name="connsiteY169" fmla="*/ 1254084 h 1535438"/>
                <a:gd name="connsiteX170" fmla="*/ 2294792 w 2559136"/>
                <a:gd name="connsiteY170" fmla="*/ 1201330 h 1535438"/>
                <a:gd name="connsiteX171" fmla="*/ 2303584 w 2559136"/>
                <a:gd name="connsiteY171" fmla="*/ 1148577 h 1535438"/>
                <a:gd name="connsiteX172" fmla="*/ 2321169 w 2559136"/>
                <a:gd name="connsiteY172" fmla="*/ 1087030 h 1535438"/>
                <a:gd name="connsiteX173" fmla="*/ 2329961 w 2559136"/>
                <a:gd name="connsiteY173" fmla="*/ 1016692 h 1535438"/>
                <a:gd name="connsiteX174" fmla="*/ 2347546 w 2559136"/>
                <a:gd name="connsiteY174" fmla="*/ 963938 h 1535438"/>
                <a:gd name="connsiteX175" fmla="*/ 2365130 w 2559136"/>
                <a:gd name="connsiteY175" fmla="*/ 1210123 h 1535438"/>
                <a:gd name="connsiteX176" fmla="*/ 2382715 w 2559136"/>
                <a:gd name="connsiteY176" fmla="*/ 1289254 h 1535438"/>
                <a:gd name="connsiteX177" fmla="*/ 2391507 w 2559136"/>
                <a:gd name="connsiteY177" fmla="*/ 1377177 h 1535438"/>
                <a:gd name="connsiteX178" fmla="*/ 2400300 w 2559136"/>
                <a:gd name="connsiteY178" fmla="*/ 1429930 h 1535438"/>
                <a:gd name="connsiteX179" fmla="*/ 2426677 w 2559136"/>
                <a:gd name="connsiteY179" fmla="*/ 1394761 h 1535438"/>
                <a:gd name="connsiteX180" fmla="*/ 2435469 w 2559136"/>
                <a:gd name="connsiteY180" fmla="*/ 1368384 h 1535438"/>
                <a:gd name="connsiteX181" fmla="*/ 2453053 w 2559136"/>
                <a:gd name="connsiteY181" fmla="*/ 1342007 h 1535438"/>
                <a:gd name="connsiteX182" fmla="*/ 2461846 w 2559136"/>
                <a:gd name="connsiteY182" fmla="*/ 1254084 h 1535438"/>
                <a:gd name="connsiteX183" fmla="*/ 2470638 w 2559136"/>
                <a:gd name="connsiteY183" fmla="*/ 1218915 h 1535438"/>
                <a:gd name="connsiteX184" fmla="*/ 2479430 w 2559136"/>
                <a:gd name="connsiteY184" fmla="*/ 1166161 h 1535438"/>
                <a:gd name="connsiteX185" fmla="*/ 2488223 w 2559136"/>
                <a:gd name="connsiteY185" fmla="*/ 1122200 h 1535438"/>
                <a:gd name="connsiteX186" fmla="*/ 2497015 w 2559136"/>
                <a:gd name="connsiteY186" fmla="*/ 1025484 h 1535438"/>
                <a:gd name="connsiteX187" fmla="*/ 2514600 w 2559136"/>
                <a:gd name="connsiteY187" fmla="*/ 1298046 h 1535438"/>
                <a:gd name="connsiteX188" fmla="*/ 2523392 w 2559136"/>
                <a:gd name="connsiteY188" fmla="*/ 1500269 h 1535438"/>
                <a:gd name="connsiteX189" fmla="*/ 2532184 w 2559136"/>
                <a:gd name="connsiteY189" fmla="*/ 1473892 h 1535438"/>
                <a:gd name="connsiteX190" fmla="*/ 2549769 w 2559136"/>
                <a:gd name="connsiteY190" fmla="*/ 1447515 h 1535438"/>
                <a:gd name="connsiteX191" fmla="*/ 2558561 w 2559136"/>
                <a:gd name="connsiteY191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10694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79230 w 2559136"/>
                <a:gd name="connsiteY72" fmla="*/ 119877 h 1535438"/>
                <a:gd name="connsiteX73" fmla="*/ 888023 w 2559136"/>
                <a:gd name="connsiteY73" fmla="*/ 14369 h 1535438"/>
                <a:gd name="connsiteX74" fmla="*/ 896815 w 2559136"/>
                <a:gd name="connsiteY74" fmla="*/ 58330 h 1535438"/>
                <a:gd name="connsiteX75" fmla="*/ 914400 w 2559136"/>
                <a:gd name="connsiteY75" fmla="*/ 172630 h 1535438"/>
                <a:gd name="connsiteX76" fmla="*/ 958361 w 2559136"/>
                <a:gd name="connsiteY76" fmla="*/ 330892 h 1535438"/>
                <a:gd name="connsiteX77" fmla="*/ 984738 w 2559136"/>
                <a:gd name="connsiteY77" fmla="*/ 462777 h 1535438"/>
                <a:gd name="connsiteX78" fmla="*/ 993530 w 2559136"/>
                <a:gd name="connsiteY78" fmla="*/ 427607 h 1535438"/>
                <a:gd name="connsiteX79" fmla="*/ 1002323 w 2559136"/>
                <a:gd name="connsiteY79" fmla="*/ 401230 h 1535438"/>
                <a:gd name="connsiteX80" fmla="*/ 1019907 w 2559136"/>
                <a:gd name="connsiteY80" fmla="*/ 119877 h 1535438"/>
                <a:gd name="connsiteX81" fmla="*/ 1037492 w 2559136"/>
                <a:gd name="connsiteY81" fmla="*/ 58330 h 1535438"/>
                <a:gd name="connsiteX82" fmla="*/ 1046284 w 2559136"/>
                <a:gd name="connsiteY82" fmla="*/ 84707 h 1535438"/>
                <a:gd name="connsiteX83" fmla="*/ 1063869 w 2559136"/>
                <a:gd name="connsiteY83" fmla="*/ 234177 h 1535438"/>
                <a:gd name="connsiteX84" fmla="*/ 1081453 w 2559136"/>
                <a:gd name="connsiteY84" fmla="*/ 533115 h 1535438"/>
                <a:gd name="connsiteX85" fmla="*/ 1090246 w 2559136"/>
                <a:gd name="connsiteY85" fmla="*/ 585869 h 1535438"/>
                <a:gd name="connsiteX86" fmla="*/ 1107830 w 2559136"/>
                <a:gd name="connsiteY86" fmla="*/ 541907 h 1535438"/>
                <a:gd name="connsiteX87" fmla="*/ 1125415 w 2559136"/>
                <a:gd name="connsiteY87" fmla="*/ 471569 h 1535438"/>
                <a:gd name="connsiteX88" fmla="*/ 1134207 w 2559136"/>
                <a:gd name="connsiteY88" fmla="*/ 436400 h 1535438"/>
                <a:gd name="connsiteX89" fmla="*/ 1151792 w 2559136"/>
                <a:gd name="connsiteY89" fmla="*/ 366061 h 1535438"/>
                <a:gd name="connsiteX90" fmla="*/ 1169377 w 2559136"/>
                <a:gd name="connsiteY90" fmla="*/ 577077 h 1535438"/>
                <a:gd name="connsiteX91" fmla="*/ 1178169 w 2559136"/>
                <a:gd name="connsiteY91" fmla="*/ 708961 h 1535438"/>
                <a:gd name="connsiteX92" fmla="*/ 1186961 w 2559136"/>
                <a:gd name="connsiteY92" fmla="*/ 770507 h 1535438"/>
                <a:gd name="connsiteX93" fmla="*/ 1204546 w 2559136"/>
                <a:gd name="connsiteY93" fmla="*/ 893600 h 1535438"/>
                <a:gd name="connsiteX94" fmla="*/ 1239715 w 2559136"/>
                <a:gd name="connsiteY94" fmla="*/ 1025484 h 1535438"/>
                <a:gd name="connsiteX95" fmla="*/ 1257300 w 2559136"/>
                <a:gd name="connsiteY95" fmla="*/ 876015 h 1535438"/>
                <a:gd name="connsiteX96" fmla="*/ 1274884 w 2559136"/>
                <a:gd name="connsiteY96" fmla="*/ 436400 h 1535438"/>
                <a:gd name="connsiteX97" fmla="*/ 1301261 w 2559136"/>
                <a:gd name="connsiteY97" fmla="*/ 832054 h 1535438"/>
                <a:gd name="connsiteX98" fmla="*/ 1318846 w 2559136"/>
                <a:gd name="connsiteY98" fmla="*/ 911184 h 1535438"/>
                <a:gd name="connsiteX99" fmla="*/ 1310053 w 2559136"/>
                <a:gd name="connsiteY99" fmla="*/ 1122200 h 1535438"/>
                <a:gd name="connsiteX100" fmla="*/ 1318846 w 2559136"/>
                <a:gd name="connsiteY100" fmla="*/ 955146 h 1535438"/>
                <a:gd name="connsiteX101" fmla="*/ 1327638 w 2559136"/>
                <a:gd name="connsiteY101" fmla="*/ 726546 h 1535438"/>
                <a:gd name="connsiteX102" fmla="*/ 1362807 w 2559136"/>
                <a:gd name="connsiteY102" fmla="*/ 585869 h 1535438"/>
                <a:gd name="connsiteX103" fmla="*/ 1380392 w 2559136"/>
                <a:gd name="connsiteY103" fmla="*/ 550700 h 1535438"/>
                <a:gd name="connsiteX104" fmla="*/ 1389184 w 2559136"/>
                <a:gd name="connsiteY104" fmla="*/ 339684 h 1535438"/>
                <a:gd name="connsiteX105" fmla="*/ 1406769 w 2559136"/>
                <a:gd name="connsiteY105" fmla="*/ 374854 h 1535438"/>
                <a:gd name="connsiteX106" fmla="*/ 1415561 w 2559136"/>
                <a:gd name="connsiteY106" fmla="*/ 471569 h 1535438"/>
                <a:gd name="connsiteX107" fmla="*/ 1406769 w 2559136"/>
                <a:gd name="connsiteY107" fmla="*/ 665000 h 1535438"/>
                <a:gd name="connsiteX108" fmla="*/ 1424353 w 2559136"/>
                <a:gd name="connsiteY108" fmla="*/ 937561 h 1535438"/>
                <a:gd name="connsiteX109" fmla="*/ 1433146 w 2559136"/>
                <a:gd name="connsiteY109" fmla="*/ 999107 h 1535438"/>
                <a:gd name="connsiteX110" fmla="*/ 1441938 w 2559136"/>
                <a:gd name="connsiteY110" fmla="*/ 1051861 h 1535438"/>
                <a:gd name="connsiteX111" fmla="*/ 1450730 w 2559136"/>
                <a:gd name="connsiteY111" fmla="*/ 981523 h 1535438"/>
                <a:gd name="connsiteX112" fmla="*/ 1477107 w 2559136"/>
                <a:gd name="connsiteY112" fmla="*/ 858430 h 1535438"/>
                <a:gd name="connsiteX113" fmla="*/ 1512277 w 2559136"/>
                <a:gd name="connsiteY113" fmla="*/ 612246 h 1535438"/>
                <a:gd name="connsiteX114" fmla="*/ 1547446 w 2559136"/>
                <a:gd name="connsiteY114" fmla="*/ 357269 h 1535438"/>
                <a:gd name="connsiteX115" fmla="*/ 1556238 w 2559136"/>
                <a:gd name="connsiteY115" fmla="*/ 304515 h 1535438"/>
                <a:gd name="connsiteX116" fmla="*/ 1565030 w 2559136"/>
                <a:gd name="connsiteY116" fmla="*/ 339684 h 1535438"/>
                <a:gd name="connsiteX117" fmla="*/ 1573823 w 2559136"/>
                <a:gd name="connsiteY117" fmla="*/ 981523 h 1535438"/>
                <a:gd name="connsiteX118" fmla="*/ 1591407 w 2559136"/>
                <a:gd name="connsiteY118" fmla="*/ 911184 h 1535438"/>
                <a:gd name="connsiteX119" fmla="*/ 1608992 w 2559136"/>
                <a:gd name="connsiteY119" fmla="*/ 840846 h 1535438"/>
                <a:gd name="connsiteX120" fmla="*/ 1617784 w 2559136"/>
                <a:gd name="connsiteY120" fmla="*/ 796884 h 1535438"/>
                <a:gd name="connsiteX121" fmla="*/ 1644161 w 2559136"/>
                <a:gd name="connsiteY121" fmla="*/ 788092 h 1535438"/>
                <a:gd name="connsiteX122" fmla="*/ 1652953 w 2559136"/>
                <a:gd name="connsiteY122" fmla="*/ 761715 h 1535438"/>
                <a:gd name="connsiteX123" fmla="*/ 1688123 w 2559136"/>
                <a:gd name="connsiteY123" fmla="*/ 700169 h 1535438"/>
                <a:gd name="connsiteX124" fmla="*/ 1688123 w 2559136"/>
                <a:gd name="connsiteY124" fmla="*/ 972730 h 1535438"/>
                <a:gd name="connsiteX125" fmla="*/ 1705707 w 2559136"/>
                <a:gd name="connsiteY125" fmla="*/ 1254084 h 1535438"/>
                <a:gd name="connsiteX126" fmla="*/ 1714500 w 2559136"/>
                <a:gd name="connsiteY126" fmla="*/ 1289254 h 1535438"/>
                <a:gd name="connsiteX127" fmla="*/ 1758461 w 2559136"/>
                <a:gd name="connsiteY127" fmla="*/ 1122200 h 1535438"/>
                <a:gd name="connsiteX128" fmla="*/ 1767253 w 2559136"/>
                <a:gd name="connsiteY128" fmla="*/ 1095823 h 1535438"/>
                <a:gd name="connsiteX129" fmla="*/ 1776046 w 2559136"/>
                <a:gd name="connsiteY129" fmla="*/ 1060654 h 1535438"/>
                <a:gd name="connsiteX130" fmla="*/ 1793630 w 2559136"/>
                <a:gd name="connsiteY130" fmla="*/ 867223 h 1535438"/>
                <a:gd name="connsiteX131" fmla="*/ 1811215 w 2559136"/>
                <a:gd name="connsiteY131" fmla="*/ 832054 h 1535438"/>
                <a:gd name="connsiteX132" fmla="*/ 1820007 w 2559136"/>
                <a:gd name="connsiteY132" fmla="*/ 1122200 h 1535438"/>
                <a:gd name="connsiteX133" fmla="*/ 1820007 w 2559136"/>
                <a:gd name="connsiteY133" fmla="*/ 1500269 h 1535438"/>
                <a:gd name="connsiteX134" fmla="*/ 1828800 w 2559136"/>
                <a:gd name="connsiteY134" fmla="*/ 1535438 h 1535438"/>
                <a:gd name="connsiteX135" fmla="*/ 1837592 w 2559136"/>
                <a:gd name="connsiteY135" fmla="*/ 1447515 h 1535438"/>
                <a:gd name="connsiteX136" fmla="*/ 1855177 w 2559136"/>
                <a:gd name="connsiteY136" fmla="*/ 1342007 h 1535438"/>
                <a:gd name="connsiteX137" fmla="*/ 1863969 w 2559136"/>
                <a:gd name="connsiteY137" fmla="*/ 1262877 h 1535438"/>
                <a:gd name="connsiteX138" fmla="*/ 1872761 w 2559136"/>
                <a:gd name="connsiteY138" fmla="*/ 1087030 h 1535438"/>
                <a:gd name="connsiteX139" fmla="*/ 1881553 w 2559136"/>
                <a:gd name="connsiteY139" fmla="*/ 1060654 h 1535438"/>
                <a:gd name="connsiteX140" fmla="*/ 1899138 w 2559136"/>
                <a:gd name="connsiteY140" fmla="*/ 963938 h 1535438"/>
                <a:gd name="connsiteX141" fmla="*/ 1916723 w 2559136"/>
                <a:gd name="connsiteY141" fmla="*/ 1350800 h 1535438"/>
                <a:gd name="connsiteX142" fmla="*/ 1925515 w 2559136"/>
                <a:gd name="connsiteY142" fmla="*/ 1421138 h 1535438"/>
                <a:gd name="connsiteX143" fmla="*/ 1934307 w 2559136"/>
                <a:gd name="connsiteY143" fmla="*/ 1333215 h 1535438"/>
                <a:gd name="connsiteX144" fmla="*/ 1943100 w 2559136"/>
                <a:gd name="connsiteY144" fmla="*/ 1210123 h 1535438"/>
                <a:gd name="connsiteX145" fmla="*/ 1951892 w 2559136"/>
                <a:gd name="connsiteY145" fmla="*/ 1148577 h 1535438"/>
                <a:gd name="connsiteX146" fmla="*/ 1969477 w 2559136"/>
                <a:gd name="connsiteY146" fmla="*/ 1183746 h 1535438"/>
                <a:gd name="connsiteX147" fmla="*/ 1987061 w 2559136"/>
                <a:gd name="connsiteY147" fmla="*/ 1421138 h 1535438"/>
                <a:gd name="connsiteX148" fmla="*/ 2013438 w 2559136"/>
                <a:gd name="connsiteY148" fmla="*/ 1315630 h 1535438"/>
                <a:gd name="connsiteX149" fmla="*/ 2022230 w 2559136"/>
                <a:gd name="connsiteY149" fmla="*/ 1289254 h 1535438"/>
                <a:gd name="connsiteX150" fmla="*/ 2039815 w 2559136"/>
                <a:gd name="connsiteY150" fmla="*/ 1227707 h 1535438"/>
                <a:gd name="connsiteX151" fmla="*/ 2057400 w 2559136"/>
                <a:gd name="connsiteY151" fmla="*/ 1306838 h 1535438"/>
                <a:gd name="connsiteX152" fmla="*/ 2074984 w 2559136"/>
                <a:gd name="connsiteY152" fmla="*/ 1429930 h 1535438"/>
                <a:gd name="connsiteX153" fmla="*/ 2083777 w 2559136"/>
                <a:gd name="connsiteY153" fmla="*/ 1500269 h 1535438"/>
                <a:gd name="connsiteX154" fmla="*/ 2092569 w 2559136"/>
                <a:gd name="connsiteY154" fmla="*/ 1456307 h 1535438"/>
                <a:gd name="connsiteX155" fmla="*/ 2101361 w 2559136"/>
                <a:gd name="connsiteY155" fmla="*/ 1429930 h 1535438"/>
                <a:gd name="connsiteX156" fmla="*/ 2127738 w 2559136"/>
                <a:gd name="connsiteY156" fmla="*/ 1289254 h 1535438"/>
                <a:gd name="connsiteX157" fmla="*/ 2136530 w 2559136"/>
                <a:gd name="connsiteY157" fmla="*/ 1201330 h 1535438"/>
                <a:gd name="connsiteX158" fmla="*/ 2145323 w 2559136"/>
                <a:gd name="connsiteY158" fmla="*/ 1122200 h 1535438"/>
                <a:gd name="connsiteX159" fmla="*/ 2154115 w 2559136"/>
                <a:gd name="connsiteY159" fmla="*/ 1025484 h 1535438"/>
                <a:gd name="connsiteX160" fmla="*/ 2171700 w 2559136"/>
                <a:gd name="connsiteY160" fmla="*/ 972730 h 1535438"/>
                <a:gd name="connsiteX161" fmla="*/ 2180492 w 2559136"/>
                <a:gd name="connsiteY161" fmla="*/ 1034277 h 1535438"/>
                <a:gd name="connsiteX162" fmla="*/ 2189284 w 2559136"/>
                <a:gd name="connsiteY162" fmla="*/ 1087030 h 1535438"/>
                <a:gd name="connsiteX163" fmla="*/ 2198077 w 2559136"/>
                <a:gd name="connsiteY163" fmla="*/ 1218915 h 1535438"/>
                <a:gd name="connsiteX164" fmla="*/ 2206869 w 2559136"/>
                <a:gd name="connsiteY164" fmla="*/ 1298046 h 1535438"/>
                <a:gd name="connsiteX165" fmla="*/ 2224453 w 2559136"/>
                <a:gd name="connsiteY165" fmla="*/ 1429930 h 1535438"/>
                <a:gd name="connsiteX166" fmla="*/ 2242038 w 2559136"/>
                <a:gd name="connsiteY166" fmla="*/ 1377177 h 1535438"/>
                <a:gd name="connsiteX167" fmla="*/ 2259623 w 2559136"/>
                <a:gd name="connsiteY167" fmla="*/ 1324423 h 1535438"/>
                <a:gd name="connsiteX168" fmla="*/ 2268415 w 2559136"/>
                <a:gd name="connsiteY168" fmla="*/ 1254084 h 1535438"/>
                <a:gd name="connsiteX169" fmla="*/ 2294792 w 2559136"/>
                <a:gd name="connsiteY169" fmla="*/ 1201330 h 1535438"/>
                <a:gd name="connsiteX170" fmla="*/ 2303584 w 2559136"/>
                <a:gd name="connsiteY170" fmla="*/ 1148577 h 1535438"/>
                <a:gd name="connsiteX171" fmla="*/ 2321169 w 2559136"/>
                <a:gd name="connsiteY171" fmla="*/ 1087030 h 1535438"/>
                <a:gd name="connsiteX172" fmla="*/ 2329961 w 2559136"/>
                <a:gd name="connsiteY172" fmla="*/ 1016692 h 1535438"/>
                <a:gd name="connsiteX173" fmla="*/ 2347546 w 2559136"/>
                <a:gd name="connsiteY173" fmla="*/ 963938 h 1535438"/>
                <a:gd name="connsiteX174" fmla="*/ 2365130 w 2559136"/>
                <a:gd name="connsiteY174" fmla="*/ 1210123 h 1535438"/>
                <a:gd name="connsiteX175" fmla="*/ 2382715 w 2559136"/>
                <a:gd name="connsiteY175" fmla="*/ 1289254 h 1535438"/>
                <a:gd name="connsiteX176" fmla="*/ 2391507 w 2559136"/>
                <a:gd name="connsiteY176" fmla="*/ 1377177 h 1535438"/>
                <a:gd name="connsiteX177" fmla="*/ 2400300 w 2559136"/>
                <a:gd name="connsiteY177" fmla="*/ 1429930 h 1535438"/>
                <a:gd name="connsiteX178" fmla="*/ 2426677 w 2559136"/>
                <a:gd name="connsiteY178" fmla="*/ 1394761 h 1535438"/>
                <a:gd name="connsiteX179" fmla="*/ 2435469 w 2559136"/>
                <a:gd name="connsiteY179" fmla="*/ 1368384 h 1535438"/>
                <a:gd name="connsiteX180" fmla="*/ 2453053 w 2559136"/>
                <a:gd name="connsiteY180" fmla="*/ 1342007 h 1535438"/>
                <a:gd name="connsiteX181" fmla="*/ 2461846 w 2559136"/>
                <a:gd name="connsiteY181" fmla="*/ 1254084 h 1535438"/>
                <a:gd name="connsiteX182" fmla="*/ 2470638 w 2559136"/>
                <a:gd name="connsiteY182" fmla="*/ 1218915 h 1535438"/>
                <a:gd name="connsiteX183" fmla="*/ 2479430 w 2559136"/>
                <a:gd name="connsiteY183" fmla="*/ 1166161 h 1535438"/>
                <a:gd name="connsiteX184" fmla="*/ 2488223 w 2559136"/>
                <a:gd name="connsiteY184" fmla="*/ 1122200 h 1535438"/>
                <a:gd name="connsiteX185" fmla="*/ 2497015 w 2559136"/>
                <a:gd name="connsiteY185" fmla="*/ 1025484 h 1535438"/>
                <a:gd name="connsiteX186" fmla="*/ 2514600 w 2559136"/>
                <a:gd name="connsiteY186" fmla="*/ 1298046 h 1535438"/>
                <a:gd name="connsiteX187" fmla="*/ 2523392 w 2559136"/>
                <a:gd name="connsiteY187" fmla="*/ 1500269 h 1535438"/>
                <a:gd name="connsiteX188" fmla="*/ 2532184 w 2559136"/>
                <a:gd name="connsiteY188" fmla="*/ 1473892 h 1535438"/>
                <a:gd name="connsiteX189" fmla="*/ 2549769 w 2559136"/>
                <a:gd name="connsiteY189" fmla="*/ 1447515 h 1535438"/>
                <a:gd name="connsiteX190" fmla="*/ 2558561 w 2559136"/>
                <a:gd name="connsiteY190" fmla="*/ 1394761 h 1535438"/>
                <a:gd name="connsiteX0" fmla="*/ 0 w 2559136"/>
                <a:gd name="connsiteY0" fmla="*/ 1359592 h 1535438"/>
                <a:gd name="connsiteX1" fmla="*/ 61546 w 2559136"/>
                <a:gd name="connsiteY1" fmla="*/ 1043069 h 1535438"/>
                <a:gd name="connsiteX2" fmla="*/ 79130 w 2559136"/>
                <a:gd name="connsiteY2" fmla="*/ 536046 h 1535438"/>
                <a:gd name="connsiteX3" fmla="*/ 87923 w 2559136"/>
                <a:gd name="connsiteY3" fmla="*/ 1157369 h 1535438"/>
                <a:gd name="connsiteX4" fmla="*/ 96715 w 2559136"/>
                <a:gd name="connsiteY4" fmla="*/ 1227707 h 1535438"/>
                <a:gd name="connsiteX5" fmla="*/ 114300 w 2559136"/>
                <a:gd name="connsiteY5" fmla="*/ 1333215 h 1535438"/>
                <a:gd name="connsiteX6" fmla="*/ 123092 w 2559136"/>
                <a:gd name="connsiteY6" fmla="*/ 1500269 h 1535438"/>
                <a:gd name="connsiteX7" fmla="*/ 131884 w 2559136"/>
                <a:gd name="connsiteY7" fmla="*/ 1438723 h 1535438"/>
                <a:gd name="connsiteX8" fmla="*/ 149469 w 2559136"/>
                <a:gd name="connsiteY8" fmla="*/ 1385969 h 1535438"/>
                <a:gd name="connsiteX9" fmla="*/ 158261 w 2559136"/>
                <a:gd name="connsiteY9" fmla="*/ 1306838 h 1535438"/>
                <a:gd name="connsiteX10" fmla="*/ 175846 w 2559136"/>
                <a:gd name="connsiteY10" fmla="*/ 1254084 h 1535438"/>
                <a:gd name="connsiteX11" fmla="*/ 193430 w 2559136"/>
                <a:gd name="connsiteY11" fmla="*/ 1166161 h 1535438"/>
                <a:gd name="connsiteX12" fmla="*/ 202223 w 2559136"/>
                <a:gd name="connsiteY12" fmla="*/ 1122200 h 1535438"/>
                <a:gd name="connsiteX13" fmla="*/ 219807 w 2559136"/>
                <a:gd name="connsiteY13" fmla="*/ 1060654 h 1535438"/>
                <a:gd name="connsiteX14" fmla="*/ 237392 w 2559136"/>
                <a:gd name="connsiteY14" fmla="*/ 1130992 h 1535438"/>
                <a:gd name="connsiteX15" fmla="*/ 246184 w 2559136"/>
                <a:gd name="connsiteY15" fmla="*/ 1157369 h 1535438"/>
                <a:gd name="connsiteX16" fmla="*/ 254977 w 2559136"/>
                <a:gd name="connsiteY16" fmla="*/ 1192538 h 1535438"/>
                <a:gd name="connsiteX17" fmla="*/ 316523 w 2559136"/>
                <a:gd name="connsiteY17" fmla="*/ 1218915 h 1535438"/>
                <a:gd name="connsiteX18" fmla="*/ 334107 w 2559136"/>
                <a:gd name="connsiteY18" fmla="*/ 1280461 h 1535438"/>
                <a:gd name="connsiteX19" fmla="*/ 342900 w 2559136"/>
                <a:gd name="connsiteY19" fmla="*/ 1306838 h 1535438"/>
                <a:gd name="connsiteX20" fmla="*/ 351692 w 2559136"/>
                <a:gd name="connsiteY20" fmla="*/ 1421138 h 1535438"/>
                <a:gd name="connsiteX21" fmla="*/ 360484 w 2559136"/>
                <a:gd name="connsiteY21" fmla="*/ 1473892 h 1535438"/>
                <a:gd name="connsiteX22" fmla="*/ 369277 w 2559136"/>
                <a:gd name="connsiteY22" fmla="*/ 1447515 h 1535438"/>
                <a:gd name="connsiteX23" fmla="*/ 378069 w 2559136"/>
                <a:gd name="connsiteY23" fmla="*/ 1394761 h 1535438"/>
                <a:gd name="connsiteX24" fmla="*/ 386861 w 2559136"/>
                <a:gd name="connsiteY24" fmla="*/ 1359592 h 1535438"/>
                <a:gd name="connsiteX25" fmla="*/ 404446 w 2559136"/>
                <a:gd name="connsiteY25" fmla="*/ 1016692 h 1535438"/>
                <a:gd name="connsiteX26" fmla="*/ 413238 w 2559136"/>
                <a:gd name="connsiteY26" fmla="*/ 1043069 h 1535438"/>
                <a:gd name="connsiteX27" fmla="*/ 430823 w 2559136"/>
                <a:gd name="connsiteY27" fmla="*/ 1069446 h 1535438"/>
                <a:gd name="connsiteX28" fmla="*/ 439615 w 2559136"/>
                <a:gd name="connsiteY28" fmla="*/ 1122200 h 1535438"/>
                <a:gd name="connsiteX29" fmla="*/ 465992 w 2559136"/>
                <a:gd name="connsiteY29" fmla="*/ 1183746 h 1535438"/>
                <a:gd name="connsiteX30" fmla="*/ 492369 w 2559136"/>
                <a:gd name="connsiteY30" fmla="*/ 1201330 h 1535438"/>
                <a:gd name="connsiteX31" fmla="*/ 501161 w 2559136"/>
                <a:gd name="connsiteY31" fmla="*/ 1174954 h 1535438"/>
                <a:gd name="connsiteX32" fmla="*/ 518746 w 2559136"/>
                <a:gd name="connsiteY32" fmla="*/ 1148577 h 1535438"/>
                <a:gd name="connsiteX33" fmla="*/ 527538 w 2559136"/>
                <a:gd name="connsiteY33" fmla="*/ 1078238 h 1535438"/>
                <a:gd name="connsiteX34" fmla="*/ 518746 w 2559136"/>
                <a:gd name="connsiteY34" fmla="*/ 955146 h 1535438"/>
                <a:gd name="connsiteX35" fmla="*/ 501161 w 2559136"/>
                <a:gd name="connsiteY35" fmla="*/ 902392 h 1535438"/>
                <a:gd name="connsiteX36" fmla="*/ 509953 w 2559136"/>
                <a:gd name="connsiteY36" fmla="*/ 876015 h 1535438"/>
                <a:gd name="connsiteX37" fmla="*/ 518746 w 2559136"/>
                <a:gd name="connsiteY37" fmla="*/ 919977 h 1535438"/>
                <a:gd name="connsiteX38" fmla="*/ 536330 w 2559136"/>
                <a:gd name="connsiteY38" fmla="*/ 972730 h 1535438"/>
                <a:gd name="connsiteX39" fmla="*/ 571500 w 2559136"/>
                <a:gd name="connsiteY39" fmla="*/ 1016692 h 1535438"/>
                <a:gd name="connsiteX40" fmla="*/ 597877 w 2559136"/>
                <a:gd name="connsiteY40" fmla="*/ 1025484 h 1535438"/>
                <a:gd name="connsiteX41" fmla="*/ 624253 w 2559136"/>
                <a:gd name="connsiteY41" fmla="*/ 1139784 h 1535438"/>
                <a:gd name="connsiteX42" fmla="*/ 633046 w 2559136"/>
                <a:gd name="connsiteY42" fmla="*/ 1315630 h 1535438"/>
                <a:gd name="connsiteX43" fmla="*/ 659423 w 2559136"/>
                <a:gd name="connsiteY43" fmla="*/ 1227707 h 1535438"/>
                <a:gd name="connsiteX44" fmla="*/ 650630 w 2559136"/>
                <a:gd name="connsiteY44" fmla="*/ 955146 h 1535438"/>
                <a:gd name="connsiteX45" fmla="*/ 641838 w 2559136"/>
                <a:gd name="connsiteY45" fmla="*/ 928769 h 1535438"/>
                <a:gd name="connsiteX46" fmla="*/ 624253 w 2559136"/>
                <a:gd name="connsiteY46" fmla="*/ 902392 h 1535438"/>
                <a:gd name="connsiteX47" fmla="*/ 633046 w 2559136"/>
                <a:gd name="connsiteY47" fmla="*/ 665000 h 1535438"/>
                <a:gd name="connsiteX48" fmla="*/ 641838 w 2559136"/>
                <a:gd name="connsiteY48" fmla="*/ 726546 h 1535438"/>
                <a:gd name="connsiteX49" fmla="*/ 659423 w 2559136"/>
                <a:gd name="connsiteY49" fmla="*/ 779300 h 1535438"/>
                <a:gd name="connsiteX50" fmla="*/ 685800 w 2559136"/>
                <a:gd name="connsiteY50" fmla="*/ 761715 h 1535438"/>
                <a:gd name="connsiteX51" fmla="*/ 677007 w 2559136"/>
                <a:gd name="connsiteY51" fmla="*/ 788092 h 1535438"/>
                <a:gd name="connsiteX52" fmla="*/ 703384 w 2559136"/>
                <a:gd name="connsiteY52" fmla="*/ 955146 h 1535438"/>
                <a:gd name="connsiteX53" fmla="*/ 712177 w 2559136"/>
                <a:gd name="connsiteY53" fmla="*/ 981523 h 1535438"/>
                <a:gd name="connsiteX54" fmla="*/ 712177 w 2559136"/>
                <a:gd name="connsiteY54" fmla="*/ 1078238 h 1535438"/>
                <a:gd name="connsiteX55" fmla="*/ 720969 w 2559136"/>
                <a:gd name="connsiteY55" fmla="*/ 1051861 h 1535438"/>
                <a:gd name="connsiteX56" fmla="*/ 738553 w 2559136"/>
                <a:gd name="connsiteY56" fmla="*/ 981523 h 1535438"/>
                <a:gd name="connsiteX57" fmla="*/ 729761 w 2559136"/>
                <a:gd name="connsiteY57" fmla="*/ 761715 h 1535438"/>
                <a:gd name="connsiteX58" fmla="*/ 720969 w 2559136"/>
                <a:gd name="connsiteY58" fmla="*/ 735338 h 1535438"/>
                <a:gd name="connsiteX59" fmla="*/ 729761 w 2559136"/>
                <a:gd name="connsiteY59" fmla="*/ 295723 h 1535438"/>
                <a:gd name="connsiteX60" fmla="*/ 738553 w 2559136"/>
                <a:gd name="connsiteY60" fmla="*/ 339684 h 1535438"/>
                <a:gd name="connsiteX61" fmla="*/ 756138 w 2559136"/>
                <a:gd name="connsiteY61" fmla="*/ 383646 h 1535438"/>
                <a:gd name="connsiteX62" fmla="*/ 764930 w 2559136"/>
                <a:gd name="connsiteY62" fmla="*/ 410023 h 1535438"/>
                <a:gd name="connsiteX63" fmla="*/ 782515 w 2559136"/>
                <a:gd name="connsiteY63" fmla="*/ 471569 h 1535438"/>
                <a:gd name="connsiteX64" fmla="*/ 764930 w 2559136"/>
                <a:gd name="connsiteY64" fmla="*/ 541907 h 1535438"/>
                <a:gd name="connsiteX65" fmla="*/ 773723 w 2559136"/>
                <a:gd name="connsiteY65" fmla="*/ 585869 h 1535438"/>
                <a:gd name="connsiteX66" fmla="*/ 800100 w 2559136"/>
                <a:gd name="connsiteY66" fmla="*/ 665000 h 1535438"/>
                <a:gd name="connsiteX67" fmla="*/ 817684 w 2559136"/>
                <a:gd name="connsiteY67" fmla="*/ 700169 h 1535438"/>
                <a:gd name="connsiteX68" fmla="*/ 826477 w 2559136"/>
                <a:gd name="connsiteY68" fmla="*/ 735338 h 1535438"/>
                <a:gd name="connsiteX69" fmla="*/ 844061 w 2559136"/>
                <a:gd name="connsiteY69" fmla="*/ 788092 h 1535438"/>
                <a:gd name="connsiteX70" fmla="*/ 861646 w 2559136"/>
                <a:gd name="connsiteY70" fmla="*/ 682584 h 1535438"/>
                <a:gd name="connsiteX71" fmla="*/ 870438 w 2559136"/>
                <a:gd name="connsiteY71" fmla="*/ 436400 h 1535438"/>
                <a:gd name="connsiteX72" fmla="*/ 879230 w 2559136"/>
                <a:gd name="connsiteY72" fmla="*/ 119877 h 1535438"/>
                <a:gd name="connsiteX73" fmla="*/ 888023 w 2559136"/>
                <a:gd name="connsiteY73" fmla="*/ 14369 h 1535438"/>
                <a:gd name="connsiteX74" fmla="*/ 896815 w 2559136"/>
                <a:gd name="connsiteY74" fmla="*/ 58330 h 1535438"/>
                <a:gd name="connsiteX75" fmla="*/ 914400 w 2559136"/>
                <a:gd name="connsiteY75" fmla="*/ 172630 h 1535438"/>
                <a:gd name="connsiteX76" fmla="*/ 958361 w 2559136"/>
                <a:gd name="connsiteY76" fmla="*/ 330892 h 1535438"/>
                <a:gd name="connsiteX77" fmla="*/ 984738 w 2559136"/>
                <a:gd name="connsiteY77" fmla="*/ 462777 h 1535438"/>
                <a:gd name="connsiteX78" fmla="*/ 993530 w 2559136"/>
                <a:gd name="connsiteY78" fmla="*/ 427607 h 1535438"/>
                <a:gd name="connsiteX79" fmla="*/ 1002323 w 2559136"/>
                <a:gd name="connsiteY79" fmla="*/ 401230 h 1535438"/>
                <a:gd name="connsiteX80" fmla="*/ 1019907 w 2559136"/>
                <a:gd name="connsiteY80" fmla="*/ 119877 h 1535438"/>
                <a:gd name="connsiteX81" fmla="*/ 1037492 w 2559136"/>
                <a:gd name="connsiteY81" fmla="*/ 58330 h 1535438"/>
                <a:gd name="connsiteX82" fmla="*/ 1046284 w 2559136"/>
                <a:gd name="connsiteY82" fmla="*/ 84707 h 1535438"/>
                <a:gd name="connsiteX83" fmla="*/ 1063869 w 2559136"/>
                <a:gd name="connsiteY83" fmla="*/ 234177 h 1535438"/>
                <a:gd name="connsiteX84" fmla="*/ 1081453 w 2559136"/>
                <a:gd name="connsiteY84" fmla="*/ 533115 h 1535438"/>
                <a:gd name="connsiteX85" fmla="*/ 1090246 w 2559136"/>
                <a:gd name="connsiteY85" fmla="*/ 585869 h 1535438"/>
                <a:gd name="connsiteX86" fmla="*/ 1107830 w 2559136"/>
                <a:gd name="connsiteY86" fmla="*/ 541907 h 1535438"/>
                <a:gd name="connsiteX87" fmla="*/ 1125415 w 2559136"/>
                <a:gd name="connsiteY87" fmla="*/ 471569 h 1535438"/>
                <a:gd name="connsiteX88" fmla="*/ 1134207 w 2559136"/>
                <a:gd name="connsiteY88" fmla="*/ 436400 h 1535438"/>
                <a:gd name="connsiteX89" fmla="*/ 1151792 w 2559136"/>
                <a:gd name="connsiteY89" fmla="*/ 366061 h 1535438"/>
                <a:gd name="connsiteX90" fmla="*/ 1169377 w 2559136"/>
                <a:gd name="connsiteY90" fmla="*/ 577077 h 1535438"/>
                <a:gd name="connsiteX91" fmla="*/ 1178169 w 2559136"/>
                <a:gd name="connsiteY91" fmla="*/ 708961 h 1535438"/>
                <a:gd name="connsiteX92" fmla="*/ 1186961 w 2559136"/>
                <a:gd name="connsiteY92" fmla="*/ 770507 h 1535438"/>
                <a:gd name="connsiteX93" fmla="*/ 1204546 w 2559136"/>
                <a:gd name="connsiteY93" fmla="*/ 893600 h 1535438"/>
                <a:gd name="connsiteX94" fmla="*/ 1239715 w 2559136"/>
                <a:gd name="connsiteY94" fmla="*/ 1025484 h 1535438"/>
                <a:gd name="connsiteX95" fmla="*/ 1257300 w 2559136"/>
                <a:gd name="connsiteY95" fmla="*/ 876015 h 1535438"/>
                <a:gd name="connsiteX96" fmla="*/ 1274884 w 2559136"/>
                <a:gd name="connsiteY96" fmla="*/ 436400 h 1535438"/>
                <a:gd name="connsiteX97" fmla="*/ 1301261 w 2559136"/>
                <a:gd name="connsiteY97" fmla="*/ 832054 h 1535438"/>
                <a:gd name="connsiteX98" fmla="*/ 1318846 w 2559136"/>
                <a:gd name="connsiteY98" fmla="*/ 911184 h 1535438"/>
                <a:gd name="connsiteX99" fmla="*/ 1310053 w 2559136"/>
                <a:gd name="connsiteY99" fmla="*/ 1122200 h 1535438"/>
                <a:gd name="connsiteX100" fmla="*/ 1318846 w 2559136"/>
                <a:gd name="connsiteY100" fmla="*/ 955146 h 1535438"/>
                <a:gd name="connsiteX101" fmla="*/ 1327638 w 2559136"/>
                <a:gd name="connsiteY101" fmla="*/ 726546 h 1535438"/>
                <a:gd name="connsiteX102" fmla="*/ 1362807 w 2559136"/>
                <a:gd name="connsiteY102" fmla="*/ 585869 h 1535438"/>
                <a:gd name="connsiteX103" fmla="*/ 1380392 w 2559136"/>
                <a:gd name="connsiteY103" fmla="*/ 550700 h 1535438"/>
                <a:gd name="connsiteX104" fmla="*/ 1389184 w 2559136"/>
                <a:gd name="connsiteY104" fmla="*/ 339684 h 1535438"/>
                <a:gd name="connsiteX105" fmla="*/ 1406769 w 2559136"/>
                <a:gd name="connsiteY105" fmla="*/ 374854 h 1535438"/>
                <a:gd name="connsiteX106" fmla="*/ 1415561 w 2559136"/>
                <a:gd name="connsiteY106" fmla="*/ 471569 h 1535438"/>
                <a:gd name="connsiteX107" fmla="*/ 1406769 w 2559136"/>
                <a:gd name="connsiteY107" fmla="*/ 665000 h 1535438"/>
                <a:gd name="connsiteX108" fmla="*/ 1424353 w 2559136"/>
                <a:gd name="connsiteY108" fmla="*/ 937561 h 1535438"/>
                <a:gd name="connsiteX109" fmla="*/ 1433146 w 2559136"/>
                <a:gd name="connsiteY109" fmla="*/ 999107 h 1535438"/>
                <a:gd name="connsiteX110" fmla="*/ 1441938 w 2559136"/>
                <a:gd name="connsiteY110" fmla="*/ 1051861 h 1535438"/>
                <a:gd name="connsiteX111" fmla="*/ 1450730 w 2559136"/>
                <a:gd name="connsiteY111" fmla="*/ 981523 h 1535438"/>
                <a:gd name="connsiteX112" fmla="*/ 1477107 w 2559136"/>
                <a:gd name="connsiteY112" fmla="*/ 858430 h 1535438"/>
                <a:gd name="connsiteX113" fmla="*/ 1512277 w 2559136"/>
                <a:gd name="connsiteY113" fmla="*/ 612246 h 1535438"/>
                <a:gd name="connsiteX114" fmla="*/ 1547446 w 2559136"/>
                <a:gd name="connsiteY114" fmla="*/ 357269 h 1535438"/>
                <a:gd name="connsiteX115" fmla="*/ 1556238 w 2559136"/>
                <a:gd name="connsiteY115" fmla="*/ 304515 h 1535438"/>
                <a:gd name="connsiteX116" fmla="*/ 1565030 w 2559136"/>
                <a:gd name="connsiteY116" fmla="*/ 339684 h 1535438"/>
                <a:gd name="connsiteX117" fmla="*/ 1573823 w 2559136"/>
                <a:gd name="connsiteY117" fmla="*/ 981523 h 1535438"/>
                <a:gd name="connsiteX118" fmla="*/ 1591407 w 2559136"/>
                <a:gd name="connsiteY118" fmla="*/ 911184 h 1535438"/>
                <a:gd name="connsiteX119" fmla="*/ 1608992 w 2559136"/>
                <a:gd name="connsiteY119" fmla="*/ 840846 h 1535438"/>
                <a:gd name="connsiteX120" fmla="*/ 1617784 w 2559136"/>
                <a:gd name="connsiteY120" fmla="*/ 796884 h 1535438"/>
                <a:gd name="connsiteX121" fmla="*/ 1644161 w 2559136"/>
                <a:gd name="connsiteY121" fmla="*/ 788092 h 1535438"/>
                <a:gd name="connsiteX122" fmla="*/ 1652953 w 2559136"/>
                <a:gd name="connsiteY122" fmla="*/ 761715 h 1535438"/>
                <a:gd name="connsiteX123" fmla="*/ 1688123 w 2559136"/>
                <a:gd name="connsiteY123" fmla="*/ 700169 h 1535438"/>
                <a:gd name="connsiteX124" fmla="*/ 1688123 w 2559136"/>
                <a:gd name="connsiteY124" fmla="*/ 972730 h 1535438"/>
                <a:gd name="connsiteX125" fmla="*/ 1705707 w 2559136"/>
                <a:gd name="connsiteY125" fmla="*/ 1254084 h 1535438"/>
                <a:gd name="connsiteX126" fmla="*/ 1714500 w 2559136"/>
                <a:gd name="connsiteY126" fmla="*/ 1289254 h 1535438"/>
                <a:gd name="connsiteX127" fmla="*/ 1758461 w 2559136"/>
                <a:gd name="connsiteY127" fmla="*/ 1122200 h 1535438"/>
                <a:gd name="connsiteX128" fmla="*/ 1767253 w 2559136"/>
                <a:gd name="connsiteY128" fmla="*/ 1095823 h 1535438"/>
                <a:gd name="connsiteX129" fmla="*/ 1776046 w 2559136"/>
                <a:gd name="connsiteY129" fmla="*/ 1060654 h 1535438"/>
                <a:gd name="connsiteX130" fmla="*/ 1793630 w 2559136"/>
                <a:gd name="connsiteY130" fmla="*/ 867223 h 1535438"/>
                <a:gd name="connsiteX131" fmla="*/ 1811215 w 2559136"/>
                <a:gd name="connsiteY131" fmla="*/ 832054 h 1535438"/>
                <a:gd name="connsiteX132" fmla="*/ 1820007 w 2559136"/>
                <a:gd name="connsiteY132" fmla="*/ 1122200 h 1535438"/>
                <a:gd name="connsiteX133" fmla="*/ 1820007 w 2559136"/>
                <a:gd name="connsiteY133" fmla="*/ 1500269 h 1535438"/>
                <a:gd name="connsiteX134" fmla="*/ 1828800 w 2559136"/>
                <a:gd name="connsiteY134" fmla="*/ 1535438 h 1535438"/>
                <a:gd name="connsiteX135" fmla="*/ 1837592 w 2559136"/>
                <a:gd name="connsiteY135" fmla="*/ 1447515 h 1535438"/>
                <a:gd name="connsiteX136" fmla="*/ 1855177 w 2559136"/>
                <a:gd name="connsiteY136" fmla="*/ 1342007 h 1535438"/>
                <a:gd name="connsiteX137" fmla="*/ 1863969 w 2559136"/>
                <a:gd name="connsiteY137" fmla="*/ 1262877 h 1535438"/>
                <a:gd name="connsiteX138" fmla="*/ 1872761 w 2559136"/>
                <a:gd name="connsiteY138" fmla="*/ 1087030 h 1535438"/>
                <a:gd name="connsiteX139" fmla="*/ 1881553 w 2559136"/>
                <a:gd name="connsiteY139" fmla="*/ 1060654 h 1535438"/>
                <a:gd name="connsiteX140" fmla="*/ 1899138 w 2559136"/>
                <a:gd name="connsiteY140" fmla="*/ 963938 h 1535438"/>
                <a:gd name="connsiteX141" fmla="*/ 1916723 w 2559136"/>
                <a:gd name="connsiteY141" fmla="*/ 1350800 h 1535438"/>
                <a:gd name="connsiteX142" fmla="*/ 1925515 w 2559136"/>
                <a:gd name="connsiteY142" fmla="*/ 1421138 h 1535438"/>
                <a:gd name="connsiteX143" fmla="*/ 1934307 w 2559136"/>
                <a:gd name="connsiteY143" fmla="*/ 1333215 h 1535438"/>
                <a:gd name="connsiteX144" fmla="*/ 1943100 w 2559136"/>
                <a:gd name="connsiteY144" fmla="*/ 1210123 h 1535438"/>
                <a:gd name="connsiteX145" fmla="*/ 1951892 w 2559136"/>
                <a:gd name="connsiteY145" fmla="*/ 1148577 h 1535438"/>
                <a:gd name="connsiteX146" fmla="*/ 1969477 w 2559136"/>
                <a:gd name="connsiteY146" fmla="*/ 1183746 h 1535438"/>
                <a:gd name="connsiteX147" fmla="*/ 1987061 w 2559136"/>
                <a:gd name="connsiteY147" fmla="*/ 1421138 h 1535438"/>
                <a:gd name="connsiteX148" fmla="*/ 2013438 w 2559136"/>
                <a:gd name="connsiteY148" fmla="*/ 1315630 h 1535438"/>
                <a:gd name="connsiteX149" fmla="*/ 2022230 w 2559136"/>
                <a:gd name="connsiteY149" fmla="*/ 1289254 h 1535438"/>
                <a:gd name="connsiteX150" fmla="*/ 2039815 w 2559136"/>
                <a:gd name="connsiteY150" fmla="*/ 1227707 h 1535438"/>
                <a:gd name="connsiteX151" fmla="*/ 2057400 w 2559136"/>
                <a:gd name="connsiteY151" fmla="*/ 1306838 h 1535438"/>
                <a:gd name="connsiteX152" fmla="*/ 2074984 w 2559136"/>
                <a:gd name="connsiteY152" fmla="*/ 1429930 h 1535438"/>
                <a:gd name="connsiteX153" fmla="*/ 2083777 w 2559136"/>
                <a:gd name="connsiteY153" fmla="*/ 1500269 h 1535438"/>
                <a:gd name="connsiteX154" fmla="*/ 2092569 w 2559136"/>
                <a:gd name="connsiteY154" fmla="*/ 1456307 h 1535438"/>
                <a:gd name="connsiteX155" fmla="*/ 2101361 w 2559136"/>
                <a:gd name="connsiteY155" fmla="*/ 1429930 h 1535438"/>
                <a:gd name="connsiteX156" fmla="*/ 2127738 w 2559136"/>
                <a:gd name="connsiteY156" fmla="*/ 1289254 h 1535438"/>
                <a:gd name="connsiteX157" fmla="*/ 2136530 w 2559136"/>
                <a:gd name="connsiteY157" fmla="*/ 1201330 h 1535438"/>
                <a:gd name="connsiteX158" fmla="*/ 2145323 w 2559136"/>
                <a:gd name="connsiteY158" fmla="*/ 1122200 h 1535438"/>
                <a:gd name="connsiteX159" fmla="*/ 2154115 w 2559136"/>
                <a:gd name="connsiteY159" fmla="*/ 1025484 h 1535438"/>
                <a:gd name="connsiteX160" fmla="*/ 2171700 w 2559136"/>
                <a:gd name="connsiteY160" fmla="*/ 972730 h 1535438"/>
                <a:gd name="connsiteX161" fmla="*/ 2180492 w 2559136"/>
                <a:gd name="connsiteY161" fmla="*/ 1034277 h 1535438"/>
                <a:gd name="connsiteX162" fmla="*/ 2189284 w 2559136"/>
                <a:gd name="connsiteY162" fmla="*/ 1087030 h 1535438"/>
                <a:gd name="connsiteX163" fmla="*/ 2198077 w 2559136"/>
                <a:gd name="connsiteY163" fmla="*/ 1218915 h 1535438"/>
                <a:gd name="connsiteX164" fmla="*/ 2206869 w 2559136"/>
                <a:gd name="connsiteY164" fmla="*/ 1298046 h 1535438"/>
                <a:gd name="connsiteX165" fmla="*/ 2224453 w 2559136"/>
                <a:gd name="connsiteY165" fmla="*/ 1429930 h 1535438"/>
                <a:gd name="connsiteX166" fmla="*/ 2242038 w 2559136"/>
                <a:gd name="connsiteY166" fmla="*/ 1377177 h 1535438"/>
                <a:gd name="connsiteX167" fmla="*/ 2259623 w 2559136"/>
                <a:gd name="connsiteY167" fmla="*/ 1324423 h 1535438"/>
                <a:gd name="connsiteX168" fmla="*/ 2268415 w 2559136"/>
                <a:gd name="connsiteY168" fmla="*/ 1254084 h 1535438"/>
                <a:gd name="connsiteX169" fmla="*/ 2294792 w 2559136"/>
                <a:gd name="connsiteY169" fmla="*/ 1201330 h 1535438"/>
                <a:gd name="connsiteX170" fmla="*/ 2303584 w 2559136"/>
                <a:gd name="connsiteY170" fmla="*/ 1148577 h 1535438"/>
                <a:gd name="connsiteX171" fmla="*/ 2321169 w 2559136"/>
                <a:gd name="connsiteY171" fmla="*/ 1087030 h 1535438"/>
                <a:gd name="connsiteX172" fmla="*/ 2329961 w 2559136"/>
                <a:gd name="connsiteY172" fmla="*/ 1016692 h 1535438"/>
                <a:gd name="connsiteX173" fmla="*/ 2347546 w 2559136"/>
                <a:gd name="connsiteY173" fmla="*/ 963938 h 1535438"/>
                <a:gd name="connsiteX174" fmla="*/ 2365130 w 2559136"/>
                <a:gd name="connsiteY174" fmla="*/ 1210123 h 1535438"/>
                <a:gd name="connsiteX175" fmla="*/ 2382715 w 2559136"/>
                <a:gd name="connsiteY175" fmla="*/ 1289254 h 1535438"/>
                <a:gd name="connsiteX176" fmla="*/ 2391507 w 2559136"/>
                <a:gd name="connsiteY176" fmla="*/ 1377177 h 1535438"/>
                <a:gd name="connsiteX177" fmla="*/ 2400300 w 2559136"/>
                <a:gd name="connsiteY177" fmla="*/ 1429930 h 1535438"/>
                <a:gd name="connsiteX178" fmla="*/ 2426677 w 2559136"/>
                <a:gd name="connsiteY178" fmla="*/ 1394761 h 1535438"/>
                <a:gd name="connsiteX179" fmla="*/ 2435469 w 2559136"/>
                <a:gd name="connsiteY179" fmla="*/ 1368384 h 1535438"/>
                <a:gd name="connsiteX180" fmla="*/ 2453053 w 2559136"/>
                <a:gd name="connsiteY180" fmla="*/ 1342007 h 1535438"/>
                <a:gd name="connsiteX181" fmla="*/ 2461846 w 2559136"/>
                <a:gd name="connsiteY181" fmla="*/ 1254084 h 1535438"/>
                <a:gd name="connsiteX182" fmla="*/ 2470638 w 2559136"/>
                <a:gd name="connsiteY182" fmla="*/ 1218915 h 1535438"/>
                <a:gd name="connsiteX183" fmla="*/ 2479430 w 2559136"/>
                <a:gd name="connsiteY183" fmla="*/ 1166161 h 1535438"/>
                <a:gd name="connsiteX184" fmla="*/ 2488223 w 2559136"/>
                <a:gd name="connsiteY184" fmla="*/ 1122200 h 1535438"/>
                <a:gd name="connsiteX185" fmla="*/ 2497015 w 2559136"/>
                <a:gd name="connsiteY185" fmla="*/ 1025484 h 1535438"/>
                <a:gd name="connsiteX186" fmla="*/ 2514600 w 2559136"/>
                <a:gd name="connsiteY186" fmla="*/ 1298046 h 1535438"/>
                <a:gd name="connsiteX187" fmla="*/ 2523392 w 2559136"/>
                <a:gd name="connsiteY187" fmla="*/ 1500269 h 1535438"/>
                <a:gd name="connsiteX188" fmla="*/ 2532184 w 2559136"/>
                <a:gd name="connsiteY188" fmla="*/ 1473892 h 1535438"/>
                <a:gd name="connsiteX189" fmla="*/ 2549769 w 2559136"/>
                <a:gd name="connsiteY189" fmla="*/ 1447515 h 1535438"/>
                <a:gd name="connsiteX190" fmla="*/ 2558561 w 2559136"/>
                <a:gd name="connsiteY190" fmla="*/ 1394761 h 1535438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10606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3068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3947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1069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1485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8 w 2559136"/>
                <a:gd name="connsiteY48" fmla="*/ 726546 h 1749311"/>
                <a:gd name="connsiteX49" fmla="*/ 659423 w 2559136"/>
                <a:gd name="connsiteY49" fmla="*/ 779300 h 1749311"/>
                <a:gd name="connsiteX50" fmla="*/ 685800 w 2559136"/>
                <a:gd name="connsiteY50" fmla="*/ 761715 h 1749311"/>
                <a:gd name="connsiteX51" fmla="*/ 677007 w 2559136"/>
                <a:gd name="connsiteY51" fmla="*/ 788092 h 1749311"/>
                <a:gd name="connsiteX52" fmla="*/ 703384 w 2559136"/>
                <a:gd name="connsiteY52" fmla="*/ 955146 h 1749311"/>
                <a:gd name="connsiteX53" fmla="*/ 712177 w 2559136"/>
                <a:gd name="connsiteY53" fmla="*/ 981523 h 1749311"/>
                <a:gd name="connsiteX54" fmla="*/ 712177 w 2559136"/>
                <a:gd name="connsiteY54" fmla="*/ 1078238 h 1749311"/>
                <a:gd name="connsiteX55" fmla="*/ 720969 w 2559136"/>
                <a:gd name="connsiteY55" fmla="*/ 1051861 h 1749311"/>
                <a:gd name="connsiteX56" fmla="*/ 738553 w 2559136"/>
                <a:gd name="connsiteY56" fmla="*/ 981523 h 1749311"/>
                <a:gd name="connsiteX57" fmla="*/ 729761 w 2559136"/>
                <a:gd name="connsiteY57" fmla="*/ 761715 h 1749311"/>
                <a:gd name="connsiteX58" fmla="*/ 720969 w 2559136"/>
                <a:gd name="connsiteY58" fmla="*/ 735338 h 1749311"/>
                <a:gd name="connsiteX59" fmla="*/ 729761 w 2559136"/>
                <a:gd name="connsiteY59" fmla="*/ 295723 h 1749311"/>
                <a:gd name="connsiteX60" fmla="*/ 738553 w 2559136"/>
                <a:gd name="connsiteY60" fmla="*/ 339684 h 1749311"/>
                <a:gd name="connsiteX61" fmla="*/ 756138 w 2559136"/>
                <a:gd name="connsiteY61" fmla="*/ 383646 h 1749311"/>
                <a:gd name="connsiteX62" fmla="*/ 764930 w 2559136"/>
                <a:gd name="connsiteY62" fmla="*/ 410023 h 1749311"/>
                <a:gd name="connsiteX63" fmla="*/ 782515 w 2559136"/>
                <a:gd name="connsiteY63" fmla="*/ 471569 h 1749311"/>
                <a:gd name="connsiteX64" fmla="*/ 764930 w 2559136"/>
                <a:gd name="connsiteY64" fmla="*/ 541907 h 1749311"/>
                <a:gd name="connsiteX65" fmla="*/ 773723 w 2559136"/>
                <a:gd name="connsiteY65" fmla="*/ 585869 h 1749311"/>
                <a:gd name="connsiteX66" fmla="*/ 800100 w 2559136"/>
                <a:gd name="connsiteY66" fmla="*/ 665000 h 1749311"/>
                <a:gd name="connsiteX67" fmla="*/ 817684 w 2559136"/>
                <a:gd name="connsiteY67" fmla="*/ 700169 h 1749311"/>
                <a:gd name="connsiteX68" fmla="*/ 826477 w 2559136"/>
                <a:gd name="connsiteY68" fmla="*/ 735338 h 1749311"/>
                <a:gd name="connsiteX69" fmla="*/ 844061 w 2559136"/>
                <a:gd name="connsiteY69" fmla="*/ 788092 h 1749311"/>
                <a:gd name="connsiteX70" fmla="*/ 861646 w 2559136"/>
                <a:gd name="connsiteY70" fmla="*/ 682584 h 1749311"/>
                <a:gd name="connsiteX71" fmla="*/ 870438 w 2559136"/>
                <a:gd name="connsiteY71" fmla="*/ 436400 h 1749311"/>
                <a:gd name="connsiteX72" fmla="*/ 879230 w 2559136"/>
                <a:gd name="connsiteY72" fmla="*/ 119877 h 1749311"/>
                <a:gd name="connsiteX73" fmla="*/ 888023 w 2559136"/>
                <a:gd name="connsiteY73" fmla="*/ 14369 h 1749311"/>
                <a:gd name="connsiteX74" fmla="*/ 896815 w 2559136"/>
                <a:gd name="connsiteY74" fmla="*/ 58330 h 1749311"/>
                <a:gd name="connsiteX75" fmla="*/ 914400 w 2559136"/>
                <a:gd name="connsiteY75" fmla="*/ 172630 h 1749311"/>
                <a:gd name="connsiteX76" fmla="*/ 958361 w 2559136"/>
                <a:gd name="connsiteY76" fmla="*/ 330892 h 1749311"/>
                <a:gd name="connsiteX77" fmla="*/ 984738 w 2559136"/>
                <a:gd name="connsiteY77" fmla="*/ 462777 h 1749311"/>
                <a:gd name="connsiteX78" fmla="*/ 993530 w 2559136"/>
                <a:gd name="connsiteY78" fmla="*/ 427607 h 1749311"/>
                <a:gd name="connsiteX79" fmla="*/ 1002323 w 2559136"/>
                <a:gd name="connsiteY79" fmla="*/ 401230 h 1749311"/>
                <a:gd name="connsiteX80" fmla="*/ 1019907 w 2559136"/>
                <a:gd name="connsiteY80" fmla="*/ 119877 h 1749311"/>
                <a:gd name="connsiteX81" fmla="*/ 1037492 w 2559136"/>
                <a:gd name="connsiteY81" fmla="*/ 58330 h 1749311"/>
                <a:gd name="connsiteX82" fmla="*/ 1046284 w 2559136"/>
                <a:gd name="connsiteY82" fmla="*/ 84707 h 1749311"/>
                <a:gd name="connsiteX83" fmla="*/ 1063869 w 2559136"/>
                <a:gd name="connsiteY83" fmla="*/ 234177 h 1749311"/>
                <a:gd name="connsiteX84" fmla="*/ 1081453 w 2559136"/>
                <a:gd name="connsiteY84" fmla="*/ 533115 h 1749311"/>
                <a:gd name="connsiteX85" fmla="*/ 1090246 w 2559136"/>
                <a:gd name="connsiteY85" fmla="*/ 585869 h 1749311"/>
                <a:gd name="connsiteX86" fmla="*/ 1107830 w 2559136"/>
                <a:gd name="connsiteY86" fmla="*/ 541907 h 1749311"/>
                <a:gd name="connsiteX87" fmla="*/ 1125415 w 2559136"/>
                <a:gd name="connsiteY87" fmla="*/ 471569 h 1749311"/>
                <a:gd name="connsiteX88" fmla="*/ 1134207 w 2559136"/>
                <a:gd name="connsiteY88" fmla="*/ 436400 h 1749311"/>
                <a:gd name="connsiteX89" fmla="*/ 1151792 w 2559136"/>
                <a:gd name="connsiteY89" fmla="*/ 366061 h 1749311"/>
                <a:gd name="connsiteX90" fmla="*/ 1169377 w 2559136"/>
                <a:gd name="connsiteY90" fmla="*/ 577077 h 1749311"/>
                <a:gd name="connsiteX91" fmla="*/ 1178169 w 2559136"/>
                <a:gd name="connsiteY91" fmla="*/ 708961 h 1749311"/>
                <a:gd name="connsiteX92" fmla="*/ 1186961 w 2559136"/>
                <a:gd name="connsiteY92" fmla="*/ 770507 h 1749311"/>
                <a:gd name="connsiteX93" fmla="*/ 1204546 w 2559136"/>
                <a:gd name="connsiteY93" fmla="*/ 893600 h 1749311"/>
                <a:gd name="connsiteX94" fmla="*/ 1239715 w 2559136"/>
                <a:gd name="connsiteY94" fmla="*/ 1025484 h 1749311"/>
                <a:gd name="connsiteX95" fmla="*/ 1257300 w 2559136"/>
                <a:gd name="connsiteY95" fmla="*/ 876015 h 1749311"/>
                <a:gd name="connsiteX96" fmla="*/ 1274884 w 2559136"/>
                <a:gd name="connsiteY96" fmla="*/ 436400 h 1749311"/>
                <a:gd name="connsiteX97" fmla="*/ 1301261 w 2559136"/>
                <a:gd name="connsiteY97" fmla="*/ 832054 h 1749311"/>
                <a:gd name="connsiteX98" fmla="*/ 1318846 w 2559136"/>
                <a:gd name="connsiteY98" fmla="*/ 911184 h 1749311"/>
                <a:gd name="connsiteX99" fmla="*/ 1310053 w 2559136"/>
                <a:gd name="connsiteY99" fmla="*/ 1122200 h 1749311"/>
                <a:gd name="connsiteX100" fmla="*/ 1318846 w 2559136"/>
                <a:gd name="connsiteY100" fmla="*/ 955146 h 1749311"/>
                <a:gd name="connsiteX101" fmla="*/ 1327638 w 2559136"/>
                <a:gd name="connsiteY101" fmla="*/ 726546 h 1749311"/>
                <a:gd name="connsiteX102" fmla="*/ 1362807 w 2559136"/>
                <a:gd name="connsiteY102" fmla="*/ 585869 h 1749311"/>
                <a:gd name="connsiteX103" fmla="*/ 1380392 w 2559136"/>
                <a:gd name="connsiteY103" fmla="*/ 550700 h 1749311"/>
                <a:gd name="connsiteX104" fmla="*/ 1389184 w 2559136"/>
                <a:gd name="connsiteY104" fmla="*/ 339684 h 1749311"/>
                <a:gd name="connsiteX105" fmla="*/ 1406769 w 2559136"/>
                <a:gd name="connsiteY105" fmla="*/ 374854 h 1749311"/>
                <a:gd name="connsiteX106" fmla="*/ 1415561 w 2559136"/>
                <a:gd name="connsiteY106" fmla="*/ 471569 h 1749311"/>
                <a:gd name="connsiteX107" fmla="*/ 1406769 w 2559136"/>
                <a:gd name="connsiteY107" fmla="*/ 665000 h 1749311"/>
                <a:gd name="connsiteX108" fmla="*/ 1424353 w 2559136"/>
                <a:gd name="connsiteY108" fmla="*/ 937561 h 1749311"/>
                <a:gd name="connsiteX109" fmla="*/ 1433146 w 2559136"/>
                <a:gd name="connsiteY109" fmla="*/ 999107 h 1749311"/>
                <a:gd name="connsiteX110" fmla="*/ 1441938 w 2559136"/>
                <a:gd name="connsiteY110" fmla="*/ 1051861 h 1749311"/>
                <a:gd name="connsiteX111" fmla="*/ 1450730 w 2559136"/>
                <a:gd name="connsiteY111" fmla="*/ 981523 h 1749311"/>
                <a:gd name="connsiteX112" fmla="*/ 1477107 w 2559136"/>
                <a:gd name="connsiteY112" fmla="*/ 858430 h 1749311"/>
                <a:gd name="connsiteX113" fmla="*/ 1512277 w 2559136"/>
                <a:gd name="connsiteY113" fmla="*/ 612246 h 1749311"/>
                <a:gd name="connsiteX114" fmla="*/ 1547446 w 2559136"/>
                <a:gd name="connsiteY114" fmla="*/ 357269 h 1749311"/>
                <a:gd name="connsiteX115" fmla="*/ 1556238 w 2559136"/>
                <a:gd name="connsiteY115" fmla="*/ 304515 h 1749311"/>
                <a:gd name="connsiteX116" fmla="*/ 1565030 w 2559136"/>
                <a:gd name="connsiteY116" fmla="*/ 339684 h 1749311"/>
                <a:gd name="connsiteX117" fmla="*/ 1573823 w 2559136"/>
                <a:gd name="connsiteY117" fmla="*/ 981523 h 1749311"/>
                <a:gd name="connsiteX118" fmla="*/ 1591407 w 2559136"/>
                <a:gd name="connsiteY118" fmla="*/ 911184 h 1749311"/>
                <a:gd name="connsiteX119" fmla="*/ 1608992 w 2559136"/>
                <a:gd name="connsiteY119" fmla="*/ 840846 h 1749311"/>
                <a:gd name="connsiteX120" fmla="*/ 1617784 w 2559136"/>
                <a:gd name="connsiteY120" fmla="*/ 796884 h 1749311"/>
                <a:gd name="connsiteX121" fmla="*/ 1644161 w 2559136"/>
                <a:gd name="connsiteY121" fmla="*/ 788092 h 1749311"/>
                <a:gd name="connsiteX122" fmla="*/ 1652953 w 2559136"/>
                <a:gd name="connsiteY122" fmla="*/ 761715 h 1749311"/>
                <a:gd name="connsiteX123" fmla="*/ 1688123 w 2559136"/>
                <a:gd name="connsiteY123" fmla="*/ 700169 h 1749311"/>
                <a:gd name="connsiteX124" fmla="*/ 1688123 w 2559136"/>
                <a:gd name="connsiteY124" fmla="*/ 972730 h 1749311"/>
                <a:gd name="connsiteX125" fmla="*/ 1705707 w 2559136"/>
                <a:gd name="connsiteY125" fmla="*/ 1254084 h 1749311"/>
                <a:gd name="connsiteX126" fmla="*/ 1714500 w 2559136"/>
                <a:gd name="connsiteY126" fmla="*/ 1289254 h 1749311"/>
                <a:gd name="connsiteX127" fmla="*/ 1758461 w 2559136"/>
                <a:gd name="connsiteY127" fmla="*/ 1122200 h 1749311"/>
                <a:gd name="connsiteX128" fmla="*/ 1767253 w 2559136"/>
                <a:gd name="connsiteY128" fmla="*/ 1095823 h 1749311"/>
                <a:gd name="connsiteX129" fmla="*/ 1776046 w 2559136"/>
                <a:gd name="connsiteY129" fmla="*/ 1060654 h 1749311"/>
                <a:gd name="connsiteX130" fmla="*/ 1793630 w 2559136"/>
                <a:gd name="connsiteY130" fmla="*/ 867223 h 1749311"/>
                <a:gd name="connsiteX131" fmla="*/ 1811215 w 2559136"/>
                <a:gd name="connsiteY131" fmla="*/ 832054 h 1749311"/>
                <a:gd name="connsiteX132" fmla="*/ 1820007 w 2559136"/>
                <a:gd name="connsiteY132" fmla="*/ 1122200 h 1749311"/>
                <a:gd name="connsiteX133" fmla="*/ 1820007 w 2559136"/>
                <a:gd name="connsiteY133" fmla="*/ 1500269 h 1749311"/>
                <a:gd name="connsiteX134" fmla="*/ 1828800 w 2559136"/>
                <a:gd name="connsiteY134" fmla="*/ 1535438 h 1749311"/>
                <a:gd name="connsiteX135" fmla="*/ 1837592 w 2559136"/>
                <a:gd name="connsiteY135" fmla="*/ 1447515 h 1749311"/>
                <a:gd name="connsiteX136" fmla="*/ 1855177 w 2559136"/>
                <a:gd name="connsiteY136" fmla="*/ 1342007 h 1749311"/>
                <a:gd name="connsiteX137" fmla="*/ 1863969 w 2559136"/>
                <a:gd name="connsiteY137" fmla="*/ 1262877 h 1749311"/>
                <a:gd name="connsiteX138" fmla="*/ 1872761 w 2559136"/>
                <a:gd name="connsiteY138" fmla="*/ 1087030 h 1749311"/>
                <a:gd name="connsiteX139" fmla="*/ 1881553 w 2559136"/>
                <a:gd name="connsiteY139" fmla="*/ 1060654 h 1749311"/>
                <a:gd name="connsiteX140" fmla="*/ 1899138 w 2559136"/>
                <a:gd name="connsiteY140" fmla="*/ 963938 h 1749311"/>
                <a:gd name="connsiteX141" fmla="*/ 1916723 w 2559136"/>
                <a:gd name="connsiteY141" fmla="*/ 1350800 h 1749311"/>
                <a:gd name="connsiteX142" fmla="*/ 1925515 w 2559136"/>
                <a:gd name="connsiteY142" fmla="*/ 1421138 h 1749311"/>
                <a:gd name="connsiteX143" fmla="*/ 1934307 w 2559136"/>
                <a:gd name="connsiteY143" fmla="*/ 1333215 h 1749311"/>
                <a:gd name="connsiteX144" fmla="*/ 1943100 w 2559136"/>
                <a:gd name="connsiteY144" fmla="*/ 1210123 h 1749311"/>
                <a:gd name="connsiteX145" fmla="*/ 1951892 w 2559136"/>
                <a:gd name="connsiteY145" fmla="*/ 1148577 h 1749311"/>
                <a:gd name="connsiteX146" fmla="*/ 1969477 w 2559136"/>
                <a:gd name="connsiteY146" fmla="*/ 1183746 h 1749311"/>
                <a:gd name="connsiteX147" fmla="*/ 1987061 w 2559136"/>
                <a:gd name="connsiteY147" fmla="*/ 1421138 h 1749311"/>
                <a:gd name="connsiteX148" fmla="*/ 2013438 w 2559136"/>
                <a:gd name="connsiteY148" fmla="*/ 1315630 h 1749311"/>
                <a:gd name="connsiteX149" fmla="*/ 2022230 w 2559136"/>
                <a:gd name="connsiteY149" fmla="*/ 1289254 h 1749311"/>
                <a:gd name="connsiteX150" fmla="*/ 2039815 w 2559136"/>
                <a:gd name="connsiteY150" fmla="*/ 1227707 h 1749311"/>
                <a:gd name="connsiteX151" fmla="*/ 2057400 w 2559136"/>
                <a:gd name="connsiteY151" fmla="*/ 1306838 h 1749311"/>
                <a:gd name="connsiteX152" fmla="*/ 2074984 w 2559136"/>
                <a:gd name="connsiteY152" fmla="*/ 1429930 h 1749311"/>
                <a:gd name="connsiteX153" fmla="*/ 2083777 w 2559136"/>
                <a:gd name="connsiteY153" fmla="*/ 1500269 h 1749311"/>
                <a:gd name="connsiteX154" fmla="*/ 2092569 w 2559136"/>
                <a:gd name="connsiteY154" fmla="*/ 1456307 h 1749311"/>
                <a:gd name="connsiteX155" fmla="*/ 2101361 w 2559136"/>
                <a:gd name="connsiteY155" fmla="*/ 1429930 h 1749311"/>
                <a:gd name="connsiteX156" fmla="*/ 2127738 w 2559136"/>
                <a:gd name="connsiteY156" fmla="*/ 1289254 h 1749311"/>
                <a:gd name="connsiteX157" fmla="*/ 2136530 w 2559136"/>
                <a:gd name="connsiteY157" fmla="*/ 1201330 h 1749311"/>
                <a:gd name="connsiteX158" fmla="*/ 2145323 w 2559136"/>
                <a:gd name="connsiteY158" fmla="*/ 1122200 h 1749311"/>
                <a:gd name="connsiteX159" fmla="*/ 2154115 w 2559136"/>
                <a:gd name="connsiteY159" fmla="*/ 1025484 h 1749311"/>
                <a:gd name="connsiteX160" fmla="*/ 2171700 w 2559136"/>
                <a:gd name="connsiteY160" fmla="*/ 972730 h 1749311"/>
                <a:gd name="connsiteX161" fmla="*/ 2180492 w 2559136"/>
                <a:gd name="connsiteY161" fmla="*/ 1034277 h 1749311"/>
                <a:gd name="connsiteX162" fmla="*/ 2189284 w 2559136"/>
                <a:gd name="connsiteY162" fmla="*/ 1087030 h 1749311"/>
                <a:gd name="connsiteX163" fmla="*/ 2198077 w 2559136"/>
                <a:gd name="connsiteY163" fmla="*/ 1218915 h 1749311"/>
                <a:gd name="connsiteX164" fmla="*/ 2206869 w 2559136"/>
                <a:gd name="connsiteY164" fmla="*/ 1298046 h 1749311"/>
                <a:gd name="connsiteX165" fmla="*/ 2224453 w 2559136"/>
                <a:gd name="connsiteY165" fmla="*/ 1429930 h 1749311"/>
                <a:gd name="connsiteX166" fmla="*/ 2242038 w 2559136"/>
                <a:gd name="connsiteY166" fmla="*/ 1377177 h 1749311"/>
                <a:gd name="connsiteX167" fmla="*/ 2259623 w 2559136"/>
                <a:gd name="connsiteY167" fmla="*/ 1324423 h 1749311"/>
                <a:gd name="connsiteX168" fmla="*/ 2268415 w 2559136"/>
                <a:gd name="connsiteY168" fmla="*/ 1254084 h 1749311"/>
                <a:gd name="connsiteX169" fmla="*/ 2294792 w 2559136"/>
                <a:gd name="connsiteY169" fmla="*/ 1201330 h 1749311"/>
                <a:gd name="connsiteX170" fmla="*/ 2303584 w 2559136"/>
                <a:gd name="connsiteY170" fmla="*/ 1148577 h 1749311"/>
                <a:gd name="connsiteX171" fmla="*/ 2321169 w 2559136"/>
                <a:gd name="connsiteY171" fmla="*/ 1087030 h 1749311"/>
                <a:gd name="connsiteX172" fmla="*/ 2329961 w 2559136"/>
                <a:gd name="connsiteY172" fmla="*/ 1016692 h 1749311"/>
                <a:gd name="connsiteX173" fmla="*/ 2347546 w 2559136"/>
                <a:gd name="connsiteY173" fmla="*/ 963938 h 1749311"/>
                <a:gd name="connsiteX174" fmla="*/ 2365130 w 2559136"/>
                <a:gd name="connsiteY174" fmla="*/ 1210123 h 1749311"/>
                <a:gd name="connsiteX175" fmla="*/ 2382715 w 2559136"/>
                <a:gd name="connsiteY175" fmla="*/ 1289254 h 1749311"/>
                <a:gd name="connsiteX176" fmla="*/ 2391507 w 2559136"/>
                <a:gd name="connsiteY176" fmla="*/ 1377177 h 1749311"/>
                <a:gd name="connsiteX177" fmla="*/ 2400300 w 2559136"/>
                <a:gd name="connsiteY177" fmla="*/ 1429930 h 1749311"/>
                <a:gd name="connsiteX178" fmla="*/ 2426677 w 2559136"/>
                <a:gd name="connsiteY178" fmla="*/ 1394761 h 1749311"/>
                <a:gd name="connsiteX179" fmla="*/ 2435469 w 2559136"/>
                <a:gd name="connsiteY179" fmla="*/ 1368384 h 1749311"/>
                <a:gd name="connsiteX180" fmla="*/ 2453053 w 2559136"/>
                <a:gd name="connsiteY180" fmla="*/ 1342007 h 1749311"/>
                <a:gd name="connsiteX181" fmla="*/ 2461846 w 2559136"/>
                <a:gd name="connsiteY181" fmla="*/ 1254084 h 1749311"/>
                <a:gd name="connsiteX182" fmla="*/ 2470638 w 2559136"/>
                <a:gd name="connsiteY182" fmla="*/ 1218915 h 1749311"/>
                <a:gd name="connsiteX183" fmla="*/ 2479430 w 2559136"/>
                <a:gd name="connsiteY183" fmla="*/ 1166161 h 1749311"/>
                <a:gd name="connsiteX184" fmla="*/ 2488223 w 2559136"/>
                <a:gd name="connsiteY184" fmla="*/ 1122200 h 1749311"/>
                <a:gd name="connsiteX185" fmla="*/ 2497015 w 2559136"/>
                <a:gd name="connsiteY185" fmla="*/ 1025484 h 1749311"/>
                <a:gd name="connsiteX186" fmla="*/ 2514600 w 2559136"/>
                <a:gd name="connsiteY186" fmla="*/ 1298046 h 1749311"/>
                <a:gd name="connsiteX187" fmla="*/ 2523392 w 2559136"/>
                <a:gd name="connsiteY187" fmla="*/ 1500269 h 1749311"/>
                <a:gd name="connsiteX188" fmla="*/ 2532184 w 2559136"/>
                <a:gd name="connsiteY188" fmla="*/ 1473892 h 1749311"/>
                <a:gd name="connsiteX189" fmla="*/ 2549769 w 2559136"/>
                <a:gd name="connsiteY189" fmla="*/ 1447515 h 1749311"/>
                <a:gd name="connsiteX190" fmla="*/ 2558561 w 2559136"/>
                <a:gd name="connsiteY190" fmla="*/ 1394761 h 1749311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5272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3068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3947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1069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1485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8 w 2559136"/>
                <a:gd name="connsiteY48" fmla="*/ 726546 h 1749311"/>
                <a:gd name="connsiteX49" fmla="*/ 659423 w 2559136"/>
                <a:gd name="connsiteY49" fmla="*/ 779300 h 1749311"/>
                <a:gd name="connsiteX50" fmla="*/ 685800 w 2559136"/>
                <a:gd name="connsiteY50" fmla="*/ 761715 h 1749311"/>
                <a:gd name="connsiteX51" fmla="*/ 677007 w 2559136"/>
                <a:gd name="connsiteY51" fmla="*/ 788092 h 1749311"/>
                <a:gd name="connsiteX52" fmla="*/ 703384 w 2559136"/>
                <a:gd name="connsiteY52" fmla="*/ 955146 h 1749311"/>
                <a:gd name="connsiteX53" fmla="*/ 712177 w 2559136"/>
                <a:gd name="connsiteY53" fmla="*/ 981523 h 1749311"/>
                <a:gd name="connsiteX54" fmla="*/ 712177 w 2559136"/>
                <a:gd name="connsiteY54" fmla="*/ 1078238 h 1749311"/>
                <a:gd name="connsiteX55" fmla="*/ 720969 w 2559136"/>
                <a:gd name="connsiteY55" fmla="*/ 1051861 h 1749311"/>
                <a:gd name="connsiteX56" fmla="*/ 738553 w 2559136"/>
                <a:gd name="connsiteY56" fmla="*/ 981523 h 1749311"/>
                <a:gd name="connsiteX57" fmla="*/ 729761 w 2559136"/>
                <a:gd name="connsiteY57" fmla="*/ 761715 h 1749311"/>
                <a:gd name="connsiteX58" fmla="*/ 720969 w 2559136"/>
                <a:gd name="connsiteY58" fmla="*/ 735338 h 1749311"/>
                <a:gd name="connsiteX59" fmla="*/ 729761 w 2559136"/>
                <a:gd name="connsiteY59" fmla="*/ 295723 h 1749311"/>
                <a:gd name="connsiteX60" fmla="*/ 738553 w 2559136"/>
                <a:gd name="connsiteY60" fmla="*/ 339684 h 1749311"/>
                <a:gd name="connsiteX61" fmla="*/ 756138 w 2559136"/>
                <a:gd name="connsiteY61" fmla="*/ 383646 h 1749311"/>
                <a:gd name="connsiteX62" fmla="*/ 764930 w 2559136"/>
                <a:gd name="connsiteY62" fmla="*/ 410023 h 1749311"/>
                <a:gd name="connsiteX63" fmla="*/ 782515 w 2559136"/>
                <a:gd name="connsiteY63" fmla="*/ 471569 h 1749311"/>
                <a:gd name="connsiteX64" fmla="*/ 764930 w 2559136"/>
                <a:gd name="connsiteY64" fmla="*/ 541907 h 1749311"/>
                <a:gd name="connsiteX65" fmla="*/ 773723 w 2559136"/>
                <a:gd name="connsiteY65" fmla="*/ 585869 h 1749311"/>
                <a:gd name="connsiteX66" fmla="*/ 800100 w 2559136"/>
                <a:gd name="connsiteY66" fmla="*/ 665000 h 1749311"/>
                <a:gd name="connsiteX67" fmla="*/ 817684 w 2559136"/>
                <a:gd name="connsiteY67" fmla="*/ 700169 h 1749311"/>
                <a:gd name="connsiteX68" fmla="*/ 826477 w 2559136"/>
                <a:gd name="connsiteY68" fmla="*/ 735338 h 1749311"/>
                <a:gd name="connsiteX69" fmla="*/ 844061 w 2559136"/>
                <a:gd name="connsiteY69" fmla="*/ 788092 h 1749311"/>
                <a:gd name="connsiteX70" fmla="*/ 861646 w 2559136"/>
                <a:gd name="connsiteY70" fmla="*/ 682584 h 1749311"/>
                <a:gd name="connsiteX71" fmla="*/ 870438 w 2559136"/>
                <a:gd name="connsiteY71" fmla="*/ 436400 h 1749311"/>
                <a:gd name="connsiteX72" fmla="*/ 879230 w 2559136"/>
                <a:gd name="connsiteY72" fmla="*/ 119877 h 1749311"/>
                <a:gd name="connsiteX73" fmla="*/ 888023 w 2559136"/>
                <a:gd name="connsiteY73" fmla="*/ 14369 h 1749311"/>
                <a:gd name="connsiteX74" fmla="*/ 896815 w 2559136"/>
                <a:gd name="connsiteY74" fmla="*/ 58330 h 1749311"/>
                <a:gd name="connsiteX75" fmla="*/ 914400 w 2559136"/>
                <a:gd name="connsiteY75" fmla="*/ 172630 h 1749311"/>
                <a:gd name="connsiteX76" fmla="*/ 958361 w 2559136"/>
                <a:gd name="connsiteY76" fmla="*/ 330892 h 1749311"/>
                <a:gd name="connsiteX77" fmla="*/ 984738 w 2559136"/>
                <a:gd name="connsiteY77" fmla="*/ 462777 h 1749311"/>
                <a:gd name="connsiteX78" fmla="*/ 993530 w 2559136"/>
                <a:gd name="connsiteY78" fmla="*/ 427607 h 1749311"/>
                <a:gd name="connsiteX79" fmla="*/ 1002323 w 2559136"/>
                <a:gd name="connsiteY79" fmla="*/ 401230 h 1749311"/>
                <a:gd name="connsiteX80" fmla="*/ 1019907 w 2559136"/>
                <a:gd name="connsiteY80" fmla="*/ 119877 h 1749311"/>
                <a:gd name="connsiteX81" fmla="*/ 1037492 w 2559136"/>
                <a:gd name="connsiteY81" fmla="*/ 58330 h 1749311"/>
                <a:gd name="connsiteX82" fmla="*/ 1046284 w 2559136"/>
                <a:gd name="connsiteY82" fmla="*/ 84707 h 1749311"/>
                <a:gd name="connsiteX83" fmla="*/ 1063869 w 2559136"/>
                <a:gd name="connsiteY83" fmla="*/ 234177 h 1749311"/>
                <a:gd name="connsiteX84" fmla="*/ 1081453 w 2559136"/>
                <a:gd name="connsiteY84" fmla="*/ 533115 h 1749311"/>
                <a:gd name="connsiteX85" fmla="*/ 1090246 w 2559136"/>
                <a:gd name="connsiteY85" fmla="*/ 585869 h 1749311"/>
                <a:gd name="connsiteX86" fmla="*/ 1107830 w 2559136"/>
                <a:gd name="connsiteY86" fmla="*/ 541907 h 1749311"/>
                <a:gd name="connsiteX87" fmla="*/ 1125415 w 2559136"/>
                <a:gd name="connsiteY87" fmla="*/ 471569 h 1749311"/>
                <a:gd name="connsiteX88" fmla="*/ 1134207 w 2559136"/>
                <a:gd name="connsiteY88" fmla="*/ 436400 h 1749311"/>
                <a:gd name="connsiteX89" fmla="*/ 1151792 w 2559136"/>
                <a:gd name="connsiteY89" fmla="*/ 366061 h 1749311"/>
                <a:gd name="connsiteX90" fmla="*/ 1169377 w 2559136"/>
                <a:gd name="connsiteY90" fmla="*/ 577077 h 1749311"/>
                <a:gd name="connsiteX91" fmla="*/ 1178169 w 2559136"/>
                <a:gd name="connsiteY91" fmla="*/ 708961 h 1749311"/>
                <a:gd name="connsiteX92" fmla="*/ 1186961 w 2559136"/>
                <a:gd name="connsiteY92" fmla="*/ 770507 h 1749311"/>
                <a:gd name="connsiteX93" fmla="*/ 1204546 w 2559136"/>
                <a:gd name="connsiteY93" fmla="*/ 893600 h 1749311"/>
                <a:gd name="connsiteX94" fmla="*/ 1239715 w 2559136"/>
                <a:gd name="connsiteY94" fmla="*/ 1025484 h 1749311"/>
                <a:gd name="connsiteX95" fmla="*/ 1257300 w 2559136"/>
                <a:gd name="connsiteY95" fmla="*/ 876015 h 1749311"/>
                <a:gd name="connsiteX96" fmla="*/ 1274884 w 2559136"/>
                <a:gd name="connsiteY96" fmla="*/ 436400 h 1749311"/>
                <a:gd name="connsiteX97" fmla="*/ 1301261 w 2559136"/>
                <a:gd name="connsiteY97" fmla="*/ 832054 h 1749311"/>
                <a:gd name="connsiteX98" fmla="*/ 1318846 w 2559136"/>
                <a:gd name="connsiteY98" fmla="*/ 911184 h 1749311"/>
                <a:gd name="connsiteX99" fmla="*/ 1310053 w 2559136"/>
                <a:gd name="connsiteY99" fmla="*/ 1122200 h 1749311"/>
                <a:gd name="connsiteX100" fmla="*/ 1318846 w 2559136"/>
                <a:gd name="connsiteY100" fmla="*/ 955146 h 1749311"/>
                <a:gd name="connsiteX101" fmla="*/ 1327638 w 2559136"/>
                <a:gd name="connsiteY101" fmla="*/ 726546 h 1749311"/>
                <a:gd name="connsiteX102" fmla="*/ 1362807 w 2559136"/>
                <a:gd name="connsiteY102" fmla="*/ 585869 h 1749311"/>
                <a:gd name="connsiteX103" fmla="*/ 1380392 w 2559136"/>
                <a:gd name="connsiteY103" fmla="*/ 550700 h 1749311"/>
                <a:gd name="connsiteX104" fmla="*/ 1389184 w 2559136"/>
                <a:gd name="connsiteY104" fmla="*/ 339684 h 1749311"/>
                <a:gd name="connsiteX105" fmla="*/ 1406769 w 2559136"/>
                <a:gd name="connsiteY105" fmla="*/ 374854 h 1749311"/>
                <a:gd name="connsiteX106" fmla="*/ 1415561 w 2559136"/>
                <a:gd name="connsiteY106" fmla="*/ 471569 h 1749311"/>
                <a:gd name="connsiteX107" fmla="*/ 1406769 w 2559136"/>
                <a:gd name="connsiteY107" fmla="*/ 665000 h 1749311"/>
                <a:gd name="connsiteX108" fmla="*/ 1424353 w 2559136"/>
                <a:gd name="connsiteY108" fmla="*/ 937561 h 1749311"/>
                <a:gd name="connsiteX109" fmla="*/ 1433146 w 2559136"/>
                <a:gd name="connsiteY109" fmla="*/ 999107 h 1749311"/>
                <a:gd name="connsiteX110" fmla="*/ 1441938 w 2559136"/>
                <a:gd name="connsiteY110" fmla="*/ 1051861 h 1749311"/>
                <a:gd name="connsiteX111" fmla="*/ 1450730 w 2559136"/>
                <a:gd name="connsiteY111" fmla="*/ 981523 h 1749311"/>
                <a:gd name="connsiteX112" fmla="*/ 1477107 w 2559136"/>
                <a:gd name="connsiteY112" fmla="*/ 858430 h 1749311"/>
                <a:gd name="connsiteX113" fmla="*/ 1512277 w 2559136"/>
                <a:gd name="connsiteY113" fmla="*/ 612246 h 1749311"/>
                <a:gd name="connsiteX114" fmla="*/ 1547446 w 2559136"/>
                <a:gd name="connsiteY114" fmla="*/ 357269 h 1749311"/>
                <a:gd name="connsiteX115" fmla="*/ 1556238 w 2559136"/>
                <a:gd name="connsiteY115" fmla="*/ 304515 h 1749311"/>
                <a:gd name="connsiteX116" fmla="*/ 1565030 w 2559136"/>
                <a:gd name="connsiteY116" fmla="*/ 339684 h 1749311"/>
                <a:gd name="connsiteX117" fmla="*/ 1573823 w 2559136"/>
                <a:gd name="connsiteY117" fmla="*/ 981523 h 1749311"/>
                <a:gd name="connsiteX118" fmla="*/ 1591407 w 2559136"/>
                <a:gd name="connsiteY118" fmla="*/ 911184 h 1749311"/>
                <a:gd name="connsiteX119" fmla="*/ 1608992 w 2559136"/>
                <a:gd name="connsiteY119" fmla="*/ 840846 h 1749311"/>
                <a:gd name="connsiteX120" fmla="*/ 1617784 w 2559136"/>
                <a:gd name="connsiteY120" fmla="*/ 796884 h 1749311"/>
                <a:gd name="connsiteX121" fmla="*/ 1644161 w 2559136"/>
                <a:gd name="connsiteY121" fmla="*/ 788092 h 1749311"/>
                <a:gd name="connsiteX122" fmla="*/ 1652953 w 2559136"/>
                <a:gd name="connsiteY122" fmla="*/ 761715 h 1749311"/>
                <a:gd name="connsiteX123" fmla="*/ 1688123 w 2559136"/>
                <a:gd name="connsiteY123" fmla="*/ 700169 h 1749311"/>
                <a:gd name="connsiteX124" fmla="*/ 1688123 w 2559136"/>
                <a:gd name="connsiteY124" fmla="*/ 972730 h 1749311"/>
                <a:gd name="connsiteX125" fmla="*/ 1705707 w 2559136"/>
                <a:gd name="connsiteY125" fmla="*/ 1254084 h 1749311"/>
                <a:gd name="connsiteX126" fmla="*/ 1714500 w 2559136"/>
                <a:gd name="connsiteY126" fmla="*/ 1289254 h 1749311"/>
                <a:gd name="connsiteX127" fmla="*/ 1758461 w 2559136"/>
                <a:gd name="connsiteY127" fmla="*/ 1122200 h 1749311"/>
                <a:gd name="connsiteX128" fmla="*/ 1767253 w 2559136"/>
                <a:gd name="connsiteY128" fmla="*/ 1095823 h 1749311"/>
                <a:gd name="connsiteX129" fmla="*/ 1776046 w 2559136"/>
                <a:gd name="connsiteY129" fmla="*/ 1060654 h 1749311"/>
                <a:gd name="connsiteX130" fmla="*/ 1793630 w 2559136"/>
                <a:gd name="connsiteY130" fmla="*/ 867223 h 1749311"/>
                <a:gd name="connsiteX131" fmla="*/ 1811215 w 2559136"/>
                <a:gd name="connsiteY131" fmla="*/ 832054 h 1749311"/>
                <a:gd name="connsiteX132" fmla="*/ 1820007 w 2559136"/>
                <a:gd name="connsiteY132" fmla="*/ 1122200 h 1749311"/>
                <a:gd name="connsiteX133" fmla="*/ 1820007 w 2559136"/>
                <a:gd name="connsiteY133" fmla="*/ 1500269 h 1749311"/>
                <a:gd name="connsiteX134" fmla="*/ 1828800 w 2559136"/>
                <a:gd name="connsiteY134" fmla="*/ 1535438 h 1749311"/>
                <a:gd name="connsiteX135" fmla="*/ 1837592 w 2559136"/>
                <a:gd name="connsiteY135" fmla="*/ 1447515 h 1749311"/>
                <a:gd name="connsiteX136" fmla="*/ 1855177 w 2559136"/>
                <a:gd name="connsiteY136" fmla="*/ 1342007 h 1749311"/>
                <a:gd name="connsiteX137" fmla="*/ 1863969 w 2559136"/>
                <a:gd name="connsiteY137" fmla="*/ 1262877 h 1749311"/>
                <a:gd name="connsiteX138" fmla="*/ 1872761 w 2559136"/>
                <a:gd name="connsiteY138" fmla="*/ 1087030 h 1749311"/>
                <a:gd name="connsiteX139" fmla="*/ 1881553 w 2559136"/>
                <a:gd name="connsiteY139" fmla="*/ 1060654 h 1749311"/>
                <a:gd name="connsiteX140" fmla="*/ 1899138 w 2559136"/>
                <a:gd name="connsiteY140" fmla="*/ 963938 h 1749311"/>
                <a:gd name="connsiteX141" fmla="*/ 1916723 w 2559136"/>
                <a:gd name="connsiteY141" fmla="*/ 1350800 h 1749311"/>
                <a:gd name="connsiteX142" fmla="*/ 1925515 w 2559136"/>
                <a:gd name="connsiteY142" fmla="*/ 1421138 h 1749311"/>
                <a:gd name="connsiteX143" fmla="*/ 1934307 w 2559136"/>
                <a:gd name="connsiteY143" fmla="*/ 1333215 h 1749311"/>
                <a:gd name="connsiteX144" fmla="*/ 1943100 w 2559136"/>
                <a:gd name="connsiteY144" fmla="*/ 1210123 h 1749311"/>
                <a:gd name="connsiteX145" fmla="*/ 1951892 w 2559136"/>
                <a:gd name="connsiteY145" fmla="*/ 1148577 h 1749311"/>
                <a:gd name="connsiteX146" fmla="*/ 1969477 w 2559136"/>
                <a:gd name="connsiteY146" fmla="*/ 1183746 h 1749311"/>
                <a:gd name="connsiteX147" fmla="*/ 1987061 w 2559136"/>
                <a:gd name="connsiteY147" fmla="*/ 1421138 h 1749311"/>
                <a:gd name="connsiteX148" fmla="*/ 2013438 w 2559136"/>
                <a:gd name="connsiteY148" fmla="*/ 1315630 h 1749311"/>
                <a:gd name="connsiteX149" fmla="*/ 2022230 w 2559136"/>
                <a:gd name="connsiteY149" fmla="*/ 1289254 h 1749311"/>
                <a:gd name="connsiteX150" fmla="*/ 2039815 w 2559136"/>
                <a:gd name="connsiteY150" fmla="*/ 1227707 h 1749311"/>
                <a:gd name="connsiteX151" fmla="*/ 2057400 w 2559136"/>
                <a:gd name="connsiteY151" fmla="*/ 1306838 h 1749311"/>
                <a:gd name="connsiteX152" fmla="*/ 2074984 w 2559136"/>
                <a:gd name="connsiteY152" fmla="*/ 1429930 h 1749311"/>
                <a:gd name="connsiteX153" fmla="*/ 2083777 w 2559136"/>
                <a:gd name="connsiteY153" fmla="*/ 1500269 h 1749311"/>
                <a:gd name="connsiteX154" fmla="*/ 2092569 w 2559136"/>
                <a:gd name="connsiteY154" fmla="*/ 1456307 h 1749311"/>
                <a:gd name="connsiteX155" fmla="*/ 2101361 w 2559136"/>
                <a:gd name="connsiteY155" fmla="*/ 1429930 h 1749311"/>
                <a:gd name="connsiteX156" fmla="*/ 2127738 w 2559136"/>
                <a:gd name="connsiteY156" fmla="*/ 1289254 h 1749311"/>
                <a:gd name="connsiteX157" fmla="*/ 2136530 w 2559136"/>
                <a:gd name="connsiteY157" fmla="*/ 1201330 h 1749311"/>
                <a:gd name="connsiteX158" fmla="*/ 2145323 w 2559136"/>
                <a:gd name="connsiteY158" fmla="*/ 1122200 h 1749311"/>
                <a:gd name="connsiteX159" fmla="*/ 2154115 w 2559136"/>
                <a:gd name="connsiteY159" fmla="*/ 1025484 h 1749311"/>
                <a:gd name="connsiteX160" fmla="*/ 2171700 w 2559136"/>
                <a:gd name="connsiteY160" fmla="*/ 972730 h 1749311"/>
                <a:gd name="connsiteX161" fmla="*/ 2180492 w 2559136"/>
                <a:gd name="connsiteY161" fmla="*/ 1034277 h 1749311"/>
                <a:gd name="connsiteX162" fmla="*/ 2189284 w 2559136"/>
                <a:gd name="connsiteY162" fmla="*/ 1087030 h 1749311"/>
                <a:gd name="connsiteX163" fmla="*/ 2198077 w 2559136"/>
                <a:gd name="connsiteY163" fmla="*/ 1218915 h 1749311"/>
                <a:gd name="connsiteX164" fmla="*/ 2206869 w 2559136"/>
                <a:gd name="connsiteY164" fmla="*/ 1298046 h 1749311"/>
                <a:gd name="connsiteX165" fmla="*/ 2224453 w 2559136"/>
                <a:gd name="connsiteY165" fmla="*/ 1429930 h 1749311"/>
                <a:gd name="connsiteX166" fmla="*/ 2242038 w 2559136"/>
                <a:gd name="connsiteY166" fmla="*/ 1377177 h 1749311"/>
                <a:gd name="connsiteX167" fmla="*/ 2259623 w 2559136"/>
                <a:gd name="connsiteY167" fmla="*/ 1324423 h 1749311"/>
                <a:gd name="connsiteX168" fmla="*/ 2268415 w 2559136"/>
                <a:gd name="connsiteY168" fmla="*/ 1254084 h 1749311"/>
                <a:gd name="connsiteX169" fmla="*/ 2294792 w 2559136"/>
                <a:gd name="connsiteY169" fmla="*/ 1201330 h 1749311"/>
                <a:gd name="connsiteX170" fmla="*/ 2303584 w 2559136"/>
                <a:gd name="connsiteY170" fmla="*/ 1148577 h 1749311"/>
                <a:gd name="connsiteX171" fmla="*/ 2321169 w 2559136"/>
                <a:gd name="connsiteY171" fmla="*/ 1087030 h 1749311"/>
                <a:gd name="connsiteX172" fmla="*/ 2329961 w 2559136"/>
                <a:gd name="connsiteY172" fmla="*/ 1016692 h 1749311"/>
                <a:gd name="connsiteX173" fmla="*/ 2347546 w 2559136"/>
                <a:gd name="connsiteY173" fmla="*/ 963938 h 1749311"/>
                <a:gd name="connsiteX174" fmla="*/ 2365130 w 2559136"/>
                <a:gd name="connsiteY174" fmla="*/ 1210123 h 1749311"/>
                <a:gd name="connsiteX175" fmla="*/ 2382715 w 2559136"/>
                <a:gd name="connsiteY175" fmla="*/ 1289254 h 1749311"/>
                <a:gd name="connsiteX176" fmla="*/ 2391507 w 2559136"/>
                <a:gd name="connsiteY176" fmla="*/ 1377177 h 1749311"/>
                <a:gd name="connsiteX177" fmla="*/ 2400300 w 2559136"/>
                <a:gd name="connsiteY177" fmla="*/ 1429930 h 1749311"/>
                <a:gd name="connsiteX178" fmla="*/ 2426677 w 2559136"/>
                <a:gd name="connsiteY178" fmla="*/ 1394761 h 1749311"/>
                <a:gd name="connsiteX179" fmla="*/ 2435469 w 2559136"/>
                <a:gd name="connsiteY179" fmla="*/ 1368384 h 1749311"/>
                <a:gd name="connsiteX180" fmla="*/ 2453053 w 2559136"/>
                <a:gd name="connsiteY180" fmla="*/ 1342007 h 1749311"/>
                <a:gd name="connsiteX181" fmla="*/ 2461846 w 2559136"/>
                <a:gd name="connsiteY181" fmla="*/ 1254084 h 1749311"/>
                <a:gd name="connsiteX182" fmla="*/ 2470638 w 2559136"/>
                <a:gd name="connsiteY182" fmla="*/ 1218915 h 1749311"/>
                <a:gd name="connsiteX183" fmla="*/ 2479430 w 2559136"/>
                <a:gd name="connsiteY183" fmla="*/ 1166161 h 1749311"/>
                <a:gd name="connsiteX184" fmla="*/ 2488223 w 2559136"/>
                <a:gd name="connsiteY184" fmla="*/ 1122200 h 1749311"/>
                <a:gd name="connsiteX185" fmla="*/ 2497015 w 2559136"/>
                <a:gd name="connsiteY185" fmla="*/ 1025484 h 1749311"/>
                <a:gd name="connsiteX186" fmla="*/ 2514600 w 2559136"/>
                <a:gd name="connsiteY186" fmla="*/ 1298046 h 1749311"/>
                <a:gd name="connsiteX187" fmla="*/ 2523392 w 2559136"/>
                <a:gd name="connsiteY187" fmla="*/ 1500269 h 1749311"/>
                <a:gd name="connsiteX188" fmla="*/ 2532184 w 2559136"/>
                <a:gd name="connsiteY188" fmla="*/ 1473892 h 1749311"/>
                <a:gd name="connsiteX189" fmla="*/ 2549769 w 2559136"/>
                <a:gd name="connsiteY189" fmla="*/ 1447515 h 1749311"/>
                <a:gd name="connsiteX190" fmla="*/ 2558561 w 2559136"/>
                <a:gd name="connsiteY190" fmla="*/ 1394761 h 1749311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5272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3068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6995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1069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1485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8 w 2559136"/>
                <a:gd name="connsiteY48" fmla="*/ 726546 h 1749311"/>
                <a:gd name="connsiteX49" fmla="*/ 659423 w 2559136"/>
                <a:gd name="connsiteY49" fmla="*/ 779300 h 1749311"/>
                <a:gd name="connsiteX50" fmla="*/ 685800 w 2559136"/>
                <a:gd name="connsiteY50" fmla="*/ 761715 h 1749311"/>
                <a:gd name="connsiteX51" fmla="*/ 677007 w 2559136"/>
                <a:gd name="connsiteY51" fmla="*/ 788092 h 1749311"/>
                <a:gd name="connsiteX52" fmla="*/ 703384 w 2559136"/>
                <a:gd name="connsiteY52" fmla="*/ 955146 h 1749311"/>
                <a:gd name="connsiteX53" fmla="*/ 712177 w 2559136"/>
                <a:gd name="connsiteY53" fmla="*/ 981523 h 1749311"/>
                <a:gd name="connsiteX54" fmla="*/ 712177 w 2559136"/>
                <a:gd name="connsiteY54" fmla="*/ 1078238 h 1749311"/>
                <a:gd name="connsiteX55" fmla="*/ 720969 w 2559136"/>
                <a:gd name="connsiteY55" fmla="*/ 1051861 h 1749311"/>
                <a:gd name="connsiteX56" fmla="*/ 738553 w 2559136"/>
                <a:gd name="connsiteY56" fmla="*/ 981523 h 1749311"/>
                <a:gd name="connsiteX57" fmla="*/ 729761 w 2559136"/>
                <a:gd name="connsiteY57" fmla="*/ 761715 h 1749311"/>
                <a:gd name="connsiteX58" fmla="*/ 720969 w 2559136"/>
                <a:gd name="connsiteY58" fmla="*/ 735338 h 1749311"/>
                <a:gd name="connsiteX59" fmla="*/ 729761 w 2559136"/>
                <a:gd name="connsiteY59" fmla="*/ 295723 h 1749311"/>
                <a:gd name="connsiteX60" fmla="*/ 738553 w 2559136"/>
                <a:gd name="connsiteY60" fmla="*/ 339684 h 1749311"/>
                <a:gd name="connsiteX61" fmla="*/ 756138 w 2559136"/>
                <a:gd name="connsiteY61" fmla="*/ 383646 h 1749311"/>
                <a:gd name="connsiteX62" fmla="*/ 764930 w 2559136"/>
                <a:gd name="connsiteY62" fmla="*/ 410023 h 1749311"/>
                <a:gd name="connsiteX63" fmla="*/ 782515 w 2559136"/>
                <a:gd name="connsiteY63" fmla="*/ 471569 h 1749311"/>
                <a:gd name="connsiteX64" fmla="*/ 764930 w 2559136"/>
                <a:gd name="connsiteY64" fmla="*/ 541907 h 1749311"/>
                <a:gd name="connsiteX65" fmla="*/ 773723 w 2559136"/>
                <a:gd name="connsiteY65" fmla="*/ 585869 h 1749311"/>
                <a:gd name="connsiteX66" fmla="*/ 800100 w 2559136"/>
                <a:gd name="connsiteY66" fmla="*/ 665000 h 1749311"/>
                <a:gd name="connsiteX67" fmla="*/ 817684 w 2559136"/>
                <a:gd name="connsiteY67" fmla="*/ 700169 h 1749311"/>
                <a:gd name="connsiteX68" fmla="*/ 826477 w 2559136"/>
                <a:gd name="connsiteY68" fmla="*/ 735338 h 1749311"/>
                <a:gd name="connsiteX69" fmla="*/ 844061 w 2559136"/>
                <a:gd name="connsiteY69" fmla="*/ 788092 h 1749311"/>
                <a:gd name="connsiteX70" fmla="*/ 861646 w 2559136"/>
                <a:gd name="connsiteY70" fmla="*/ 682584 h 1749311"/>
                <a:gd name="connsiteX71" fmla="*/ 870438 w 2559136"/>
                <a:gd name="connsiteY71" fmla="*/ 436400 h 1749311"/>
                <a:gd name="connsiteX72" fmla="*/ 879230 w 2559136"/>
                <a:gd name="connsiteY72" fmla="*/ 119877 h 1749311"/>
                <a:gd name="connsiteX73" fmla="*/ 888023 w 2559136"/>
                <a:gd name="connsiteY73" fmla="*/ 14369 h 1749311"/>
                <a:gd name="connsiteX74" fmla="*/ 896815 w 2559136"/>
                <a:gd name="connsiteY74" fmla="*/ 58330 h 1749311"/>
                <a:gd name="connsiteX75" fmla="*/ 914400 w 2559136"/>
                <a:gd name="connsiteY75" fmla="*/ 172630 h 1749311"/>
                <a:gd name="connsiteX76" fmla="*/ 958361 w 2559136"/>
                <a:gd name="connsiteY76" fmla="*/ 330892 h 1749311"/>
                <a:gd name="connsiteX77" fmla="*/ 984738 w 2559136"/>
                <a:gd name="connsiteY77" fmla="*/ 462777 h 1749311"/>
                <a:gd name="connsiteX78" fmla="*/ 993530 w 2559136"/>
                <a:gd name="connsiteY78" fmla="*/ 427607 h 1749311"/>
                <a:gd name="connsiteX79" fmla="*/ 1002323 w 2559136"/>
                <a:gd name="connsiteY79" fmla="*/ 401230 h 1749311"/>
                <a:gd name="connsiteX80" fmla="*/ 1019907 w 2559136"/>
                <a:gd name="connsiteY80" fmla="*/ 119877 h 1749311"/>
                <a:gd name="connsiteX81" fmla="*/ 1037492 w 2559136"/>
                <a:gd name="connsiteY81" fmla="*/ 58330 h 1749311"/>
                <a:gd name="connsiteX82" fmla="*/ 1046284 w 2559136"/>
                <a:gd name="connsiteY82" fmla="*/ 84707 h 1749311"/>
                <a:gd name="connsiteX83" fmla="*/ 1063869 w 2559136"/>
                <a:gd name="connsiteY83" fmla="*/ 234177 h 1749311"/>
                <a:gd name="connsiteX84" fmla="*/ 1081453 w 2559136"/>
                <a:gd name="connsiteY84" fmla="*/ 533115 h 1749311"/>
                <a:gd name="connsiteX85" fmla="*/ 1090246 w 2559136"/>
                <a:gd name="connsiteY85" fmla="*/ 585869 h 1749311"/>
                <a:gd name="connsiteX86" fmla="*/ 1107830 w 2559136"/>
                <a:gd name="connsiteY86" fmla="*/ 541907 h 1749311"/>
                <a:gd name="connsiteX87" fmla="*/ 1125415 w 2559136"/>
                <a:gd name="connsiteY87" fmla="*/ 471569 h 1749311"/>
                <a:gd name="connsiteX88" fmla="*/ 1134207 w 2559136"/>
                <a:gd name="connsiteY88" fmla="*/ 436400 h 1749311"/>
                <a:gd name="connsiteX89" fmla="*/ 1151792 w 2559136"/>
                <a:gd name="connsiteY89" fmla="*/ 366061 h 1749311"/>
                <a:gd name="connsiteX90" fmla="*/ 1169377 w 2559136"/>
                <a:gd name="connsiteY90" fmla="*/ 577077 h 1749311"/>
                <a:gd name="connsiteX91" fmla="*/ 1178169 w 2559136"/>
                <a:gd name="connsiteY91" fmla="*/ 708961 h 1749311"/>
                <a:gd name="connsiteX92" fmla="*/ 1186961 w 2559136"/>
                <a:gd name="connsiteY92" fmla="*/ 770507 h 1749311"/>
                <a:gd name="connsiteX93" fmla="*/ 1204546 w 2559136"/>
                <a:gd name="connsiteY93" fmla="*/ 893600 h 1749311"/>
                <a:gd name="connsiteX94" fmla="*/ 1239715 w 2559136"/>
                <a:gd name="connsiteY94" fmla="*/ 1025484 h 1749311"/>
                <a:gd name="connsiteX95" fmla="*/ 1257300 w 2559136"/>
                <a:gd name="connsiteY95" fmla="*/ 876015 h 1749311"/>
                <a:gd name="connsiteX96" fmla="*/ 1274884 w 2559136"/>
                <a:gd name="connsiteY96" fmla="*/ 436400 h 1749311"/>
                <a:gd name="connsiteX97" fmla="*/ 1301261 w 2559136"/>
                <a:gd name="connsiteY97" fmla="*/ 832054 h 1749311"/>
                <a:gd name="connsiteX98" fmla="*/ 1318846 w 2559136"/>
                <a:gd name="connsiteY98" fmla="*/ 911184 h 1749311"/>
                <a:gd name="connsiteX99" fmla="*/ 1310053 w 2559136"/>
                <a:gd name="connsiteY99" fmla="*/ 1122200 h 1749311"/>
                <a:gd name="connsiteX100" fmla="*/ 1318846 w 2559136"/>
                <a:gd name="connsiteY100" fmla="*/ 955146 h 1749311"/>
                <a:gd name="connsiteX101" fmla="*/ 1327638 w 2559136"/>
                <a:gd name="connsiteY101" fmla="*/ 726546 h 1749311"/>
                <a:gd name="connsiteX102" fmla="*/ 1362807 w 2559136"/>
                <a:gd name="connsiteY102" fmla="*/ 585869 h 1749311"/>
                <a:gd name="connsiteX103" fmla="*/ 1380392 w 2559136"/>
                <a:gd name="connsiteY103" fmla="*/ 550700 h 1749311"/>
                <a:gd name="connsiteX104" fmla="*/ 1389184 w 2559136"/>
                <a:gd name="connsiteY104" fmla="*/ 339684 h 1749311"/>
                <a:gd name="connsiteX105" fmla="*/ 1406769 w 2559136"/>
                <a:gd name="connsiteY105" fmla="*/ 374854 h 1749311"/>
                <a:gd name="connsiteX106" fmla="*/ 1415561 w 2559136"/>
                <a:gd name="connsiteY106" fmla="*/ 471569 h 1749311"/>
                <a:gd name="connsiteX107" fmla="*/ 1406769 w 2559136"/>
                <a:gd name="connsiteY107" fmla="*/ 665000 h 1749311"/>
                <a:gd name="connsiteX108" fmla="*/ 1424353 w 2559136"/>
                <a:gd name="connsiteY108" fmla="*/ 937561 h 1749311"/>
                <a:gd name="connsiteX109" fmla="*/ 1433146 w 2559136"/>
                <a:gd name="connsiteY109" fmla="*/ 999107 h 1749311"/>
                <a:gd name="connsiteX110" fmla="*/ 1441938 w 2559136"/>
                <a:gd name="connsiteY110" fmla="*/ 1051861 h 1749311"/>
                <a:gd name="connsiteX111" fmla="*/ 1450730 w 2559136"/>
                <a:gd name="connsiteY111" fmla="*/ 981523 h 1749311"/>
                <a:gd name="connsiteX112" fmla="*/ 1477107 w 2559136"/>
                <a:gd name="connsiteY112" fmla="*/ 858430 h 1749311"/>
                <a:gd name="connsiteX113" fmla="*/ 1512277 w 2559136"/>
                <a:gd name="connsiteY113" fmla="*/ 612246 h 1749311"/>
                <a:gd name="connsiteX114" fmla="*/ 1547446 w 2559136"/>
                <a:gd name="connsiteY114" fmla="*/ 357269 h 1749311"/>
                <a:gd name="connsiteX115" fmla="*/ 1556238 w 2559136"/>
                <a:gd name="connsiteY115" fmla="*/ 304515 h 1749311"/>
                <a:gd name="connsiteX116" fmla="*/ 1565030 w 2559136"/>
                <a:gd name="connsiteY116" fmla="*/ 339684 h 1749311"/>
                <a:gd name="connsiteX117" fmla="*/ 1573823 w 2559136"/>
                <a:gd name="connsiteY117" fmla="*/ 981523 h 1749311"/>
                <a:gd name="connsiteX118" fmla="*/ 1591407 w 2559136"/>
                <a:gd name="connsiteY118" fmla="*/ 911184 h 1749311"/>
                <a:gd name="connsiteX119" fmla="*/ 1608992 w 2559136"/>
                <a:gd name="connsiteY119" fmla="*/ 840846 h 1749311"/>
                <a:gd name="connsiteX120" fmla="*/ 1617784 w 2559136"/>
                <a:gd name="connsiteY120" fmla="*/ 796884 h 1749311"/>
                <a:gd name="connsiteX121" fmla="*/ 1644161 w 2559136"/>
                <a:gd name="connsiteY121" fmla="*/ 788092 h 1749311"/>
                <a:gd name="connsiteX122" fmla="*/ 1652953 w 2559136"/>
                <a:gd name="connsiteY122" fmla="*/ 761715 h 1749311"/>
                <a:gd name="connsiteX123" fmla="*/ 1688123 w 2559136"/>
                <a:gd name="connsiteY123" fmla="*/ 700169 h 1749311"/>
                <a:gd name="connsiteX124" fmla="*/ 1688123 w 2559136"/>
                <a:gd name="connsiteY124" fmla="*/ 972730 h 1749311"/>
                <a:gd name="connsiteX125" fmla="*/ 1705707 w 2559136"/>
                <a:gd name="connsiteY125" fmla="*/ 1254084 h 1749311"/>
                <a:gd name="connsiteX126" fmla="*/ 1714500 w 2559136"/>
                <a:gd name="connsiteY126" fmla="*/ 1289254 h 1749311"/>
                <a:gd name="connsiteX127" fmla="*/ 1758461 w 2559136"/>
                <a:gd name="connsiteY127" fmla="*/ 1122200 h 1749311"/>
                <a:gd name="connsiteX128" fmla="*/ 1767253 w 2559136"/>
                <a:gd name="connsiteY128" fmla="*/ 1095823 h 1749311"/>
                <a:gd name="connsiteX129" fmla="*/ 1776046 w 2559136"/>
                <a:gd name="connsiteY129" fmla="*/ 1060654 h 1749311"/>
                <a:gd name="connsiteX130" fmla="*/ 1793630 w 2559136"/>
                <a:gd name="connsiteY130" fmla="*/ 867223 h 1749311"/>
                <a:gd name="connsiteX131" fmla="*/ 1811215 w 2559136"/>
                <a:gd name="connsiteY131" fmla="*/ 832054 h 1749311"/>
                <a:gd name="connsiteX132" fmla="*/ 1820007 w 2559136"/>
                <a:gd name="connsiteY132" fmla="*/ 1122200 h 1749311"/>
                <a:gd name="connsiteX133" fmla="*/ 1820007 w 2559136"/>
                <a:gd name="connsiteY133" fmla="*/ 1500269 h 1749311"/>
                <a:gd name="connsiteX134" fmla="*/ 1828800 w 2559136"/>
                <a:gd name="connsiteY134" fmla="*/ 1535438 h 1749311"/>
                <a:gd name="connsiteX135" fmla="*/ 1837592 w 2559136"/>
                <a:gd name="connsiteY135" fmla="*/ 1447515 h 1749311"/>
                <a:gd name="connsiteX136" fmla="*/ 1855177 w 2559136"/>
                <a:gd name="connsiteY136" fmla="*/ 1342007 h 1749311"/>
                <a:gd name="connsiteX137" fmla="*/ 1863969 w 2559136"/>
                <a:gd name="connsiteY137" fmla="*/ 1262877 h 1749311"/>
                <a:gd name="connsiteX138" fmla="*/ 1872761 w 2559136"/>
                <a:gd name="connsiteY138" fmla="*/ 1087030 h 1749311"/>
                <a:gd name="connsiteX139" fmla="*/ 1881553 w 2559136"/>
                <a:gd name="connsiteY139" fmla="*/ 1060654 h 1749311"/>
                <a:gd name="connsiteX140" fmla="*/ 1899138 w 2559136"/>
                <a:gd name="connsiteY140" fmla="*/ 963938 h 1749311"/>
                <a:gd name="connsiteX141" fmla="*/ 1916723 w 2559136"/>
                <a:gd name="connsiteY141" fmla="*/ 1350800 h 1749311"/>
                <a:gd name="connsiteX142" fmla="*/ 1925515 w 2559136"/>
                <a:gd name="connsiteY142" fmla="*/ 1421138 h 1749311"/>
                <a:gd name="connsiteX143" fmla="*/ 1934307 w 2559136"/>
                <a:gd name="connsiteY143" fmla="*/ 1333215 h 1749311"/>
                <a:gd name="connsiteX144" fmla="*/ 1943100 w 2559136"/>
                <a:gd name="connsiteY144" fmla="*/ 1210123 h 1749311"/>
                <a:gd name="connsiteX145" fmla="*/ 1951892 w 2559136"/>
                <a:gd name="connsiteY145" fmla="*/ 1148577 h 1749311"/>
                <a:gd name="connsiteX146" fmla="*/ 1969477 w 2559136"/>
                <a:gd name="connsiteY146" fmla="*/ 1183746 h 1749311"/>
                <a:gd name="connsiteX147" fmla="*/ 1987061 w 2559136"/>
                <a:gd name="connsiteY147" fmla="*/ 1421138 h 1749311"/>
                <a:gd name="connsiteX148" fmla="*/ 2013438 w 2559136"/>
                <a:gd name="connsiteY148" fmla="*/ 1315630 h 1749311"/>
                <a:gd name="connsiteX149" fmla="*/ 2022230 w 2559136"/>
                <a:gd name="connsiteY149" fmla="*/ 1289254 h 1749311"/>
                <a:gd name="connsiteX150" fmla="*/ 2039815 w 2559136"/>
                <a:gd name="connsiteY150" fmla="*/ 1227707 h 1749311"/>
                <a:gd name="connsiteX151" fmla="*/ 2057400 w 2559136"/>
                <a:gd name="connsiteY151" fmla="*/ 1306838 h 1749311"/>
                <a:gd name="connsiteX152" fmla="*/ 2074984 w 2559136"/>
                <a:gd name="connsiteY152" fmla="*/ 1429930 h 1749311"/>
                <a:gd name="connsiteX153" fmla="*/ 2083777 w 2559136"/>
                <a:gd name="connsiteY153" fmla="*/ 1500269 h 1749311"/>
                <a:gd name="connsiteX154" fmla="*/ 2092569 w 2559136"/>
                <a:gd name="connsiteY154" fmla="*/ 1456307 h 1749311"/>
                <a:gd name="connsiteX155" fmla="*/ 2101361 w 2559136"/>
                <a:gd name="connsiteY155" fmla="*/ 1429930 h 1749311"/>
                <a:gd name="connsiteX156" fmla="*/ 2127738 w 2559136"/>
                <a:gd name="connsiteY156" fmla="*/ 1289254 h 1749311"/>
                <a:gd name="connsiteX157" fmla="*/ 2136530 w 2559136"/>
                <a:gd name="connsiteY157" fmla="*/ 1201330 h 1749311"/>
                <a:gd name="connsiteX158" fmla="*/ 2145323 w 2559136"/>
                <a:gd name="connsiteY158" fmla="*/ 1122200 h 1749311"/>
                <a:gd name="connsiteX159" fmla="*/ 2154115 w 2559136"/>
                <a:gd name="connsiteY159" fmla="*/ 1025484 h 1749311"/>
                <a:gd name="connsiteX160" fmla="*/ 2171700 w 2559136"/>
                <a:gd name="connsiteY160" fmla="*/ 972730 h 1749311"/>
                <a:gd name="connsiteX161" fmla="*/ 2180492 w 2559136"/>
                <a:gd name="connsiteY161" fmla="*/ 1034277 h 1749311"/>
                <a:gd name="connsiteX162" fmla="*/ 2189284 w 2559136"/>
                <a:gd name="connsiteY162" fmla="*/ 1087030 h 1749311"/>
                <a:gd name="connsiteX163" fmla="*/ 2198077 w 2559136"/>
                <a:gd name="connsiteY163" fmla="*/ 1218915 h 1749311"/>
                <a:gd name="connsiteX164" fmla="*/ 2206869 w 2559136"/>
                <a:gd name="connsiteY164" fmla="*/ 1298046 h 1749311"/>
                <a:gd name="connsiteX165" fmla="*/ 2224453 w 2559136"/>
                <a:gd name="connsiteY165" fmla="*/ 1429930 h 1749311"/>
                <a:gd name="connsiteX166" fmla="*/ 2242038 w 2559136"/>
                <a:gd name="connsiteY166" fmla="*/ 1377177 h 1749311"/>
                <a:gd name="connsiteX167" fmla="*/ 2259623 w 2559136"/>
                <a:gd name="connsiteY167" fmla="*/ 1324423 h 1749311"/>
                <a:gd name="connsiteX168" fmla="*/ 2268415 w 2559136"/>
                <a:gd name="connsiteY168" fmla="*/ 1254084 h 1749311"/>
                <a:gd name="connsiteX169" fmla="*/ 2294792 w 2559136"/>
                <a:gd name="connsiteY169" fmla="*/ 1201330 h 1749311"/>
                <a:gd name="connsiteX170" fmla="*/ 2303584 w 2559136"/>
                <a:gd name="connsiteY170" fmla="*/ 1148577 h 1749311"/>
                <a:gd name="connsiteX171" fmla="*/ 2321169 w 2559136"/>
                <a:gd name="connsiteY171" fmla="*/ 1087030 h 1749311"/>
                <a:gd name="connsiteX172" fmla="*/ 2329961 w 2559136"/>
                <a:gd name="connsiteY172" fmla="*/ 1016692 h 1749311"/>
                <a:gd name="connsiteX173" fmla="*/ 2347546 w 2559136"/>
                <a:gd name="connsiteY173" fmla="*/ 963938 h 1749311"/>
                <a:gd name="connsiteX174" fmla="*/ 2365130 w 2559136"/>
                <a:gd name="connsiteY174" fmla="*/ 1210123 h 1749311"/>
                <a:gd name="connsiteX175" fmla="*/ 2382715 w 2559136"/>
                <a:gd name="connsiteY175" fmla="*/ 1289254 h 1749311"/>
                <a:gd name="connsiteX176" fmla="*/ 2391507 w 2559136"/>
                <a:gd name="connsiteY176" fmla="*/ 1377177 h 1749311"/>
                <a:gd name="connsiteX177" fmla="*/ 2400300 w 2559136"/>
                <a:gd name="connsiteY177" fmla="*/ 1429930 h 1749311"/>
                <a:gd name="connsiteX178" fmla="*/ 2426677 w 2559136"/>
                <a:gd name="connsiteY178" fmla="*/ 1394761 h 1749311"/>
                <a:gd name="connsiteX179" fmla="*/ 2435469 w 2559136"/>
                <a:gd name="connsiteY179" fmla="*/ 1368384 h 1749311"/>
                <a:gd name="connsiteX180" fmla="*/ 2453053 w 2559136"/>
                <a:gd name="connsiteY180" fmla="*/ 1342007 h 1749311"/>
                <a:gd name="connsiteX181" fmla="*/ 2461846 w 2559136"/>
                <a:gd name="connsiteY181" fmla="*/ 1254084 h 1749311"/>
                <a:gd name="connsiteX182" fmla="*/ 2470638 w 2559136"/>
                <a:gd name="connsiteY182" fmla="*/ 1218915 h 1749311"/>
                <a:gd name="connsiteX183" fmla="*/ 2479430 w 2559136"/>
                <a:gd name="connsiteY183" fmla="*/ 1166161 h 1749311"/>
                <a:gd name="connsiteX184" fmla="*/ 2488223 w 2559136"/>
                <a:gd name="connsiteY184" fmla="*/ 1122200 h 1749311"/>
                <a:gd name="connsiteX185" fmla="*/ 2497015 w 2559136"/>
                <a:gd name="connsiteY185" fmla="*/ 1025484 h 1749311"/>
                <a:gd name="connsiteX186" fmla="*/ 2514600 w 2559136"/>
                <a:gd name="connsiteY186" fmla="*/ 1298046 h 1749311"/>
                <a:gd name="connsiteX187" fmla="*/ 2523392 w 2559136"/>
                <a:gd name="connsiteY187" fmla="*/ 1500269 h 1749311"/>
                <a:gd name="connsiteX188" fmla="*/ 2532184 w 2559136"/>
                <a:gd name="connsiteY188" fmla="*/ 1473892 h 1749311"/>
                <a:gd name="connsiteX189" fmla="*/ 2549769 w 2559136"/>
                <a:gd name="connsiteY189" fmla="*/ 1447515 h 1749311"/>
                <a:gd name="connsiteX190" fmla="*/ 2558561 w 2559136"/>
                <a:gd name="connsiteY190" fmla="*/ 1394761 h 1749311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5272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5354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6995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1069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1485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8 w 2559136"/>
                <a:gd name="connsiteY48" fmla="*/ 726546 h 1749311"/>
                <a:gd name="connsiteX49" fmla="*/ 659423 w 2559136"/>
                <a:gd name="connsiteY49" fmla="*/ 779300 h 1749311"/>
                <a:gd name="connsiteX50" fmla="*/ 685800 w 2559136"/>
                <a:gd name="connsiteY50" fmla="*/ 761715 h 1749311"/>
                <a:gd name="connsiteX51" fmla="*/ 677007 w 2559136"/>
                <a:gd name="connsiteY51" fmla="*/ 788092 h 1749311"/>
                <a:gd name="connsiteX52" fmla="*/ 703384 w 2559136"/>
                <a:gd name="connsiteY52" fmla="*/ 955146 h 1749311"/>
                <a:gd name="connsiteX53" fmla="*/ 712177 w 2559136"/>
                <a:gd name="connsiteY53" fmla="*/ 981523 h 1749311"/>
                <a:gd name="connsiteX54" fmla="*/ 712177 w 2559136"/>
                <a:gd name="connsiteY54" fmla="*/ 1078238 h 1749311"/>
                <a:gd name="connsiteX55" fmla="*/ 720969 w 2559136"/>
                <a:gd name="connsiteY55" fmla="*/ 1051861 h 1749311"/>
                <a:gd name="connsiteX56" fmla="*/ 738553 w 2559136"/>
                <a:gd name="connsiteY56" fmla="*/ 981523 h 1749311"/>
                <a:gd name="connsiteX57" fmla="*/ 729761 w 2559136"/>
                <a:gd name="connsiteY57" fmla="*/ 761715 h 1749311"/>
                <a:gd name="connsiteX58" fmla="*/ 720969 w 2559136"/>
                <a:gd name="connsiteY58" fmla="*/ 735338 h 1749311"/>
                <a:gd name="connsiteX59" fmla="*/ 729761 w 2559136"/>
                <a:gd name="connsiteY59" fmla="*/ 295723 h 1749311"/>
                <a:gd name="connsiteX60" fmla="*/ 738553 w 2559136"/>
                <a:gd name="connsiteY60" fmla="*/ 339684 h 1749311"/>
                <a:gd name="connsiteX61" fmla="*/ 756138 w 2559136"/>
                <a:gd name="connsiteY61" fmla="*/ 383646 h 1749311"/>
                <a:gd name="connsiteX62" fmla="*/ 764930 w 2559136"/>
                <a:gd name="connsiteY62" fmla="*/ 410023 h 1749311"/>
                <a:gd name="connsiteX63" fmla="*/ 782515 w 2559136"/>
                <a:gd name="connsiteY63" fmla="*/ 471569 h 1749311"/>
                <a:gd name="connsiteX64" fmla="*/ 764930 w 2559136"/>
                <a:gd name="connsiteY64" fmla="*/ 541907 h 1749311"/>
                <a:gd name="connsiteX65" fmla="*/ 773723 w 2559136"/>
                <a:gd name="connsiteY65" fmla="*/ 585869 h 1749311"/>
                <a:gd name="connsiteX66" fmla="*/ 800100 w 2559136"/>
                <a:gd name="connsiteY66" fmla="*/ 665000 h 1749311"/>
                <a:gd name="connsiteX67" fmla="*/ 817684 w 2559136"/>
                <a:gd name="connsiteY67" fmla="*/ 700169 h 1749311"/>
                <a:gd name="connsiteX68" fmla="*/ 826477 w 2559136"/>
                <a:gd name="connsiteY68" fmla="*/ 735338 h 1749311"/>
                <a:gd name="connsiteX69" fmla="*/ 844061 w 2559136"/>
                <a:gd name="connsiteY69" fmla="*/ 788092 h 1749311"/>
                <a:gd name="connsiteX70" fmla="*/ 861646 w 2559136"/>
                <a:gd name="connsiteY70" fmla="*/ 682584 h 1749311"/>
                <a:gd name="connsiteX71" fmla="*/ 870438 w 2559136"/>
                <a:gd name="connsiteY71" fmla="*/ 436400 h 1749311"/>
                <a:gd name="connsiteX72" fmla="*/ 879230 w 2559136"/>
                <a:gd name="connsiteY72" fmla="*/ 119877 h 1749311"/>
                <a:gd name="connsiteX73" fmla="*/ 888023 w 2559136"/>
                <a:gd name="connsiteY73" fmla="*/ 14369 h 1749311"/>
                <a:gd name="connsiteX74" fmla="*/ 896815 w 2559136"/>
                <a:gd name="connsiteY74" fmla="*/ 58330 h 1749311"/>
                <a:gd name="connsiteX75" fmla="*/ 914400 w 2559136"/>
                <a:gd name="connsiteY75" fmla="*/ 172630 h 1749311"/>
                <a:gd name="connsiteX76" fmla="*/ 958361 w 2559136"/>
                <a:gd name="connsiteY76" fmla="*/ 330892 h 1749311"/>
                <a:gd name="connsiteX77" fmla="*/ 984738 w 2559136"/>
                <a:gd name="connsiteY77" fmla="*/ 462777 h 1749311"/>
                <a:gd name="connsiteX78" fmla="*/ 993530 w 2559136"/>
                <a:gd name="connsiteY78" fmla="*/ 427607 h 1749311"/>
                <a:gd name="connsiteX79" fmla="*/ 1002323 w 2559136"/>
                <a:gd name="connsiteY79" fmla="*/ 401230 h 1749311"/>
                <a:gd name="connsiteX80" fmla="*/ 1019907 w 2559136"/>
                <a:gd name="connsiteY80" fmla="*/ 119877 h 1749311"/>
                <a:gd name="connsiteX81" fmla="*/ 1037492 w 2559136"/>
                <a:gd name="connsiteY81" fmla="*/ 58330 h 1749311"/>
                <a:gd name="connsiteX82" fmla="*/ 1046284 w 2559136"/>
                <a:gd name="connsiteY82" fmla="*/ 84707 h 1749311"/>
                <a:gd name="connsiteX83" fmla="*/ 1063869 w 2559136"/>
                <a:gd name="connsiteY83" fmla="*/ 234177 h 1749311"/>
                <a:gd name="connsiteX84" fmla="*/ 1081453 w 2559136"/>
                <a:gd name="connsiteY84" fmla="*/ 533115 h 1749311"/>
                <a:gd name="connsiteX85" fmla="*/ 1090246 w 2559136"/>
                <a:gd name="connsiteY85" fmla="*/ 585869 h 1749311"/>
                <a:gd name="connsiteX86" fmla="*/ 1107830 w 2559136"/>
                <a:gd name="connsiteY86" fmla="*/ 541907 h 1749311"/>
                <a:gd name="connsiteX87" fmla="*/ 1125415 w 2559136"/>
                <a:gd name="connsiteY87" fmla="*/ 471569 h 1749311"/>
                <a:gd name="connsiteX88" fmla="*/ 1134207 w 2559136"/>
                <a:gd name="connsiteY88" fmla="*/ 436400 h 1749311"/>
                <a:gd name="connsiteX89" fmla="*/ 1151792 w 2559136"/>
                <a:gd name="connsiteY89" fmla="*/ 366061 h 1749311"/>
                <a:gd name="connsiteX90" fmla="*/ 1169377 w 2559136"/>
                <a:gd name="connsiteY90" fmla="*/ 577077 h 1749311"/>
                <a:gd name="connsiteX91" fmla="*/ 1178169 w 2559136"/>
                <a:gd name="connsiteY91" fmla="*/ 708961 h 1749311"/>
                <a:gd name="connsiteX92" fmla="*/ 1186961 w 2559136"/>
                <a:gd name="connsiteY92" fmla="*/ 770507 h 1749311"/>
                <a:gd name="connsiteX93" fmla="*/ 1204546 w 2559136"/>
                <a:gd name="connsiteY93" fmla="*/ 893600 h 1749311"/>
                <a:gd name="connsiteX94" fmla="*/ 1239715 w 2559136"/>
                <a:gd name="connsiteY94" fmla="*/ 1025484 h 1749311"/>
                <a:gd name="connsiteX95" fmla="*/ 1257300 w 2559136"/>
                <a:gd name="connsiteY95" fmla="*/ 876015 h 1749311"/>
                <a:gd name="connsiteX96" fmla="*/ 1274884 w 2559136"/>
                <a:gd name="connsiteY96" fmla="*/ 436400 h 1749311"/>
                <a:gd name="connsiteX97" fmla="*/ 1301261 w 2559136"/>
                <a:gd name="connsiteY97" fmla="*/ 832054 h 1749311"/>
                <a:gd name="connsiteX98" fmla="*/ 1318846 w 2559136"/>
                <a:gd name="connsiteY98" fmla="*/ 911184 h 1749311"/>
                <a:gd name="connsiteX99" fmla="*/ 1310053 w 2559136"/>
                <a:gd name="connsiteY99" fmla="*/ 1122200 h 1749311"/>
                <a:gd name="connsiteX100" fmla="*/ 1318846 w 2559136"/>
                <a:gd name="connsiteY100" fmla="*/ 955146 h 1749311"/>
                <a:gd name="connsiteX101" fmla="*/ 1327638 w 2559136"/>
                <a:gd name="connsiteY101" fmla="*/ 726546 h 1749311"/>
                <a:gd name="connsiteX102" fmla="*/ 1362807 w 2559136"/>
                <a:gd name="connsiteY102" fmla="*/ 585869 h 1749311"/>
                <a:gd name="connsiteX103" fmla="*/ 1380392 w 2559136"/>
                <a:gd name="connsiteY103" fmla="*/ 550700 h 1749311"/>
                <a:gd name="connsiteX104" fmla="*/ 1389184 w 2559136"/>
                <a:gd name="connsiteY104" fmla="*/ 339684 h 1749311"/>
                <a:gd name="connsiteX105" fmla="*/ 1406769 w 2559136"/>
                <a:gd name="connsiteY105" fmla="*/ 374854 h 1749311"/>
                <a:gd name="connsiteX106" fmla="*/ 1415561 w 2559136"/>
                <a:gd name="connsiteY106" fmla="*/ 471569 h 1749311"/>
                <a:gd name="connsiteX107" fmla="*/ 1406769 w 2559136"/>
                <a:gd name="connsiteY107" fmla="*/ 665000 h 1749311"/>
                <a:gd name="connsiteX108" fmla="*/ 1424353 w 2559136"/>
                <a:gd name="connsiteY108" fmla="*/ 937561 h 1749311"/>
                <a:gd name="connsiteX109" fmla="*/ 1433146 w 2559136"/>
                <a:gd name="connsiteY109" fmla="*/ 999107 h 1749311"/>
                <a:gd name="connsiteX110" fmla="*/ 1441938 w 2559136"/>
                <a:gd name="connsiteY110" fmla="*/ 1051861 h 1749311"/>
                <a:gd name="connsiteX111" fmla="*/ 1450730 w 2559136"/>
                <a:gd name="connsiteY111" fmla="*/ 981523 h 1749311"/>
                <a:gd name="connsiteX112" fmla="*/ 1477107 w 2559136"/>
                <a:gd name="connsiteY112" fmla="*/ 858430 h 1749311"/>
                <a:gd name="connsiteX113" fmla="*/ 1512277 w 2559136"/>
                <a:gd name="connsiteY113" fmla="*/ 612246 h 1749311"/>
                <a:gd name="connsiteX114" fmla="*/ 1547446 w 2559136"/>
                <a:gd name="connsiteY114" fmla="*/ 357269 h 1749311"/>
                <a:gd name="connsiteX115" fmla="*/ 1556238 w 2559136"/>
                <a:gd name="connsiteY115" fmla="*/ 304515 h 1749311"/>
                <a:gd name="connsiteX116" fmla="*/ 1565030 w 2559136"/>
                <a:gd name="connsiteY116" fmla="*/ 339684 h 1749311"/>
                <a:gd name="connsiteX117" fmla="*/ 1573823 w 2559136"/>
                <a:gd name="connsiteY117" fmla="*/ 981523 h 1749311"/>
                <a:gd name="connsiteX118" fmla="*/ 1591407 w 2559136"/>
                <a:gd name="connsiteY118" fmla="*/ 911184 h 1749311"/>
                <a:gd name="connsiteX119" fmla="*/ 1608992 w 2559136"/>
                <a:gd name="connsiteY119" fmla="*/ 840846 h 1749311"/>
                <a:gd name="connsiteX120" fmla="*/ 1617784 w 2559136"/>
                <a:gd name="connsiteY120" fmla="*/ 796884 h 1749311"/>
                <a:gd name="connsiteX121" fmla="*/ 1644161 w 2559136"/>
                <a:gd name="connsiteY121" fmla="*/ 788092 h 1749311"/>
                <a:gd name="connsiteX122" fmla="*/ 1652953 w 2559136"/>
                <a:gd name="connsiteY122" fmla="*/ 761715 h 1749311"/>
                <a:gd name="connsiteX123" fmla="*/ 1688123 w 2559136"/>
                <a:gd name="connsiteY123" fmla="*/ 700169 h 1749311"/>
                <a:gd name="connsiteX124" fmla="*/ 1688123 w 2559136"/>
                <a:gd name="connsiteY124" fmla="*/ 972730 h 1749311"/>
                <a:gd name="connsiteX125" fmla="*/ 1705707 w 2559136"/>
                <a:gd name="connsiteY125" fmla="*/ 1254084 h 1749311"/>
                <a:gd name="connsiteX126" fmla="*/ 1714500 w 2559136"/>
                <a:gd name="connsiteY126" fmla="*/ 1289254 h 1749311"/>
                <a:gd name="connsiteX127" fmla="*/ 1758461 w 2559136"/>
                <a:gd name="connsiteY127" fmla="*/ 1122200 h 1749311"/>
                <a:gd name="connsiteX128" fmla="*/ 1767253 w 2559136"/>
                <a:gd name="connsiteY128" fmla="*/ 1095823 h 1749311"/>
                <a:gd name="connsiteX129" fmla="*/ 1776046 w 2559136"/>
                <a:gd name="connsiteY129" fmla="*/ 1060654 h 1749311"/>
                <a:gd name="connsiteX130" fmla="*/ 1793630 w 2559136"/>
                <a:gd name="connsiteY130" fmla="*/ 867223 h 1749311"/>
                <a:gd name="connsiteX131" fmla="*/ 1811215 w 2559136"/>
                <a:gd name="connsiteY131" fmla="*/ 832054 h 1749311"/>
                <a:gd name="connsiteX132" fmla="*/ 1820007 w 2559136"/>
                <a:gd name="connsiteY132" fmla="*/ 1122200 h 1749311"/>
                <a:gd name="connsiteX133" fmla="*/ 1820007 w 2559136"/>
                <a:gd name="connsiteY133" fmla="*/ 1500269 h 1749311"/>
                <a:gd name="connsiteX134" fmla="*/ 1828800 w 2559136"/>
                <a:gd name="connsiteY134" fmla="*/ 1535438 h 1749311"/>
                <a:gd name="connsiteX135" fmla="*/ 1837592 w 2559136"/>
                <a:gd name="connsiteY135" fmla="*/ 1447515 h 1749311"/>
                <a:gd name="connsiteX136" fmla="*/ 1855177 w 2559136"/>
                <a:gd name="connsiteY136" fmla="*/ 1342007 h 1749311"/>
                <a:gd name="connsiteX137" fmla="*/ 1863969 w 2559136"/>
                <a:gd name="connsiteY137" fmla="*/ 1262877 h 1749311"/>
                <a:gd name="connsiteX138" fmla="*/ 1872761 w 2559136"/>
                <a:gd name="connsiteY138" fmla="*/ 1087030 h 1749311"/>
                <a:gd name="connsiteX139" fmla="*/ 1881553 w 2559136"/>
                <a:gd name="connsiteY139" fmla="*/ 1060654 h 1749311"/>
                <a:gd name="connsiteX140" fmla="*/ 1899138 w 2559136"/>
                <a:gd name="connsiteY140" fmla="*/ 963938 h 1749311"/>
                <a:gd name="connsiteX141" fmla="*/ 1916723 w 2559136"/>
                <a:gd name="connsiteY141" fmla="*/ 1350800 h 1749311"/>
                <a:gd name="connsiteX142" fmla="*/ 1925515 w 2559136"/>
                <a:gd name="connsiteY142" fmla="*/ 1421138 h 1749311"/>
                <a:gd name="connsiteX143" fmla="*/ 1934307 w 2559136"/>
                <a:gd name="connsiteY143" fmla="*/ 1333215 h 1749311"/>
                <a:gd name="connsiteX144" fmla="*/ 1943100 w 2559136"/>
                <a:gd name="connsiteY144" fmla="*/ 1210123 h 1749311"/>
                <a:gd name="connsiteX145" fmla="*/ 1951892 w 2559136"/>
                <a:gd name="connsiteY145" fmla="*/ 1148577 h 1749311"/>
                <a:gd name="connsiteX146" fmla="*/ 1969477 w 2559136"/>
                <a:gd name="connsiteY146" fmla="*/ 1183746 h 1749311"/>
                <a:gd name="connsiteX147" fmla="*/ 1987061 w 2559136"/>
                <a:gd name="connsiteY147" fmla="*/ 1421138 h 1749311"/>
                <a:gd name="connsiteX148" fmla="*/ 2013438 w 2559136"/>
                <a:gd name="connsiteY148" fmla="*/ 1315630 h 1749311"/>
                <a:gd name="connsiteX149" fmla="*/ 2022230 w 2559136"/>
                <a:gd name="connsiteY149" fmla="*/ 1289254 h 1749311"/>
                <a:gd name="connsiteX150" fmla="*/ 2039815 w 2559136"/>
                <a:gd name="connsiteY150" fmla="*/ 1227707 h 1749311"/>
                <a:gd name="connsiteX151" fmla="*/ 2057400 w 2559136"/>
                <a:gd name="connsiteY151" fmla="*/ 1306838 h 1749311"/>
                <a:gd name="connsiteX152" fmla="*/ 2074984 w 2559136"/>
                <a:gd name="connsiteY152" fmla="*/ 1429930 h 1749311"/>
                <a:gd name="connsiteX153" fmla="*/ 2083777 w 2559136"/>
                <a:gd name="connsiteY153" fmla="*/ 1500269 h 1749311"/>
                <a:gd name="connsiteX154" fmla="*/ 2092569 w 2559136"/>
                <a:gd name="connsiteY154" fmla="*/ 1456307 h 1749311"/>
                <a:gd name="connsiteX155" fmla="*/ 2101361 w 2559136"/>
                <a:gd name="connsiteY155" fmla="*/ 1429930 h 1749311"/>
                <a:gd name="connsiteX156" fmla="*/ 2127738 w 2559136"/>
                <a:gd name="connsiteY156" fmla="*/ 1289254 h 1749311"/>
                <a:gd name="connsiteX157" fmla="*/ 2136530 w 2559136"/>
                <a:gd name="connsiteY157" fmla="*/ 1201330 h 1749311"/>
                <a:gd name="connsiteX158" fmla="*/ 2145323 w 2559136"/>
                <a:gd name="connsiteY158" fmla="*/ 1122200 h 1749311"/>
                <a:gd name="connsiteX159" fmla="*/ 2154115 w 2559136"/>
                <a:gd name="connsiteY159" fmla="*/ 1025484 h 1749311"/>
                <a:gd name="connsiteX160" fmla="*/ 2171700 w 2559136"/>
                <a:gd name="connsiteY160" fmla="*/ 972730 h 1749311"/>
                <a:gd name="connsiteX161" fmla="*/ 2180492 w 2559136"/>
                <a:gd name="connsiteY161" fmla="*/ 1034277 h 1749311"/>
                <a:gd name="connsiteX162" fmla="*/ 2189284 w 2559136"/>
                <a:gd name="connsiteY162" fmla="*/ 1087030 h 1749311"/>
                <a:gd name="connsiteX163" fmla="*/ 2198077 w 2559136"/>
                <a:gd name="connsiteY163" fmla="*/ 1218915 h 1749311"/>
                <a:gd name="connsiteX164" fmla="*/ 2206869 w 2559136"/>
                <a:gd name="connsiteY164" fmla="*/ 1298046 h 1749311"/>
                <a:gd name="connsiteX165" fmla="*/ 2224453 w 2559136"/>
                <a:gd name="connsiteY165" fmla="*/ 1429930 h 1749311"/>
                <a:gd name="connsiteX166" fmla="*/ 2242038 w 2559136"/>
                <a:gd name="connsiteY166" fmla="*/ 1377177 h 1749311"/>
                <a:gd name="connsiteX167" fmla="*/ 2259623 w 2559136"/>
                <a:gd name="connsiteY167" fmla="*/ 1324423 h 1749311"/>
                <a:gd name="connsiteX168" fmla="*/ 2268415 w 2559136"/>
                <a:gd name="connsiteY168" fmla="*/ 1254084 h 1749311"/>
                <a:gd name="connsiteX169" fmla="*/ 2294792 w 2559136"/>
                <a:gd name="connsiteY169" fmla="*/ 1201330 h 1749311"/>
                <a:gd name="connsiteX170" fmla="*/ 2303584 w 2559136"/>
                <a:gd name="connsiteY170" fmla="*/ 1148577 h 1749311"/>
                <a:gd name="connsiteX171" fmla="*/ 2321169 w 2559136"/>
                <a:gd name="connsiteY171" fmla="*/ 1087030 h 1749311"/>
                <a:gd name="connsiteX172" fmla="*/ 2329961 w 2559136"/>
                <a:gd name="connsiteY172" fmla="*/ 1016692 h 1749311"/>
                <a:gd name="connsiteX173" fmla="*/ 2347546 w 2559136"/>
                <a:gd name="connsiteY173" fmla="*/ 963938 h 1749311"/>
                <a:gd name="connsiteX174" fmla="*/ 2365130 w 2559136"/>
                <a:gd name="connsiteY174" fmla="*/ 1210123 h 1749311"/>
                <a:gd name="connsiteX175" fmla="*/ 2382715 w 2559136"/>
                <a:gd name="connsiteY175" fmla="*/ 1289254 h 1749311"/>
                <a:gd name="connsiteX176" fmla="*/ 2391507 w 2559136"/>
                <a:gd name="connsiteY176" fmla="*/ 1377177 h 1749311"/>
                <a:gd name="connsiteX177" fmla="*/ 2400300 w 2559136"/>
                <a:gd name="connsiteY177" fmla="*/ 1429930 h 1749311"/>
                <a:gd name="connsiteX178" fmla="*/ 2426677 w 2559136"/>
                <a:gd name="connsiteY178" fmla="*/ 1394761 h 1749311"/>
                <a:gd name="connsiteX179" fmla="*/ 2435469 w 2559136"/>
                <a:gd name="connsiteY179" fmla="*/ 1368384 h 1749311"/>
                <a:gd name="connsiteX180" fmla="*/ 2453053 w 2559136"/>
                <a:gd name="connsiteY180" fmla="*/ 1342007 h 1749311"/>
                <a:gd name="connsiteX181" fmla="*/ 2461846 w 2559136"/>
                <a:gd name="connsiteY181" fmla="*/ 1254084 h 1749311"/>
                <a:gd name="connsiteX182" fmla="*/ 2470638 w 2559136"/>
                <a:gd name="connsiteY182" fmla="*/ 1218915 h 1749311"/>
                <a:gd name="connsiteX183" fmla="*/ 2479430 w 2559136"/>
                <a:gd name="connsiteY183" fmla="*/ 1166161 h 1749311"/>
                <a:gd name="connsiteX184" fmla="*/ 2488223 w 2559136"/>
                <a:gd name="connsiteY184" fmla="*/ 1122200 h 1749311"/>
                <a:gd name="connsiteX185" fmla="*/ 2497015 w 2559136"/>
                <a:gd name="connsiteY185" fmla="*/ 1025484 h 1749311"/>
                <a:gd name="connsiteX186" fmla="*/ 2514600 w 2559136"/>
                <a:gd name="connsiteY186" fmla="*/ 1298046 h 1749311"/>
                <a:gd name="connsiteX187" fmla="*/ 2523392 w 2559136"/>
                <a:gd name="connsiteY187" fmla="*/ 1500269 h 1749311"/>
                <a:gd name="connsiteX188" fmla="*/ 2532184 w 2559136"/>
                <a:gd name="connsiteY188" fmla="*/ 1473892 h 1749311"/>
                <a:gd name="connsiteX189" fmla="*/ 2549769 w 2559136"/>
                <a:gd name="connsiteY189" fmla="*/ 1447515 h 1749311"/>
                <a:gd name="connsiteX190" fmla="*/ 2558561 w 2559136"/>
                <a:gd name="connsiteY190" fmla="*/ 1394761 h 1749311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5272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5354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6995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688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1485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8 w 2559136"/>
                <a:gd name="connsiteY48" fmla="*/ 726546 h 1749311"/>
                <a:gd name="connsiteX49" fmla="*/ 659423 w 2559136"/>
                <a:gd name="connsiteY49" fmla="*/ 779300 h 1749311"/>
                <a:gd name="connsiteX50" fmla="*/ 685800 w 2559136"/>
                <a:gd name="connsiteY50" fmla="*/ 761715 h 1749311"/>
                <a:gd name="connsiteX51" fmla="*/ 677007 w 2559136"/>
                <a:gd name="connsiteY51" fmla="*/ 788092 h 1749311"/>
                <a:gd name="connsiteX52" fmla="*/ 703384 w 2559136"/>
                <a:gd name="connsiteY52" fmla="*/ 955146 h 1749311"/>
                <a:gd name="connsiteX53" fmla="*/ 712177 w 2559136"/>
                <a:gd name="connsiteY53" fmla="*/ 981523 h 1749311"/>
                <a:gd name="connsiteX54" fmla="*/ 712177 w 2559136"/>
                <a:gd name="connsiteY54" fmla="*/ 1078238 h 1749311"/>
                <a:gd name="connsiteX55" fmla="*/ 720969 w 2559136"/>
                <a:gd name="connsiteY55" fmla="*/ 1051861 h 1749311"/>
                <a:gd name="connsiteX56" fmla="*/ 738553 w 2559136"/>
                <a:gd name="connsiteY56" fmla="*/ 981523 h 1749311"/>
                <a:gd name="connsiteX57" fmla="*/ 729761 w 2559136"/>
                <a:gd name="connsiteY57" fmla="*/ 761715 h 1749311"/>
                <a:gd name="connsiteX58" fmla="*/ 720969 w 2559136"/>
                <a:gd name="connsiteY58" fmla="*/ 735338 h 1749311"/>
                <a:gd name="connsiteX59" fmla="*/ 729761 w 2559136"/>
                <a:gd name="connsiteY59" fmla="*/ 295723 h 1749311"/>
                <a:gd name="connsiteX60" fmla="*/ 738553 w 2559136"/>
                <a:gd name="connsiteY60" fmla="*/ 339684 h 1749311"/>
                <a:gd name="connsiteX61" fmla="*/ 756138 w 2559136"/>
                <a:gd name="connsiteY61" fmla="*/ 383646 h 1749311"/>
                <a:gd name="connsiteX62" fmla="*/ 764930 w 2559136"/>
                <a:gd name="connsiteY62" fmla="*/ 410023 h 1749311"/>
                <a:gd name="connsiteX63" fmla="*/ 782515 w 2559136"/>
                <a:gd name="connsiteY63" fmla="*/ 471569 h 1749311"/>
                <a:gd name="connsiteX64" fmla="*/ 764930 w 2559136"/>
                <a:gd name="connsiteY64" fmla="*/ 541907 h 1749311"/>
                <a:gd name="connsiteX65" fmla="*/ 773723 w 2559136"/>
                <a:gd name="connsiteY65" fmla="*/ 585869 h 1749311"/>
                <a:gd name="connsiteX66" fmla="*/ 800100 w 2559136"/>
                <a:gd name="connsiteY66" fmla="*/ 665000 h 1749311"/>
                <a:gd name="connsiteX67" fmla="*/ 817684 w 2559136"/>
                <a:gd name="connsiteY67" fmla="*/ 700169 h 1749311"/>
                <a:gd name="connsiteX68" fmla="*/ 826477 w 2559136"/>
                <a:gd name="connsiteY68" fmla="*/ 735338 h 1749311"/>
                <a:gd name="connsiteX69" fmla="*/ 844061 w 2559136"/>
                <a:gd name="connsiteY69" fmla="*/ 788092 h 1749311"/>
                <a:gd name="connsiteX70" fmla="*/ 861646 w 2559136"/>
                <a:gd name="connsiteY70" fmla="*/ 682584 h 1749311"/>
                <a:gd name="connsiteX71" fmla="*/ 870438 w 2559136"/>
                <a:gd name="connsiteY71" fmla="*/ 436400 h 1749311"/>
                <a:gd name="connsiteX72" fmla="*/ 879230 w 2559136"/>
                <a:gd name="connsiteY72" fmla="*/ 119877 h 1749311"/>
                <a:gd name="connsiteX73" fmla="*/ 888023 w 2559136"/>
                <a:gd name="connsiteY73" fmla="*/ 14369 h 1749311"/>
                <a:gd name="connsiteX74" fmla="*/ 896815 w 2559136"/>
                <a:gd name="connsiteY74" fmla="*/ 58330 h 1749311"/>
                <a:gd name="connsiteX75" fmla="*/ 914400 w 2559136"/>
                <a:gd name="connsiteY75" fmla="*/ 172630 h 1749311"/>
                <a:gd name="connsiteX76" fmla="*/ 958361 w 2559136"/>
                <a:gd name="connsiteY76" fmla="*/ 330892 h 1749311"/>
                <a:gd name="connsiteX77" fmla="*/ 984738 w 2559136"/>
                <a:gd name="connsiteY77" fmla="*/ 462777 h 1749311"/>
                <a:gd name="connsiteX78" fmla="*/ 993530 w 2559136"/>
                <a:gd name="connsiteY78" fmla="*/ 427607 h 1749311"/>
                <a:gd name="connsiteX79" fmla="*/ 1002323 w 2559136"/>
                <a:gd name="connsiteY79" fmla="*/ 401230 h 1749311"/>
                <a:gd name="connsiteX80" fmla="*/ 1019907 w 2559136"/>
                <a:gd name="connsiteY80" fmla="*/ 119877 h 1749311"/>
                <a:gd name="connsiteX81" fmla="*/ 1037492 w 2559136"/>
                <a:gd name="connsiteY81" fmla="*/ 58330 h 1749311"/>
                <a:gd name="connsiteX82" fmla="*/ 1046284 w 2559136"/>
                <a:gd name="connsiteY82" fmla="*/ 84707 h 1749311"/>
                <a:gd name="connsiteX83" fmla="*/ 1063869 w 2559136"/>
                <a:gd name="connsiteY83" fmla="*/ 234177 h 1749311"/>
                <a:gd name="connsiteX84" fmla="*/ 1081453 w 2559136"/>
                <a:gd name="connsiteY84" fmla="*/ 533115 h 1749311"/>
                <a:gd name="connsiteX85" fmla="*/ 1090246 w 2559136"/>
                <a:gd name="connsiteY85" fmla="*/ 585869 h 1749311"/>
                <a:gd name="connsiteX86" fmla="*/ 1107830 w 2559136"/>
                <a:gd name="connsiteY86" fmla="*/ 541907 h 1749311"/>
                <a:gd name="connsiteX87" fmla="*/ 1125415 w 2559136"/>
                <a:gd name="connsiteY87" fmla="*/ 471569 h 1749311"/>
                <a:gd name="connsiteX88" fmla="*/ 1134207 w 2559136"/>
                <a:gd name="connsiteY88" fmla="*/ 436400 h 1749311"/>
                <a:gd name="connsiteX89" fmla="*/ 1151792 w 2559136"/>
                <a:gd name="connsiteY89" fmla="*/ 366061 h 1749311"/>
                <a:gd name="connsiteX90" fmla="*/ 1169377 w 2559136"/>
                <a:gd name="connsiteY90" fmla="*/ 577077 h 1749311"/>
                <a:gd name="connsiteX91" fmla="*/ 1178169 w 2559136"/>
                <a:gd name="connsiteY91" fmla="*/ 708961 h 1749311"/>
                <a:gd name="connsiteX92" fmla="*/ 1186961 w 2559136"/>
                <a:gd name="connsiteY92" fmla="*/ 770507 h 1749311"/>
                <a:gd name="connsiteX93" fmla="*/ 1204546 w 2559136"/>
                <a:gd name="connsiteY93" fmla="*/ 893600 h 1749311"/>
                <a:gd name="connsiteX94" fmla="*/ 1239715 w 2559136"/>
                <a:gd name="connsiteY94" fmla="*/ 1025484 h 1749311"/>
                <a:gd name="connsiteX95" fmla="*/ 1257300 w 2559136"/>
                <a:gd name="connsiteY95" fmla="*/ 876015 h 1749311"/>
                <a:gd name="connsiteX96" fmla="*/ 1274884 w 2559136"/>
                <a:gd name="connsiteY96" fmla="*/ 436400 h 1749311"/>
                <a:gd name="connsiteX97" fmla="*/ 1301261 w 2559136"/>
                <a:gd name="connsiteY97" fmla="*/ 832054 h 1749311"/>
                <a:gd name="connsiteX98" fmla="*/ 1318846 w 2559136"/>
                <a:gd name="connsiteY98" fmla="*/ 911184 h 1749311"/>
                <a:gd name="connsiteX99" fmla="*/ 1310053 w 2559136"/>
                <a:gd name="connsiteY99" fmla="*/ 1122200 h 1749311"/>
                <a:gd name="connsiteX100" fmla="*/ 1318846 w 2559136"/>
                <a:gd name="connsiteY100" fmla="*/ 955146 h 1749311"/>
                <a:gd name="connsiteX101" fmla="*/ 1327638 w 2559136"/>
                <a:gd name="connsiteY101" fmla="*/ 726546 h 1749311"/>
                <a:gd name="connsiteX102" fmla="*/ 1362807 w 2559136"/>
                <a:gd name="connsiteY102" fmla="*/ 585869 h 1749311"/>
                <a:gd name="connsiteX103" fmla="*/ 1380392 w 2559136"/>
                <a:gd name="connsiteY103" fmla="*/ 550700 h 1749311"/>
                <a:gd name="connsiteX104" fmla="*/ 1389184 w 2559136"/>
                <a:gd name="connsiteY104" fmla="*/ 339684 h 1749311"/>
                <a:gd name="connsiteX105" fmla="*/ 1406769 w 2559136"/>
                <a:gd name="connsiteY105" fmla="*/ 374854 h 1749311"/>
                <a:gd name="connsiteX106" fmla="*/ 1415561 w 2559136"/>
                <a:gd name="connsiteY106" fmla="*/ 471569 h 1749311"/>
                <a:gd name="connsiteX107" fmla="*/ 1406769 w 2559136"/>
                <a:gd name="connsiteY107" fmla="*/ 665000 h 1749311"/>
                <a:gd name="connsiteX108" fmla="*/ 1424353 w 2559136"/>
                <a:gd name="connsiteY108" fmla="*/ 937561 h 1749311"/>
                <a:gd name="connsiteX109" fmla="*/ 1433146 w 2559136"/>
                <a:gd name="connsiteY109" fmla="*/ 999107 h 1749311"/>
                <a:gd name="connsiteX110" fmla="*/ 1441938 w 2559136"/>
                <a:gd name="connsiteY110" fmla="*/ 1051861 h 1749311"/>
                <a:gd name="connsiteX111" fmla="*/ 1450730 w 2559136"/>
                <a:gd name="connsiteY111" fmla="*/ 981523 h 1749311"/>
                <a:gd name="connsiteX112" fmla="*/ 1477107 w 2559136"/>
                <a:gd name="connsiteY112" fmla="*/ 858430 h 1749311"/>
                <a:gd name="connsiteX113" fmla="*/ 1512277 w 2559136"/>
                <a:gd name="connsiteY113" fmla="*/ 612246 h 1749311"/>
                <a:gd name="connsiteX114" fmla="*/ 1547446 w 2559136"/>
                <a:gd name="connsiteY114" fmla="*/ 357269 h 1749311"/>
                <a:gd name="connsiteX115" fmla="*/ 1556238 w 2559136"/>
                <a:gd name="connsiteY115" fmla="*/ 304515 h 1749311"/>
                <a:gd name="connsiteX116" fmla="*/ 1565030 w 2559136"/>
                <a:gd name="connsiteY116" fmla="*/ 339684 h 1749311"/>
                <a:gd name="connsiteX117" fmla="*/ 1573823 w 2559136"/>
                <a:gd name="connsiteY117" fmla="*/ 981523 h 1749311"/>
                <a:gd name="connsiteX118" fmla="*/ 1591407 w 2559136"/>
                <a:gd name="connsiteY118" fmla="*/ 911184 h 1749311"/>
                <a:gd name="connsiteX119" fmla="*/ 1608992 w 2559136"/>
                <a:gd name="connsiteY119" fmla="*/ 840846 h 1749311"/>
                <a:gd name="connsiteX120" fmla="*/ 1617784 w 2559136"/>
                <a:gd name="connsiteY120" fmla="*/ 796884 h 1749311"/>
                <a:gd name="connsiteX121" fmla="*/ 1644161 w 2559136"/>
                <a:gd name="connsiteY121" fmla="*/ 788092 h 1749311"/>
                <a:gd name="connsiteX122" fmla="*/ 1652953 w 2559136"/>
                <a:gd name="connsiteY122" fmla="*/ 761715 h 1749311"/>
                <a:gd name="connsiteX123" fmla="*/ 1688123 w 2559136"/>
                <a:gd name="connsiteY123" fmla="*/ 700169 h 1749311"/>
                <a:gd name="connsiteX124" fmla="*/ 1688123 w 2559136"/>
                <a:gd name="connsiteY124" fmla="*/ 972730 h 1749311"/>
                <a:gd name="connsiteX125" fmla="*/ 1705707 w 2559136"/>
                <a:gd name="connsiteY125" fmla="*/ 1254084 h 1749311"/>
                <a:gd name="connsiteX126" fmla="*/ 1714500 w 2559136"/>
                <a:gd name="connsiteY126" fmla="*/ 1289254 h 1749311"/>
                <a:gd name="connsiteX127" fmla="*/ 1758461 w 2559136"/>
                <a:gd name="connsiteY127" fmla="*/ 1122200 h 1749311"/>
                <a:gd name="connsiteX128" fmla="*/ 1767253 w 2559136"/>
                <a:gd name="connsiteY128" fmla="*/ 1095823 h 1749311"/>
                <a:gd name="connsiteX129" fmla="*/ 1776046 w 2559136"/>
                <a:gd name="connsiteY129" fmla="*/ 1060654 h 1749311"/>
                <a:gd name="connsiteX130" fmla="*/ 1793630 w 2559136"/>
                <a:gd name="connsiteY130" fmla="*/ 867223 h 1749311"/>
                <a:gd name="connsiteX131" fmla="*/ 1811215 w 2559136"/>
                <a:gd name="connsiteY131" fmla="*/ 832054 h 1749311"/>
                <a:gd name="connsiteX132" fmla="*/ 1820007 w 2559136"/>
                <a:gd name="connsiteY132" fmla="*/ 1122200 h 1749311"/>
                <a:gd name="connsiteX133" fmla="*/ 1820007 w 2559136"/>
                <a:gd name="connsiteY133" fmla="*/ 1500269 h 1749311"/>
                <a:gd name="connsiteX134" fmla="*/ 1828800 w 2559136"/>
                <a:gd name="connsiteY134" fmla="*/ 1535438 h 1749311"/>
                <a:gd name="connsiteX135" fmla="*/ 1837592 w 2559136"/>
                <a:gd name="connsiteY135" fmla="*/ 1447515 h 1749311"/>
                <a:gd name="connsiteX136" fmla="*/ 1855177 w 2559136"/>
                <a:gd name="connsiteY136" fmla="*/ 1342007 h 1749311"/>
                <a:gd name="connsiteX137" fmla="*/ 1863969 w 2559136"/>
                <a:gd name="connsiteY137" fmla="*/ 1262877 h 1749311"/>
                <a:gd name="connsiteX138" fmla="*/ 1872761 w 2559136"/>
                <a:gd name="connsiteY138" fmla="*/ 1087030 h 1749311"/>
                <a:gd name="connsiteX139" fmla="*/ 1881553 w 2559136"/>
                <a:gd name="connsiteY139" fmla="*/ 1060654 h 1749311"/>
                <a:gd name="connsiteX140" fmla="*/ 1899138 w 2559136"/>
                <a:gd name="connsiteY140" fmla="*/ 963938 h 1749311"/>
                <a:gd name="connsiteX141" fmla="*/ 1916723 w 2559136"/>
                <a:gd name="connsiteY141" fmla="*/ 1350800 h 1749311"/>
                <a:gd name="connsiteX142" fmla="*/ 1925515 w 2559136"/>
                <a:gd name="connsiteY142" fmla="*/ 1421138 h 1749311"/>
                <a:gd name="connsiteX143" fmla="*/ 1934307 w 2559136"/>
                <a:gd name="connsiteY143" fmla="*/ 1333215 h 1749311"/>
                <a:gd name="connsiteX144" fmla="*/ 1943100 w 2559136"/>
                <a:gd name="connsiteY144" fmla="*/ 1210123 h 1749311"/>
                <a:gd name="connsiteX145" fmla="*/ 1951892 w 2559136"/>
                <a:gd name="connsiteY145" fmla="*/ 1148577 h 1749311"/>
                <a:gd name="connsiteX146" fmla="*/ 1969477 w 2559136"/>
                <a:gd name="connsiteY146" fmla="*/ 1183746 h 1749311"/>
                <a:gd name="connsiteX147" fmla="*/ 1987061 w 2559136"/>
                <a:gd name="connsiteY147" fmla="*/ 1421138 h 1749311"/>
                <a:gd name="connsiteX148" fmla="*/ 2013438 w 2559136"/>
                <a:gd name="connsiteY148" fmla="*/ 1315630 h 1749311"/>
                <a:gd name="connsiteX149" fmla="*/ 2022230 w 2559136"/>
                <a:gd name="connsiteY149" fmla="*/ 1289254 h 1749311"/>
                <a:gd name="connsiteX150" fmla="*/ 2039815 w 2559136"/>
                <a:gd name="connsiteY150" fmla="*/ 1227707 h 1749311"/>
                <a:gd name="connsiteX151" fmla="*/ 2057400 w 2559136"/>
                <a:gd name="connsiteY151" fmla="*/ 1306838 h 1749311"/>
                <a:gd name="connsiteX152" fmla="*/ 2074984 w 2559136"/>
                <a:gd name="connsiteY152" fmla="*/ 1429930 h 1749311"/>
                <a:gd name="connsiteX153" fmla="*/ 2083777 w 2559136"/>
                <a:gd name="connsiteY153" fmla="*/ 1500269 h 1749311"/>
                <a:gd name="connsiteX154" fmla="*/ 2092569 w 2559136"/>
                <a:gd name="connsiteY154" fmla="*/ 1456307 h 1749311"/>
                <a:gd name="connsiteX155" fmla="*/ 2101361 w 2559136"/>
                <a:gd name="connsiteY155" fmla="*/ 1429930 h 1749311"/>
                <a:gd name="connsiteX156" fmla="*/ 2127738 w 2559136"/>
                <a:gd name="connsiteY156" fmla="*/ 1289254 h 1749311"/>
                <a:gd name="connsiteX157" fmla="*/ 2136530 w 2559136"/>
                <a:gd name="connsiteY157" fmla="*/ 1201330 h 1749311"/>
                <a:gd name="connsiteX158" fmla="*/ 2145323 w 2559136"/>
                <a:gd name="connsiteY158" fmla="*/ 1122200 h 1749311"/>
                <a:gd name="connsiteX159" fmla="*/ 2154115 w 2559136"/>
                <a:gd name="connsiteY159" fmla="*/ 1025484 h 1749311"/>
                <a:gd name="connsiteX160" fmla="*/ 2171700 w 2559136"/>
                <a:gd name="connsiteY160" fmla="*/ 972730 h 1749311"/>
                <a:gd name="connsiteX161" fmla="*/ 2180492 w 2559136"/>
                <a:gd name="connsiteY161" fmla="*/ 1034277 h 1749311"/>
                <a:gd name="connsiteX162" fmla="*/ 2189284 w 2559136"/>
                <a:gd name="connsiteY162" fmla="*/ 1087030 h 1749311"/>
                <a:gd name="connsiteX163" fmla="*/ 2198077 w 2559136"/>
                <a:gd name="connsiteY163" fmla="*/ 1218915 h 1749311"/>
                <a:gd name="connsiteX164" fmla="*/ 2206869 w 2559136"/>
                <a:gd name="connsiteY164" fmla="*/ 1298046 h 1749311"/>
                <a:gd name="connsiteX165" fmla="*/ 2224453 w 2559136"/>
                <a:gd name="connsiteY165" fmla="*/ 1429930 h 1749311"/>
                <a:gd name="connsiteX166" fmla="*/ 2242038 w 2559136"/>
                <a:gd name="connsiteY166" fmla="*/ 1377177 h 1749311"/>
                <a:gd name="connsiteX167" fmla="*/ 2259623 w 2559136"/>
                <a:gd name="connsiteY167" fmla="*/ 1324423 h 1749311"/>
                <a:gd name="connsiteX168" fmla="*/ 2268415 w 2559136"/>
                <a:gd name="connsiteY168" fmla="*/ 1254084 h 1749311"/>
                <a:gd name="connsiteX169" fmla="*/ 2294792 w 2559136"/>
                <a:gd name="connsiteY169" fmla="*/ 1201330 h 1749311"/>
                <a:gd name="connsiteX170" fmla="*/ 2303584 w 2559136"/>
                <a:gd name="connsiteY170" fmla="*/ 1148577 h 1749311"/>
                <a:gd name="connsiteX171" fmla="*/ 2321169 w 2559136"/>
                <a:gd name="connsiteY171" fmla="*/ 1087030 h 1749311"/>
                <a:gd name="connsiteX172" fmla="*/ 2329961 w 2559136"/>
                <a:gd name="connsiteY172" fmla="*/ 1016692 h 1749311"/>
                <a:gd name="connsiteX173" fmla="*/ 2347546 w 2559136"/>
                <a:gd name="connsiteY173" fmla="*/ 963938 h 1749311"/>
                <a:gd name="connsiteX174" fmla="*/ 2365130 w 2559136"/>
                <a:gd name="connsiteY174" fmla="*/ 1210123 h 1749311"/>
                <a:gd name="connsiteX175" fmla="*/ 2382715 w 2559136"/>
                <a:gd name="connsiteY175" fmla="*/ 1289254 h 1749311"/>
                <a:gd name="connsiteX176" fmla="*/ 2391507 w 2559136"/>
                <a:gd name="connsiteY176" fmla="*/ 1377177 h 1749311"/>
                <a:gd name="connsiteX177" fmla="*/ 2400300 w 2559136"/>
                <a:gd name="connsiteY177" fmla="*/ 1429930 h 1749311"/>
                <a:gd name="connsiteX178" fmla="*/ 2426677 w 2559136"/>
                <a:gd name="connsiteY178" fmla="*/ 1394761 h 1749311"/>
                <a:gd name="connsiteX179" fmla="*/ 2435469 w 2559136"/>
                <a:gd name="connsiteY179" fmla="*/ 1368384 h 1749311"/>
                <a:gd name="connsiteX180" fmla="*/ 2453053 w 2559136"/>
                <a:gd name="connsiteY180" fmla="*/ 1342007 h 1749311"/>
                <a:gd name="connsiteX181" fmla="*/ 2461846 w 2559136"/>
                <a:gd name="connsiteY181" fmla="*/ 1254084 h 1749311"/>
                <a:gd name="connsiteX182" fmla="*/ 2470638 w 2559136"/>
                <a:gd name="connsiteY182" fmla="*/ 1218915 h 1749311"/>
                <a:gd name="connsiteX183" fmla="*/ 2479430 w 2559136"/>
                <a:gd name="connsiteY183" fmla="*/ 1166161 h 1749311"/>
                <a:gd name="connsiteX184" fmla="*/ 2488223 w 2559136"/>
                <a:gd name="connsiteY184" fmla="*/ 1122200 h 1749311"/>
                <a:gd name="connsiteX185" fmla="*/ 2497015 w 2559136"/>
                <a:gd name="connsiteY185" fmla="*/ 1025484 h 1749311"/>
                <a:gd name="connsiteX186" fmla="*/ 2514600 w 2559136"/>
                <a:gd name="connsiteY186" fmla="*/ 1298046 h 1749311"/>
                <a:gd name="connsiteX187" fmla="*/ 2523392 w 2559136"/>
                <a:gd name="connsiteY187" fmla="*/ 1500269 h 1749311"/>
                <a:gd name="connsiteX188" fmla="*/ 2532184 w 2559136"/>
                <a:gd name="connsiteY188" fmla="*/ 1473892 h 1749311"/>
                <a:gd name="connsiteX189" fmla="*/ 2549769 w 2559136"/>
                <a:gd name="connsiteY189" fmla="*/ 1447515 h 1749311"/>
                <a:gd name="connsiteX190" fmla="*/ 2558561 w 2559136"/>
                <a:gd name="connsiteY190" fmla="*/ 1394761 h 1749311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5272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5354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6995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688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4533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8 w 2559136"/>
                <a:gd name="connsiteY48" fmla="*/ 726546 h 1749311"/>
                <a:gd name="connsiteX49" fmla="*/ 659423 w 2559136"/>
                <a:gd name="connsiteY49" fmla="*/ 779300 h 1749311"/>
                <a:gd name="connsiteX50" fmla="*/ 685800 w 2559136"/>
                <a:gd name="connsiteY50" fmla="*/ 761715 h 1749311"/>
                <a:gd name="connsiteX51" fmla="*/ 677007 w 2559136"/>
                <a:gd name="connsiteY51" fmla="*/ 788092 h 1749311"/>
                <a:gd name="connsiteX52" fmla="*/ 703384 w 2559136"/>
                <a:gd name="connsiteY52" fmla="*/ 955146 h 1749311"/>
                <a:gd name="connsiteX53" fmla="*/ 712177 w 2559136"/>
                <a:gd name="connsiteY53" fmla="*/ 981523 h 1749311"/>
                <a:gd name="connsiteX54" fmla="*/ 712177 w 2559136"/>
                <a:gd name="connsiteY54" fmla="*/ 1078238 h 1749311"/>
                <a:gd name="connsiteX55" fmla="*/ 720969 w 2559136"/>
                <a:gd name="connsiteY55" fmla="*/ 1051861 h 1749311"/>
                <a:gd name="connsiteX56" fmla="*/ 738553 w 2559136"/>
                <a:gd name="connsiteY56" fmla="*/ 981523 h 1749311"/>
                <a:gd name="connsiteX57" fmla="*/ 729761 w 2559136"/>
                <a:gd name="connsiteY57" fmla="*/ 761715 h 1749311"/>
                <a:gd name="connsiteX58" fmla="*/ 720969 w 2559136"/>
                <a:gd name="connsiteY58" fmla="*/ 735338 h 1749311"/>
                <a:gd name="connsiteX59" fmla="*/ 729761 w 2559136"/>
                <a:gd name="connsiteY59" fmla="*/ 295723 h 1749311"/>
                <a:gd name="connsiteX60" fmla="*/ 738553 w 2559136"/>
                <a:gd name="connsiteY60" fmla="*/ 339684 h 1749311"/>
                <a:gd name="connsiteX61" fmla="*/ 756138 w 2559136"/>
                <a:gd name="connsiteY61" fmla="*/ 383646 h 1749311"/>
                <a:gd name="connsiteX62" fmla="*/ 764930 w 2559136"/>
                <a:gd name="connsiteY62" fmla="*/ 410023 h 1749311"/>
                <a:gd name="connsiteX63" fmla="*/ 782515 w 2559136"/>
                <a:gd name="connsiteY63" fmla="*/ 471569 h 1749311"/>
                <a:gd name="connsiteX64" fmla="*/ 764930 w 2559136"/>
                <a:gd name="connsiteY64" fmla="*/ 541907 h 1749311"/>
                <a:gd name="connsiteX65" fmla="*/ 773723 w 2559136"/>
                <a:gd name="connsiteY65" fmla="*/ 585869 h 1749311"/>
                <a:gd name="connsiteX66" fmla="*/ 800100 w 2559136"/>
                <a:gd name="connsiteY66" fmla="*/ 665000 h 1749311"/>
                <a:gd name="connsiteX67" fmla="*/ 817684 w 2559136"/>
                <a:gd name="connsiteY67" fmla="*/ 700169 h 1749311"/>
                <a:gd name="connsiteX68" fmla="*/ 826477 w 2559136"/>
                <a:gd name="connsiteY68" fmla="*/ 735338 h 1749311"/>
                <a:gd name="connsiteX69" fmla="*/ 844061 w 2559136"/>
                <a:gd name="connsiteY69" fmla="*/ 788092 h 1749311"/>
                <a:gd name="connsiteX70" fmla="*/ 861646 w 2559136"/>
                <a:gd name="connsiteY70" fmla="*/ 682584 h 1749311"/>
                <a:gd name="connsiteX71" fmla="*/ 870438 w 2559136"/>
                <a:gd name="connsiteY71" fmla="*/ 436400 h 1749311"/>
                <a:gd name="connsiteX72" fmla="*/ 879230 w 2559136"/>
                <a:gd name="connsiteY72" fmla="*/ 119877 h 1749311"/>
                <a:gd name="connsiteX73" fmla="*/ 888023 w 2559136"/>
                <a:gd name="connsiteY73" fmla="*/ 14369 h 1749311"/>
                <a:gd name="connsiteX74" fmla="*/ 896815 w 2559136"/>
                <a:gd name="connsiteY74" fmla="*/ 58330 h 1749311"/>
                <a:gd name="connsiteX75" fmla="*/ 914400 w 2559136"/>
                <a:gd name="connsiteY75" fmla="*/ 172630 h 1749311"/>
                <a:gd name="connsiteX76" fmla="*/ 958361 w 2559136"/>
                <a:gd name="connsiteY76" fmla="*/ 330892 h 1749311"/>
                <a:gd name="connsiteX77" fmla="*/ 984738 w 2559136"/>
                <a:gd name="connsiteY77" fmla="*/ 462777 h 1749311"/>
                <a:gd name="connsiteX78" fmla="*/ 993530 w 2559136"/>
                <a:gd name="connsiteY78" fmla="*/ 427607 h 1749311"/>
                <a:gd name="connsiteX79" fmla="*/ 1002323 w 2559136"/>
                <a:gd name="connsiteY79" fmla="*/ 401230 h 1749311"/>
                <a:gd name="connsiteX80" fmla="*/ 1019907 w 2559136"/>
                <a:gd name="connsiteY80" fmla="*/ 119877 h 1749311"/>
                <a:gd name="connsiteX81" fmla="*/ 1037492 w 2559136"/>
                <a:gd name="connsiteY81" fmla="*/ 58330 h 1749311"/>
                <a:gd name="connsiteX82" fmla="*/ 1046284 w 2559136"/>
                <a:gd name="connsiteY82" fmla="*/ 84707 h 1749311"/>
                <a:gd name="connsiteX83" fmla="*/ 1063869 w 2559136"/>
                <a:gd name="connsiteY83" fmla="*/ 234177 h 1749311"/>
                <a:gd name="connsiteX84" fmla="*/ 1081453 w 2559136"/>
                <a:gd name="connsiteY84" fmla="*/ 533115 h 1749311"/>
                <a:gd name="connsiteX85" fmla="*/ 1090246 w 2559136"/>
                <a:gd name="connsiteY85" fmla="*/ 585869 h 1749311"/>
                <a:gd name="connsiteX86" fmla="*/ 1107830 w 2559136"/>
                <a:gd name="connsiteY86" fmla="*/ 541907 h 1749311"/>
                <a:gd name="connsiteX87" fmla="*/ 1125415 w 2559136"/>
                <a:gd name="connsiteY87" fmla="*/ 471569 h 1749311"/>
                <a:gd name="connsiteX88" fmla="*/ 1134207 w 2559136"/>
                <a:gd name="connsiteY88" fmla="*/ 436400 h 1749311"/>
                <a:gd name="connsiteX89" fmla="*/ 1151792 w 2559136"/>
                <a:gd name="connsiteY89" fmla="*/ 366061 h 1749311"/>
                <a:gd name="connsiteX90" fmla="*/ 1169377 w 2559136"/>
                <a:gd name="connsiteY90" fmla="*/ 577077 h 1749311"/>
                <a:gd name="connsiteX91" fmla="*/ 1178169 w 2559136"/>
                <a:gd name="connsiteY91" fmla="*/ 708961 h 1749311"/>
                <a:gd name="connsiteX92" fmla="*/ 1186961 w 2559136"/>
                <a:gd name="connsiteY92" fmla="*/ 770507 h 1749311"/>
                <a:gd name="connsiteX93" fmla="*/ 1204546 w 2559136"/>
                <a:gd name="connsiteY93" fmla="*/ 893600 h 1749311"/>
                <a:gd name="connsiteX94" fmla="*/ 1239715 w 2559136"/>
                <a:gd name="connsiteY94" fmla="*/ 1025484 h 1749311"/>
                <a:gd name="connsiteX95" fmla="*/ 1257300 w 2559136"/>
                <a:gd name="connsiteY95" fmla="*/ 876015 h 1749311"/>
                <a:gd name="connsiteX96" fmla="*/ 1274884 w 2559136"/>
                <a:gd name="connsiteY96" fmla="*/ 436400 h 1749311"/>
                <a:gd name="connsiteX97" fmla="*/ 1301261 w 2559136"/>
                <a:gd name="connsiteY97" fmla="*/ 832054 h 1749311"/>
                <a:gd name="connsiteX98" fmla="*/ 1318846 w 2559136"/>
                <a:gd name="connsiteY98" fmla="*/ 911184 h 1749311"/>
                <a:gd name="connsiteX99" fmla="*/ 1310053 w 2559136"/>
                <a:gd name="connsiteY99" fmla="*/ 1122200 h 1749311"/>
                <a:gd name="connsiteX100" fmla="*/ 1318846 w 2559136"/>
                <a:gd name="connsiteY100" fmla="*/ 955146 h 1749311"/>
                <a:gd name="connsiteX101" fmla="*/ 1327638 w 2559136"/>
                <a:gd name="connsiteY101" fmla="*/ 726546 h 1749311"/>
                <a:gd name="connsiteX102" fmla="*/ 1362807 w 2559136"/>
                <a:gd name="connsiteY102" fmla="*/ 585869 h 1749311"/>
                <a:gd name="connsiteX103" fmla="*/ 1380392 w 2559136"/>
                <a:gd name="connsiteY103" fmla="*/ 550700 h 1749311"/>
                <a:gd name="connsiteX104" fmla="*/ 1389184 w 2559136"/>
                <a:gd name="connsiteY104" fmla="*/ 339684 h 1749311"/>
                <a:gd name="connsiteX105" fmla="*/ 1406769 w 2559136"/>
                <a:gd name="connsiteY105" fmla="*/ 374854 h 1749311"/>
                <a:gd name="connsiteX106" fmla="*/ 1415561 w 2559136"/>
                <a:gd name="connsiteY106" fmla="*/ 471569 h 1749311"/>
                <a:gd name="connsiteX107" fmla="*/ 1406769 w 2559136"/>
                <a:gd name="connsiteY107" fmla="*/ 665000 h 1749311"/>
                <a:gd name="connsiteX108" fmla="*/ 1424353 w 2559136"/>
                <a:gd name="connsiteY108" fmla="*/ 937561 h 1749311"/>
                <a:gd name="connsiteX109" fmla="*/ 1433146 w 2559136"/>
                <a:gd name="connsiteY109" fmla="*/ 999107 h 1749311"/>
                <a:gd name="connsiteX110" fmla="*/ 1441938 w 2559136"/>
                <a:gd name="connsiteY110" fmla="*/ 1051861 h 1749311"/>
                <a:gd name="connsiteX111" fmla="*/ 1450730 w 2559136"/>
                <a:gd name="connsiteY111" fmla="*/ 981523 h 1749311"/>
                <a:gd name="connsiteX112" fmla="*/ 1477107 w 2559136"/>
                <a:gd name="connsiteY112" fmla="*/ 858430 h 1749311"/>
                <a:gd name="connsiteX113" fmla="*/ 1512277 w 2559136"/>
                <a:gd name="connsiteY113" fmla="*/ 612246 h 1749311"/>
                <a:gd name="connsiteX114" fmla="*/ 1547446 w 2559136"/>
                <a:gd name="connsiteY114" fmla="*/ 357269 h 1749311"/>
                <a:gd name="connsiteX115" fmla="*/ 1556238 w 2559136"/>
                <a:gd name="connsiteY115" fmla="*/ 304515 h 1749311"/>
                <a:gd name="connsiteX116" fmla="*/ 1565030 w 2559136"/>
                <a:gd name="connsiteY116" fmla="*/ 339684 h 1749311"/>
                <a:gd name="connsiteX117" fmla="*/ 1573823 w 2559136"/>
                <a:gd name="connsiteY117" fmla="*/ 981523 h 1749311"/>
                <a:gd name="connsiteX118" fmla="*/ 1591407 w 2559136"/>
                <a:gd name="connsiteY118" fmla="*/ 911184 h 1749311"/>
                <a:gd name="connsiteX119" fmla="*/ 1608992 w 2559136"/>
                <a:gd name="connsiteY119" fmla="*/ 840846 h 1749311"/>
                <a:gd name="connsiteX120" fmla="*/ 1617784 w 2559136"/>
                <a:gd name="connsiteY120" fmla="*/ 796884 h 1749311"/>
                <a:gd name="connsiteX121" fmla="*/ 1644161 w 2559136"/>
                <a:gd name="connsiteY121" fmla="*/ 788092 h 1749311"/>
                <a:gd name="connsiteX122" fmla="*/ 1652953 w 2559136"/>
                <a:gd name="connsiteY122" fmla="*/ 761715 h 1749311"/>
                <a:gd name="connsiteX123" fmla="*/ 1688123 w 2559136"/>
                <a:gd name="connsiteY123" fmla="*/ 700169 h 1749311"/>
                <a:gd name="connsiteX124" fmla="*/ 1688123 w 2559136"/>
                <a:gd name="connsiteY124" fmla="*/ 972730 h 1749311"/>
                <a:gd name="connsiteX125" fmla="*/ 1705707 w 2559136"/>
                <a:gd name="connsiteY125" fmla="*/ 1254084 h 1749311"/>
                <a:gd name="connsiteX126" fmla="*/ 1714500 w 2559136"/>
                <a:gd name="connsiteY126" fmla="*/ 1289254 h 1749311"/>
                <a:gd name="connsiteX127" fmla="*/ 1758461 w 2559136"/>
                <a:gd name="connsiteY127" fmla="*/ 1122200 h 1749311"/>
                <a:gd name="connsiteX128" fmla="*/ 1767253 w 2559136"/>
                <a:gd name="connsiteY128" fmla="*/ 1095823 h 1749311"/>
                <a:gd name="connsiteX129" fmla="*/ 1776046 w 2559136"/>
                <a:gd name="connsiteY129" fmla="*/ 1060654 h 1749311"/>
                <a:gd name="connsiteX130" fmla="*/ 1793630 w 2559136"/>
                <a:gd name="connsiteY130" fmla="*/ 867223 h 1749311"/>
                <a:gd name="connsiteX131" fmla="*/ 1811215 w 2559136"/>
                <a:gd name="connsiteY131" fmla="*/ 832054 h 1749311"/>
                <a:gd name="connsiteX132" fmla="*/ 1820007 w 2559136"/>
                <a:gd name="connsiteY132" fmla="*/ 1122200 h 1749311"/>
                <a:gd name="connsiteX133" fmla="*/ 1820007 w 2559136"/>
                <a:gd name="connsiteY133" fmla="*/ 1500269 h 1749311"/>
                <a:gd name="connsiteX134" fmla="*/ 1828800 w 2559136"/>
                <a:gd name="connsiteY134" fmla="*/ 1535438 h 1749311"/>
                <a:gd name="connsiteX135" fmla="*/ 1837592 w 2559136"/>
                <a:gd name="connsiteY135" fmla="*/ 1447515 h 1749311"/>
                <a:gd name="connsiteX136" fmla="*/ 1855177 w 2559136"/>
                <a:gd name="connsiteY136" fmla="*/ 1342007 h 1749311"/>
                <a:gd name="connsiteX137" fmla="*/ 1863969 w 2559136"/>
                <a:gd name="connsiteY137" fmla="*/ 1262877 h 1749311"/>
                <a:gd name="connsiteX138" fmla="*/ 1872761 w 2559136"/>
                <a:gd name="connsiteY138" fmla="*/ 1087030 h 1749311"/>
                <a:gd name="connsiteX139" fmla="*/ 1881553 w 2559136"/>
                <a:gd name="connsiteY139" fmla="*/ 1060654 h 1749311"/>
                <a:gd name="connsiteX140" fmla="*/ 1899138 w 2559136"/>
                <a:gd name="connsiteY140" fmla="*/ 963938 h 1749311"/>
                <a:gd name="connsiteX141" fmla="*/ 1916723 w 2559136"/>
                <a:gd name="connsiteY141" fmla="*/ 1350800 h 1749311"/>
                <a:gd name="connsiteX142" fmla="*/ 1925515 w 2559136"/>
                <a:gd name="connsiteY142" fmla="*/ 1421138 h 1749311"/>
                <a:gd name="connsiteX143" fmla="*/ 1934307 w 2559136"/>
                <a:gd name="connsiteY143" fmla="*/ 1333215 h 1749311"/>
                <a:gd name="connsiteX144" fmla="*/ 1943100 w 2559136"/>
                <a:gd name="connsiteY144" fmla="*/ 1210123 h 1749311"/>
                <a:gd name="connsiteX145" fmla="*/ 1951892 w 2559136"/>
                <a:gd name="connsiteY145" fmla="*/ 1148577 h 1749311"/>
                <a:gd name="connsiteX146" fmla="*/ 1969477 w 2559136"/>
                <a:gd name="connsiteY146" fmla="*/ 1183746 h 1749311"/>
                <a:gd name="connsiteX147" fmla="*/ 1987061 w 2559136"/>
                <a:gd name="connsiteY147" fmla="*/ 1421138 h 1749311"/>
                <a:gd name="connsiteX148" fmla="*/ 2013438 w 2559136"/>
                <a:gd name="connsiteY148" fmla="*/ 1315630 h 1749311"/>
                <a:gd name="connsiteX149" fmla="*/ 2022230 w 2559136"/>
                <a:gd name="connsiteY149" fmla="*/ 1289254 h 1749311"/>
                <a:gd name="connsiteX150" fmla="*/ 2039815 w 2559136"/>
                <a:gd name="connsiteY150" fmla="*/ 1227707 h 1749311"/>
                <a:gd name="connsiteX151" fmla="*/ 2057400 w 2559136"/>
                <a:gd name="connsiteY151" fmla="*/ 1306838 h 1749311"/>
                <a:gd name="connsiteX152" fmla="*/ 2074984 w 2559136"/>
                <a:gd name="connsiteY152" fmla="*/ 1429930 h 1749311"/>
                <a:gd name="connsiteX153" fmla="*/ 2083777 w 2559136"/>
                <a:gd name="connsiteY153" fmla="*/ 1500269 h 1749311"/>
                <a:gd name="connsiteX154" fmla="*/ 2092569 w 2559136"/>
                <a:gd name="connsiteY154" fmla="*/ 1456307 h 1749311"/>
                <a:gd name="connsiteX155" fmla="*/ 2101361 w 2559136"/>
                <a:gd name="connsiteY155" fmla="*/ 1429930 h 1749311"/>
                <a:gd name="connsiteX156" fmla="*/ 2127738 w 2559136"/>
                <a:gd name="connsiteY156" fmla="*/ 1289254 h 1749311"/>
                <a:gd name="connsiteX157" fmla="*/ 2136530 w 2559136"/>
                <a:gd name="connsiteY157" fmla="*/ 1201330 h 1749311"/>
                <a:gd name="connsiteX158" fmla="*/ 2145323 w 2559136"/>
                <a:gd name="connsiteY158" fmla="*/ 1122200 h 1749311"/>
                <a:gd name="connsiteX159" fmla="*/ 2154115 w 2559136"/>
                <a:gd name="connsiteY159" fmla="*/ 1025484 h 1749311"/>
                <a:gd name="connsiteX160" fmla="*/ 2171700 w 2559136"/>
                <a:gd name="connsiteY160" fmla="*/ 972730 h 1749311"/>
                <a:gd name="connsiteX161" fmla="*/ 2180492 w 2559136"/>
                <a:gd name="connsiteY161" fmla="*/ 1034277 h 1749311"/>
                <a:gd name="connsiteX162" fmla="*/ 2189284 w 2559136"/>
                <a:gd name="connsiteY162" fmla="*/ 1087030 h 1749311"/>
                <a:gd name="connsiteX163" fmla="*/ 2198077 w 2559136"/>
                <a:gd name="connsiteY163" fmla="*/ 1218915 h 1749311"/>
                <a:gd name="connsiteX164" fmla="*/ 2206869 w 2559136"/>
                <a:gd name="connsiteY164" fmla="*/ 1298046 h 1749311"/>
                <a:gd name="connsiteX165" fmla="*/ 2224453 w 2559136"/>
                <a:gd name="connsiteY165" fmla="*/ 1429930 h 1749311"/>
                <a:gd name="connsiteX166" fmla="*/ 2242038 w 2559136"/>
                <a:gd name="connsiteY166" fmla="*/ 1377177 h 1749311"/>
                <a:gd name="connsiteX167" fmla="*/ 2259623 w 2559136"/>
                <a:gd name="connsiteY167" fmla="*/ 1324423 h 1749311"/>
                <a:gd name="connsiteX168" fmla="*/ 2268415 w 2559136"/>
                <a:gd name="connsiteY168" fmla="*/ 1254084 h 1749311"/>
                <a:gd name="connsiteX169" fmla="*/ 2294792 w 2559136"/>
                <a:gd name="connsiteY169" fmla="*/ 1201330 h 1749311"/>
                <a:gd name="connsiteX170" fmla="*/ 2303584 w 2559136"/>
                <a:gd name="connsiteY170" fmla="*/ 1148577 h 1749311"/>
                <a:gd name="connsiteX171" fmla="*/ 2321169 w 2559136"/>
                <a:gd name="connsiteY171" fmla="*/ 1087030 h 1749311"/>
                <a:gd name="connsiteX172" fmla="*/ 2329961 w 2559136"/>
                <a:gd name="connsiteY172" fmla="*/ 1016692 h 1749311"/>
                <a:gd name="connsiteX173" fmla="*/ 2347546 w 2559136"/>
                <a:gd name="connsiteY173" fmla="*/ 963938 h 1749311"/>
                <a:gd name="connsiteX174" fmla="*/ 2365130 w 2559136"/>
                <a:gd name="connsiteY174" fmla="*/ 1210123 h 1749311"/>
                <a:gd name="connsiteX175" fmla="*/ 2382715 w 2559136"/>
                <a:gd name="connsiteY175" fmla="*/ 1289254 h 1749311"/>
                <a:gd name="connsiteX176" fmla="*/ 2391507 w 2559136"/>
                <a:gd name="connsiteY176" fmla="*/ 1377177 h 1749311"/>
                <a:gd name="connsiteX177" fmla="*/ 2400300 w 2559136"/>
                <a:gd name="connsiteY177" fmla="*/ 1429930 h 1749311"/>
                <a:gd name="connsiteX178" fmla="*/ 2426677 w 2559136"/>
                <a:gd name="connsiteY178" fmla="*/ 1394761 h 1749311"/>
                <a:gd name="connsiteX179" fmla="*/ 2435469 w 2559136"/>
                <a:gd name="connsiteY179" fmla="*/ 1368384 h 1749311"/>
                <a:gd name="connsiteX180" fmla="*/ 2453053 w 2559136"/>
                <a:gd name="connsiteY180" fmla="*/ 1342007 h 1749311"/>
                <a:gd name="connsiteX181" fmla="*/ 2461846 w 2559136"/>
                <a:gd name="connsiteY181" fmla="*/ 1254084 h 1749311"/>
                <a:gd name="connsiteX182" fmla="*/ 2470638 w 2559136"/>
                <a:gd name="connsiteY182" fmla="*/ 1218915 h 1749311"/>
                <a:gd name="connsiteX183" fmla="*/ 2479430 w 2559136"/>
                <a:gd name="connsiteY183" fmla="*/ 1166161 h 1749311"/>
                <a:gd name="connsiteX184" fmla="*/ 2488223 w 2559136"/>
                <a:gd name="connsiteY184" fmla="*/ 1122200 h 1749311"/>
                <a:gd name="connsiteX185" fmla="*/ 2497015 w 2559136"/>
                <a:gd name="connsiteY185" fmla="*/ 1025484 h 1749311"/>
                <a:gd name="connsiteX186" fmla="*/ 2514600 w 2559136"/>
                <a:gd name="connsiteY186" fmla="*/ 1298046 h 1749311"/>
                <a:gd name="connsiteX187" fmla="*/ 2523392 w 2559136"/>
                <a:gd name="connsiteY187" fmla="*/ 1500269 h 1749311"/>
                <a:gd name="connsiteX188" fmla="*/ 2532184 w 2559136"/>
                <a:gd name="connsiteY188" fmla="*/ 1473892 h 1749311"/>
                <a:gd name="connsiteX189" fmla="*/ 2549769 w 2559136"/>
                <a:gd name="connsiteY189" fmla="*/ 1447515 h 1749311"/>
                <a:gd name="connsiteX190" fmla="*/ 2558561 w 2559136"/>
                <a:gd name="connsiteY190" fmla="*/ 1394761 h 1749311"/>
                <a:gd name="connsiteX0" fmla="*/ 0 w 2559136"/>
                <a:gd name="connsiteY0" fmla="*/ 1359592 h 1749311"/>
                <a:gd name="connsiteX1" fmla="*/ 61546 w 2559136"/>
                <a:gd name="connsiteY1" fmla="*/ 1043069 h 1749311"/>
                <a:gd name="connsiteX2" fmla="*/ 79130 w 2559136"/>
                <a:gd name="connsiteY2" fmla="*/ 536046 h 1749311"/>
                <a:gd name="connsiteX3" fmla="*/ 87923 w 2559136"/>
                <a:gd name="connsiteY3" fmla="*/ 1157369 h 1749311"/>
                <a:gd name="connsiteX4" fmla="*/ 96715 w 2559136"/>
                <a:gd name="connsiteY4" fmla="*/ 1227707 h 1749311"/>
                <a:gd name="connsiteX5" fmla="*/ 114300 w 2559136"/>
                <a:gd name="connsiteY5" fmla="*/ 1333215 h 1749311"/>
                <a:gd name="connsiteX6" fmla="*/ 123092 w 2559136"/>
                <a:gd name="connsiteY6" fmla="*/ 1728869 h 1749311"/>
                <a:gd name="connsiteX7" fmla="*/ 131884 w 2559136"/>
                <a:gd name="connsiteY7" fmla="*/ 1438723 h 1749311"/>
                <a:gd name="connsiteX8" fmla="*/ 149469 w 2559136"/>
                <a:gd name="connsiteY8" fmla="*/ 1385969 h 1749311"/>
                <a:gd name="connsiteX9" fmla="*/ 158261 w 2559136"/>
                <a:gd name="connsiteY9" fmla="*/ 1306838 h 1749311"/>
                <a:gd name="connsiteX10" fmla="*/ 175846 w 2559136"/>
                <a:gd name="connsiteY10" fmla="*/ 1254084 h 1749311"/>
                <a:gd name="connsiteX11" fmla="*/ 193430 w 2559136"/>
                <a:gd name="connsiteY11" fmla="*/ 1166161 h 1749311"/>
                <a:gd name="connsiteX12" fmla="*/ 202223 w 2559136"/>
                <a:gd name="connsiteY12" fmla="*/ 1122200 h 1749311"/>
                <a:gd name="connsiteX13" fmla="*/ 219807 w 2559136"/>
                <a:gd name="connsiteY13" fmla="*/ 527254 h 1749311"/>
                <a:gd name="connsiteX14" fmla="*/ 237392 w 2559136"/>
                <a:gd name="connsiteY14" fmla="*/ 1130992 h 1749311"/>
                <a:gd name="connsiteX15" fmla="*/ 246184 w 2559136"/>
                <a:gd name="connsiteY15" fmla="*/ 1157369 h 1749311"/>
                <a:gd name="connsiteX16" fmla="*/ 254977 w 2559136"/>
                <a:gd name="connsiteY16" fmla="*/ 1192538 h 1749311"/>
                <a:gd name="connsiteX17" fmla="*/ 316523 w 2559136"/>
                <a:gd name="connsiteY17" fmla="*/ 1218915 h 1749311"/>
                <a:gd name="connsiteX18" fmla="*/ 334107 w 2559136"/>
                <a:gd name="connsiteY18" fmla="*/ 1280461 h 1749311"/>
                <a:gd name="connsiteX19" fmla="*/ 342900 w 2559136"/>
                <a:gd name="connsiteY19" fmla="*/ 1535438 h 1749311"/>
                <a:gd name="connsiteX20" fmla="*/ 351692 w 2559136"/>
                <a:gd name="connsiteY20" fmla="*/ 1421138 h 1749311"/>
                <a:gd name="connsiteX21" fmla="*/ 360484 w 2559136"/>
                <a:gd name="connsiteY21" fmla="*/ 1473892 h 1749311"/>
                <a:gd name="connsiteX22" fmla="*/ 369277 w 2559136"/>
                <a:gd name="connsiteY22" fmla="*/ 1447515 h 1749311"/>
                <a:gd name="connsiteX23" fmla="*/ 378069 w 2559136"/>
                <a:gd name="connsiteY23" fmla="*/ 1699561 h 1749311"/>
                <a:gd name="connsiteX24" fmla="*/ 386861 w 2559136"/>
                <a:gd name="connsiteY24" fmla="*/ 1359592 h 1749311"/>
                <a:gd name="connsiteX25" fmla="*/ 404446 w 2559136"/>
                <a:gd name="connsiteY25" fmla="*/ 1016692 h 1749311"/>
                <a:gd name="connsiteX26" fmla="*/ 413238 w 2559136"/>
                <a:gd name="connsiteY26" fmla="*/ 1043069 h 1749311"/>
                <a:gd name="connsiteX27" fmla="*/ 430823 w 2559136"/>
                <a:gd name="connsiteY27" fmla="*/ 688446 h 1749311"/>
                <a:gd name="connsiteX28" fmla="*/ 439615 w 2559136"/>
                <a:gd name="connsiteY28" fmla="*/ 1122200 h 1749311"/>
                <a:gd name="connsiteX29" fmla="*/ 465992 w 2559136"/>
                <a:gd name="connsiteY29" fmla="*/ 1183746 h 1749311"/>
                <a:gd name="connsiteX30" fmla="*/ 492369 w 2559136"/>
                <a:gd name="connsiteY30" fmla="*/ 1201330 h 1749311"/>
                <a:gd name="connsiteX31" fmla="*/ 501161 w 2559136"/>
                <a:gd name="connsiteY31" fmla="*/ 1174954 h 1749311"/>
                <a:gd name="connsiteX32" fmla="*/ 518746 w 2559136"/>
                <a:gd name="connsiteY32" fmla="*/ 1453377 h 1749311"/>
                <a:gd name="connsiteX33" fmla="*/ 527538 w 2559136"/>
                <a:gd name="connsiteY33" fmla="*/ 1078238 h 1749311"/>
                <a:gd name="connsiteX34" fmla="*/ 518746 w 2559136"/>
                <a:gd name="connsiteY34" fmla="*/ 955146 h 1749311"/>
                <a:gd name="connsiteX35" fmla="*/ 501161 w 2559136"/>
                <a:gd name="connsiteY35" fmla="*/ 902392 h 1749311"/>
                <a:gd name="connsiteX36" fmla="*/ 509953 w 2559136"/>
                <a:gd name="connsiteY36" fmla="*/ 876015 h 1749311"/>
                <a:gd name="connsiteX37" fmla="*/ 518746 w 2559136"/>
                <a:gd name="connsiteY37" fmla="*/ 919977 h 1749311"/>
                <a:gd name="connsiteX38" fmla="*/ 536330 w 2559136"/>
                <a:gd name="connsiteY38" fmla="*/ 972730 h 1749311"/>
                <a:gd name="connsiteX39" fmla="*/ 571500 w 2559136"/>
                <a:gd name="connsiteY39" fmla="*/ 1016692 h 1749311"/>
                <a:gd name="connsiteX40" fmla="*/ 597877 w 2559136"/>
                <a:gd name="connsiteY40" fmla="*/ 1025484 h 1749311"/>
                <a:gd name="connsiteX41" fmla="*/ 624253 w 2559136"/>
                <a:gd name="connsiteY41" fmla="*/ 1139784 h 1749311"/>
                <a:gd name="connsiteX42" fmla="*/ 633046 w 2559136"/>
                <a:gd name="connsiteY42" fmla="*/ 1315630 h 1749311"/>
                <a:gd name="connsiteX43" fmla="*/ 659423 w 2559136"/>
                <a:gd name="connsiteY43" fmla="*/ 1227707 h 1749311"/>
                <a:gd name="connsiteX44" fmla="*/ 650630 w 2559136"/>
                <a:gd name="connsiteY44" fmla="*/ 955146 h 1749311"/>
                <a:gd name="connsiteX45" fmla="*/ 641838 w 2559136"/>
                <a:gd name="connsiteY45" fmla="*/ 928769 h 1749311"/>
                <a:gd name="connsiteX46" fmla="*/ 624253 w 2559136"/>
                <a:gd name="connsiteY46" fmla="*/ 902392 h 1749311"/>
                <a:gd name="connsiteX47" fmla="*/ 633046 w 2559136"/>
                <a:gd name="connsiteY47" fmla="*/ 665000 h 1749311"/>
                <a:gd name="connsiteX48" fmla="*/ 641837 w 2559136"/>
                <a:gd name="connsiteY48" fmla="*/ 351407 h 1749311"/>
                <a:gd name="connsiteX49" fmla="*/ 641838 w 2559136"/>
                <a:gd name="connsiteY49" fmla="*/ 726546 h 1749311"/>
                <a:gd name="connsiteX50" fmla="*/ 659423 w 2559136"/>
                <a:gd name="connsiteY50" fmla="*/ 779300 h 1749311"/>
                <a:gd name="connsiteX51" fmla="*/ 685800 w 2559136"/>
                <a:gd name="connsiteY51" fmla="*/ 761715 h 1749311"/>
                <a:gd name="connsiteX52" fmla="*/ 677007 w 2559136"/>
                <a:gd name="connsiteY52" fmla="*/ 788092 h 1749311"/>
                <a:gd name="connsiteX53" fmla="*/ 703384 w 2559136"/>
                <a:gd name="connsiteY53" fmla="*/ 955146 h 1749311"/>
                <a:gd name="connsiteX54" fmla="*/ 712177 w 2559136"/>
                <a:gd name="connsiteY54" fmla="*/ 981523 h 1749311"/>
                <a:gd name="connsiteX55" fmla="*/ 712177 w 2559136"/>
                <a:gd name="connsiteY55" fmla="*/ 1078238 h 1749311"/>
                <a:gd name="connsiteX56" fmla="*/ 720969 w 2559136"/>
                <a:gd name="connsiteY56" fmla="*/ 1051861 h 1749311"/>
                <a:gd name="connsiteX57" fmla="*/ 738553 w 2559136"/>
                <a:gd name="connsiteY57" fmla="*/ 981523 h 1749311"/>
                <a:gd name="connsiteX58" fmla="*/ 729761 w 2559136"/>
                <a:gd name="connsiteY58" fmla="*/ 761715 h 1749311"/>
                <a:gd name="connsiteX59" fmla="*/ 720969 w 2559136"/>
                <a:gd name="connsiteY59" fmla="*/ 735338 h 1749311"/>
                <a:gd name="connsiteX60" fmla="*/ 729761 w 2559136"/>
                <a:gd name="connsiteY60" fmla="*/ 295723 h 1749311"/>
                <a:gd name="connsiteX61" fmla="*/ 738553 w 2559136"/>
                <a:gd name="connsiteY61" fmla="*/ 339684 h 1749311"/>
                <a:gd name="connsiteX62" fmla="*/ 756138 w 2559136"/>
                <a:gd name="connsiteY62" fmla="*/ 383646 h 1749311"/>
                <a:gd name="connsiteX63" fmla="*/ 764930 w 2559136"/>
                <a:gd name="connsiteY63" fmla="*/ 410023 h 1749311"/>
                <a:gd name="connsiteX64" fmla="*/ 782515 w 2559136"/>
                <a:gd name="connsiteY64" fmla="*/ 471569 h 1749311"/>
                <a:gd name="connsiteX65" fmla="*/ 764930 w 2559136"/>
                <a:gd name="connsiteY65" fmla="*/ 541907 h 1749311"/>
                <a:gd name="connsiteX66" fmla="*/ 773723 w 2559136"/>
                <a:gd name="connsiteY66" fmla="*/ 585869 h 1749311"/>
                <a:gd name="connsiteX67" fmla="*/ 800100 w 2559136"/>
                <a:gd name="connsiteY67" fmla="*/ 665000 h 1749311"/>
                <a:gd name="connsiteX68" fmla="*/ 817684 w 2559136"/>
                <a:gd name="connsiteY68" fmla="*/ 700169 h 1749311"/>
                <a:gd name="connsiteX69" fmla="*/ 826477 w 2559136"/>
                <a:gd name="connsiteY69" fmla="*/ 735338 h 1749311"/>
                <a:gd name="connsiteX70" fmla="*/ 844061 w 2559136"/>
                <a:gd name="connsiteY70" fmla="*/ 788092 h 1749311"/>
                <a:gd name="connsiteX71" fmla="*/ 861646 w 2559136"/>
                <a:gd name="connsiteY71" fmla="*/ 682584 h 1749311"/>
                <a:gd name="connsiteX72" fmla="*/ 870438 w 2559136"/>
                <a:gd name="connsiteY72" fmla="*/ 436400 h 1749311"/>
                <a:gd name="connsiteX73" fmla="*/ 879230 w 2559136"/>
                <a:gd name="connsiteY73" fmla="*/ 119877 h 1749311"/>
                <a:gd name="connsiteX74" fmla="*/ 888023 w 2559136"/>
                <a:gd name="connsiteY74" fmla="*/ 14369 h 1749311"/>
                <a:gd name="connsiteX75" fmla="*/ 896815 w 2559136"/>
                <a:gd name="connsiteY75" fmla="*/ 58330 h 1749311"/>
                <a:gd name="connsiteX76" fmla="*/ 914400 w 2559136"/>
                <a:gd name="connsiteY76" fmla="*/ 172630 h 1749311"/>
                <a:gd name="connsiteX77" fmla="*/ 958361 w 2559136"/>
                <a:gd name="connsiteY77" fmla="*/ 330892 h 1749311"/>
                <a:gd name="connsiteX78" fmla="*/ 984738 w 2559136"/>
                <a:gd name="connsiteY78" fmla="*/ 462777 h 1749311"/>
                <a:gd name="connsiteX79" fmla="*/ 993530 w 2559136"/>
                <a:gd name="connsiteY79" fmla="*/ 427607 h 1749311"/>
                <a:gd name="connsiteX80" fmla="*/ 1002323 w 2559136"/>
                <a:gd name="connsiteY80" fmla="*/ 401230 h 1749311"/>
                <a:gd name="connsiteX81" fmla="*/ 1019907 w 2559136"/>
                <a:gd name="connsiteY81" fmla="*/ 119877 h 1749311"/>
                <a:gd name="connsiteX82" fmla="*/ 1037492 w 2559136"/>
                <a:gd name="connsiteY82" fmla="*/ 58330 h 1749311"/>
                <a:gd name="connsiteX83" fmla="*/ 1046284 w 2559136"/>
                <a:gd name="connsiteY83" fmla="*/ 84707 h 1749311"/>
                <a:gd name="connsiteX84" fmla="*/ 1063869 w 2559136"/>
                <a:gd name="connsiteY84" fmla="*/ 234177 h 1749311"/>
                <a:gd name="connsiteX85" fmla="*/ 1081453 w 2559136"/>
                <a:gd name="connsiteY85" fmla="*/ 533115 h 1749311"/>
                <a:gd name="connsiteX86" fmla="*/ 1090246 w 2559136"/>
                <a:gd name="connsiteY86" fmla="*/ 585869 h 1749311"/>
                <a:gd name="connsiteX87" fmla="*/ 1107830 w 2559136"/>
                <a:gd name="connsiteY87" fmla="*/ 541907 h 1749311"/>
                <a:gd name="connsiteX88" fmla="*/ 1125415 w 2559136"/>
                <a:gd name="connsiteY88" fmla="*/ 471569 h 1749311"/>
                <a:gd name="connsiteX89" fmla="*/ 1134207 w 2559136"/>
                <a:gd name="connsiteY89" fmla="*/ 436400 h 1749311"/>
                <a:gd name="connsiteX90" fmla="*/ 1151792 w 2559136"/>
                <a:gd name="connsiteY90" fmla="*/ 366061 h 1749311"/>
                <a:gd name="connsiteX91" fmla="*/ 1169377 w 2559136"/>
                <a:gd name="connsiteY91" fmla="*/ 577077 h 1749311"/>
                <a:gd name="connsiteX92" fmla="*/ 1178169 w 2559136"/>
                <a:gd name="connsiteY92" fmla="*/ 708961 h 1749311"/>
                <a:gd name="connsiteX93" fmla="*/ 1186961 w 2559136"/>
                <a:gd name="connsiteY93" fmla="*/ 770507 h 1749311"/>
                <a:gd name="connsiteX94" fmla="*/ 1204546 w 2559136"/>
                <a:gd name="connsiteY94" fmla="*/ 893600 h 1749311"/>
                <a:gd name="connsiteX95" fmla="*/ 1239715 w 2559136"/>
                <a:gd name="connsiteY95" fmla="*/ 1025484 h 1749311"/>
                <a:gd name="connsiteX96" fmla="*/ 1257300 w 2559136"/>
                <a:gd name="connsiteY96" fmla="*/ 876015 h 1749311"/>
                <a:gd name="connsiteX97" fmla="*/ 1274884 w 2559136"/>
                <a:gd name="connsiteY97" fmla="*/ 436400 h 1749311"/>
                <a:gd name="connsiteX98" fmla="*/ 1301261 w 2559136"/>
                <a:gd name="connsiteY98" fmla="*/ 832054 h 1749311"/>
                <a:gd name="connsiteX99" fmla="*/ 1318846 w 2559136"/>
                <a:gd name="connsiteY99" fmla="*/ 911184 h 1749311"/>
                <a:gd name="connsiteX100" fmla="*/ 1310053 w 2559136"/>
                <a:gd name="connsiteY100" fmla="*/ 1122200 h 1749311"/>
                <a:gd name="connsiteX101" fmla="*/ 1318846 w 2559136"/>
                <a:gd name="connsiteY101" fmla="*/ 955146 h 1749311"/>
                <a:gd name="connsiteX102" fmla="*/ 1327638 w 2559136"/>
                <a:gd name="connsiteY102" fmla="*/ 726546 h 1749311"/>
                <a:gd name="connsiteX103" fmla="*/ 1362807 w 2559136"/>
                <a:gd name="connsiteY103" fmla="*/ 585869 h 1749311"/>
                <a:gd name="connsiteX104" fmla="*/ 1380392 w 2559136"/>
                <a:gd name="connsiteY104" fmla="*/ 550700 h 1749311"/>
                <a:gd name="connsiteX105" fmla="*/ 1389184 w 2559136"/>
                <a:gd name="connsiteY105" fmla="*/ 339684 h 1749311"/>
                <a:gd name="connsiteX106" fmla="*/ 1406769 w 2559136"/>
                <a:gd name="connsiteY106" fmla="*/ 374854 h 1749311"/>
                <a:gd name="connsiteX107" fmla="*/ 1415561 w 2559136"/>
                <a:gd name="connsiteY107" fmla="*/ 471569 h 1749311"/>
                <a:gd name="connsiteX108" fmla="*/ 1406769 w 2559136"/>
                <a:gd name="connsiteY108" fmla="*/ 665000 h 1749311"/>
                <a:gd name="connsiteX109" fmla="*/ 1424353 w 2559136"/>
                <a:gd name="connsiteY109" fmla="*/ 937561 h 1749311"/>
                <a:gd name="connsiteX110" fmla="*/ 1433146 w 2559136"/>
                <a:gd name="connsiteY110" fmla="*/ 999107 h 1749311"/>
                <a:gd name="connsiteX111" fmla="*/ 1441938 w 2559136"/>
                <a:gd name="connsiteY111" fmla="*/ 1051861 h 1749311"/>
                <a:gd name="connsiteX112" fmla="*/ 1450730 w 2559136"/>
                <a:gd name="connsiteY112" fmla="*/ 981523 h 1749311"/>
                <a:gd name="connsiteX113" fmla="*/ 1477107 w 2559136"/>
                <a:gd name="connsiteY113" fmla="*/ 858430 h 1749311"/>
                <a:gd name="connsiteX114" fmla="*/ 1512277 w 2559136"/>
                <a:gd name="connsiteY114" fmla="*/ 612246 h 1749311"/>
                <a:gd name="connsiteX115" fmla="*/ 1547446 w 2559136"/>
                <a:gd name="connsiteY115" fmla="*/ 357269 h 1749311"/>
                <a:gd name="connsiteX116" fmla="*/ 1556238 w 2559136"/>
                <a:gd name="connsiteY116" fmla="*/ 304515 h 1749311"/>
                <a:gd name="connsiteX117" fmla="*/ 1565030 w 2559136"/>
                <a:gd name="connsiteY117" fmla="*/ 339684 h 1749311"/>
                <a:gd name="connsiteX118" fmla="*/ 1573823 w 2559136"/>
                <a:gd name="connsiteY118" fmla="*/ 981523 h 1749311"/>
                <a:gd name="connsiteX119" fmla="*/ 1591407 w 2559136"/>
                <a:gd name="connsiteY119" fmla="*/ 911184 h 1749311"/>
                <a:gd name="connsiteX120" fmla="*/ 1608992 w 2559136"/>
                <a:gd name="connsiteY120" fmla="*/ 840846 h 1749311"/>
                <a:gd name="connsiteX121" fmla="*/ 1617784 w 2559136"/>
                <a:gd name="connsiteY121" fmla="*/ 796884 h 1749311"/>
                <a:gd name="connsiteX122" fmla="*/ 1644161 w 2559136"/>
                <a:gd name="connsiteY122" fmla="*/ 788092 h 1749311"/>
                <a:gd name="connsiteX123" fmla="*/ 1652953 w 2559136"/>
                <a:gd name="connsiteY123" fmla="*/ 761715 h 1749311"/>
                <a:gd name="connsiteX124" fmla="*/ 1688123 w 2559136"/>
                <a:gd name="connsiteY124" fmla="*/ 700169 h 1749311"/>
                <a:gd name="connsiteX125" fmla="*/ 1688123 w 2559136"/>
                <a:gd name="connsiteY125" fmla="*/ 972730 h 1749311"/>
                <a:gd name="connsiteX126" fmla="*/ 1705707 w 2559136"/>
                <a:gd name="connsiteY126" fmla="*/ 1254084 h 1749311"/>
                <a:gd name="connsiteX127" fmla="*/ 1714500 w 2559136"/>
                <a:gd name="connsiteY127" fmla="*/ 1289254 h 1749311"/>
                <a:gd name="connsiteX128" fmla="*/ 1758461 w 2559136"/>
                <a:gd name="connsiteY128" fmla="*/ 1122200 h 1749311"/>
                <a:gd name="connsiteX129" fmla="*/ 1767253 w 2559136"/>
                <a:gd name="connsiteY129" fmla="*/ 1095823 h 1749311"/>
                <a:gd name="connsiteX130" fmla="*/ 1776046 w 2559136"/>
                <a:gd name="connsiteY130" fmla="*/ 1060654 h 1749311"/>
                <a:gd name="connsiteX131" fmla="*/ 1793630 w 2559136"/>
                <a:gd name="connsiteY131" fmla="*/ 867223 h 1749311"/>
                <a:gd name="connsiteX132" fmla="*/ 1811215 w 2559136"/>
                <a:gd name="connsiteY132" fmla="*/ 832054 h 1749311"/>
                <a:gd name="connsiteX133" fmla="*/ 1820007 w 2559136"/>
                <a:gd name="connsiteY133" fmla="*/ 1122200 h 1749311"/>
                <a:gd name="connsiteX134" fmla="*/ 1820007 w 2559136"/>
                <a:gd name="connsiteY134" fmla="*/ 1500269 h 1749311"/>
                <a:gd name="connsiteX135" fmla="*/ 1828800 w 2559136"/>
                <a:gd name="connsiteY135" fmla="*/ 1535438 h 1749311"/>
                <a:gd name="connsiteX136" fmla="*/ 1837592 w 2559136"/>
                <a:gd name="connsiteY136" fmla="*/ 1447515 h 1749311"/>
                <a:gd name="connsiteX137" fmla="*/ 1855177 w 2559136"/>
                <a:gd name="connsiteY137" fmla="*/ 1342007 h 1749311"/>
                <a:gd name="connsiteX138" fmla="*/ 1863969 w 2559136"/>
                <a:gd name="connsiteY138" fmla="*/ 1262877 h 1749311"/>
                <a:gd name="connsiteX139" fmla="*/ 1872761 w 2559136"/>
                <a:gd name="connsiteY139" fmla="*/ 1087030 h 1749311"/>
                <a:gd name="connsiteX140" fmla="*/ 1881553 w 2559136"/>
                <a:gd name="connsiteY140" fmla="*/ 1060654 h 1749311"/>
                <a:gd name="connsiteX141" fmla="*/ 1899138 w 2559136"/>
                <a:gd name="connsiteY141" fmla="*/ 963938 h 1749311"/>
                <a:gd name="connsiteX142" fmla="*/ 1916723 w 2559136"/>
                <a:gd name="connsiteY142" fmla="*/ 1350800 h 1749311"/>
                <a:gd name="connsiteX143" fmla="*/ 1925515 w 2559136"/>
                <a:gd name="connsiteY143" fmla="*/ 1421138 h 1749311"/>
                <a:gd name="connsiteX144" fmla="*/ 1934307 w 2559136"/>
                <a:gd name="connsiteY144" fmla="*/ 1333215 h 1749311"/>
                <a:gd name="connsiteX145" fmla="*/ 1943100 w 2559136"/>
                <a:gd name="connsiteY145" fmla="*/ 1210123 h 1749311"/>
                <a:gd name="connsiteX146" fmla="*/ 1951892 w 2559136"/>
                <a:gd name="connsiteY146" fmla="*/ 1148577 h 1749311"/>
                <a:gd name="connsiteX147" fmla="*/ 1969477 w 2559136"/>
                <a:gd name="connsiteY147" fmla="*/ 1183746 h 1749311"/>
                <a:gd name="connsiteX148" fmla="*/ 1987061 w 2559136"/>
                <a:gd name="connsiteY148" fmla="*/ 1421138 h 1749311"/>
                <a:gd name="connsiteX149" fmla="*/ 2013438 w 2559136"/>
                <a:gd name="connsiteY149" fmla="*/ 1315630 h 1749311"/>
                <a:gd name="connsiteX150" fmla="*/ 2022230 w 2559136"/>
                <a:gd name="connsiteY150" fmla="*/ 1289254 h 1749311"/>
                <a:gd name="connsiteX151" fmla="*/ 2039815 w 2559136"/>
                <a:gd name="connsiteY151" fmla="*/ 1227707 h 1749311"/>
                <a:gd name="connsiteX152" fmla="*/ 2057400 w 2559136"/>
                <a:gd name="connsiteY152" fmla="*/ 1306838 h 1749311"/>
                <a:gd name="connsiteX153" fmla="*/ 2074984 w 2559136"/>
                <a:gd name="connsiteY153" fmla="*/ 1429930 h 1749311"/>
                <a:gd name="connsiteX154" fmla="*/ 2083777 w 2559136"/>
                <a:gd name="connsiteY154" fmla="*/ 1500269 h 1749311"/>
                <a:gd name="connsiteX155" fmla="*/ 2092569 w 2559136"/>
                <a:gd name="connsiteY155" fmla="*/ 1456307 h 1749311"/>
                <a:gd name="connsiteX156" fmla="*/ 2101361 w 2559136"/>
                <a:gd name="connsiteY156" fmla="*/ 1429930 h 1749311"/>
                <a:gd name="connsiteX157" fmla="*/ 2127738 w 2559136"/>
                <a:gd name="connsiteY157" fmla="*/ 1289254 h 1749311"/>
                <a:gd name="connsiteX158" fmla="*/ 2136530 w 2559136"/>
                <a:gd name="connsiteY158" fmla="*/ 1201330 h 1749311"/>
                <a:gd name="connsiteX159" fmla="*/ 2145323 w 2559136"/>
                <a:gd name="connsiteY159" fmla="*/ 1122200 h 1749311"/>
                <a:gd name="connsiteX160" fmla="*/ 2154115 w 2559136"/>
                <a:gd name="connsiteY160" fmla="*/ 1025484 h 1749311"/>
                <a:gd name="connsiteX161" fmla="*/ 2171700 w 2559136"/>
                <a:gd name="connsiteY161" fmla="*/ 972730 h 1749311"/>
                <a:gd name="connsiteX162" fmla="*/ 2180492 w 2559136"/>
                <a:gd name="connsiteY162" fmla="*/ 1034277 h 1749311"/>
                <a:gd name="connsiteX163" fmla="*/ 2189284 w 2559136"/>
                <a:gd name="connsiteY163" fmla="*/ 1087030 h 1749311"/>
                <a:gd name="connsiteX164" fmla="*/ 2198077 w 2559136"/>
                <a:gd name="connsiteY164" fmla="*/ 1218915 h 1749311"/>
                <a:gd name="connsiteX165" fmla="*/ 2206869 w 2559136"/>
                <a:gd name="connsiteY165" fmla="*/ 1298046 h 1749311"/>
                <a:gd name="connsiteX166" fmla="*/ 2224453 w 2559136"/>
                <a:gd name="connsiteY166" fmla="*/ 1429930 h 1749311"/>
                <a:gd name="connsiteX167" fmla="*/ 2242038 w 2559136"/>
                <a:gd name="connsiteY167" fmla="*/ 1377177 h 1749311"/>
                <a:gd name="connsiteX168" fmla="*/ 2259623 w 2559136"/>
                <a:gd name="connsiteY168" fmla="*/ 1324423 h 1749311"/>
                <a:gd name="connsiteX169" fmla="*/ 2268415 w 2559136"/>
                <a:gd name="connsiteY169" fmla="*/ 1254084 h 1749311"/>
                <a:gd name="connsiteX170" fmla="*/ 2294792 w 2559136"/>
                <a:gd name="connsiteY170" fmla="*/ 1201330 h 1749311"/>
                <a:gd name="connsiteX171" fmla="*/ 2303584 w 2559136"/>
                <a:gd name="connsiteY171" fmla="*/ 1148577 h 1749311"/>
                <a:gd name="connsiteX172" fmla="*/ 2321169 w 2559136"/>
                <a:gd name="connsiteY172" fmla="*/ 1087030 h 1749311"/>
                <a:gd name="connsiteX173" fmla="*/ 2329961 w 2559136"/>
                <a:gd name="connsiteY173" fmla="*/ 1016692 h 1749311"/>
                <a:gd name="connsiteX174" fmla="*/ 2347546 w 2559136"/>
                <a:gd name="connsiteY174" fmla="*/ 963938 h 1749311"/>
                <a:gd name="connsiteX175" fmla="*/ 2365130 w 2559136"/>
                <a:gd name="connsiteY175" fmla="*/ 1210123 h 1749311"/>
                <a:gd name="connsiteX176" fmla="*/ 2382715 w 2559136"/>
                <a:gd name="connsiteY176" fmla="*/ 1289254 h 1749311"/>
                <a:gd name="connsiteX177" fmla="*/ 2391507 w 2559136"/>
                <a:gd name="connsiteY177" fmla="*/ 1377177 h 1749311"/>
                <a:gd name="connsiteX178" fmla="*/ 2400300 w 2559136"/>
                <a:gd name="connsiteY178" fmla="*/ 1429930 h 1749311"/>
                <a:gd name="connsiteX179" fmla="*/ 2426677 w 2559136"/>
                <a:gd name="connsiteY179" fmla="*/ 1394761 h 1749311"/>
                <a:gd name="connsiteX180" fmla="*/ 2435469 w 2559136"/>
                <a:gd name="connsiteY180" fmla="*/ 1368384 h 1749311"/>
                <a:gd name="connsiteX181" fmla="*/ 2453053 w 2559136"/>
                <a:gd name="connsiteY181" fmla="*/ 1342007 h 1749311"/>
                <a:gd name="connsiteX182" fmla="*/ 2461846 w 2559136"/>
                <a:gd name="connsiteY182" fmla="*/ 1254084 h 1749311"/>
                <a:gd name="connsiteX183" fmla="*/ 2470638 w 2559136"/>
                <a:gd name="connsiteY183" fmla="*/ 1218915 h 1749311"/>
                <a:gd name="connsiteX184" fmla="*/ 2479430 w 2559136"/>
                <a:gd name="connsiteY184" fmla="*/ 1166161 h 1749311"/>
                <a:gd name="connsiteX185" fmla="*/ 2488223 w 2559136"/>
                <a:gd name="connsiteY185" fmla="*/ 1122200 h 1749311"/>
                <a:gd name="connsiteX186" fmla="*/ 2497015 w 2559136"/>
                <a:gd name="connsiteY186" fmla="*/ 1025484 h 1749311"/>
                <a:gd name="connsiteX187" fmla="*/ 2514600 w 2559136"/>
                <a:gd name="connsiteY187" fmla="*/ 1298046 h 1749311"/>
                <a:gd name="connsiteX188" fmla="*/ 2523392 w 2559136"/>
                <a:gd name="connsiteY188" fmla="*/ 1500269 h 1749311"/>
                <a:gd name="connsiteX189" fmla="*/ 2532184 w 2559136"/>
                <a:gd name="connsiteY189" fmla="*/ 1473892 h 1749311"/>
                <a:gd name="connsiteX190" fmla="*/ 2549769 w 2559136"/>
                <a:gd name="connsiteY190" fmla="*/ 1447515 h 1749311"/>
                <a:gd name="connsiteX191" fmla="*/ 2558561 w 2559136"/>
                <a:gd name="connsiteY191" fmla="*/ 1394761 h 1749311"/>
                <a:gd name="connsiteX0" fmla="*/ 0 w 2559136"/>
                <a:gd name="connsiteY0" fmla="*/ 1359592 h 1899002"/>
                <a:gd name="connsiteX1" fmla="*/ 61546 w 2559136"/>
                <a:gd name="connsiteY1" fmla="*/ 1043069 h 1899002"/>
                <a:gd name="connsiteX2" fmla="*/ 79130 w 2559136"/>
                <a:gd name="connsiteY2" fmla="*/ 536046 h 1899002"/>
                <a:gd name="connsiteX3" fmla="*/ 87923 w 2559136"/>
                <a:gd name="connsiteY3" fmla="*/ 1157369 h 1899002"/>
                <a:gd name="connsiteX4" fmla="*/ 96715 w 2559136"/>
                <a:gd name="connsiteY4" fmla="*/ 1227707 h 1899002"/>
                <a:gd name="connsiteX5" fmla="*/ 114300 w 2559136"/>
                <a:gd name="connsiteY5" fmla="*/ 1333215 h 1899002"/>
                <a:gd name="connsiteX6" fmla="*/ 123092 w 2559136"/>
                <a:gd name="connsiteY6" fmla="*/ 1728869 h 1899002"/>
                <a:gd name="connsiteX7" fmla="*/ 131884 w 2559136"/>
                <a:gd name="connsiteY7" fmla="*/ 1438723 h 1899002"/>
                <a:gd name="connsiteX8" fmla="*/ 149469 w 2559136"/>
                <a:gd name="connsiteY8" fmla="*/ 1385969 h 1899002"/>
                <a:gd name="connsiteX9" fmla="*/ 158261 w 2559136"/>
                <a:gd name="connsiteY9" fmla="*/ 1306838 h 1899002"/>
                <a:gd name="connsiteX10" fmla="*/ 175846 w 2559136"/>
                <a:gd name="connsiteY10" fmla="*/ 1254084 h 1899002"/>
                <a:gd name="connsiteX11" fmla="*/ 193430 w 2559136"/>
                <a:gd name="connsiteY11" fmla="*/ 1166161 h 1899002"/>
                <a:gd name="connsiteX12" fmla="*/ 202223 w 2559136"/>
                <a:gd name="connsiteY12" fmla="*/ 1122200 h 1899002"/>
                <a:gd name="connsiteX13" fmla="*/ 219807 w 2559136"/>
                <a:gd name="connsiteY13" fmla="*/ 527254 h 1899002"/>
                <a:gd name="connsiteX14" fmla="*/ 237392 w 2559136"/>
                <a:gd name="connsiteY14" fmla="*/ 1130992 h 1899002"/>
                <a:gd name="connsiteX15" fmla="*/ 246184 w 2559136"/>
                <a:gd name="connsiteY15" fmla="*/ 1157369 h 1899002"/>
                <a:gd name="connsiteX16" fmla="*/ 254977 w 2559136"/>
                <a:gd name="connsiteY16" fmla="*/ 1192538 h 1899002"/>
                <a:gd name="connsiteX17" fmla="*/ 316523 w 2559136"/>
                <a:gd name="connsiteY17" fmla="*/ 1218915 h 1899002"/>
                <a:gd name="connsiteX18" fmla="*/ 334107 w 2559136"/>
                <a:gd name="connsiteY18" fmla="*/ 1280461 h 1899002"/>
                <a:gd name="connsiteX19" fmla="*/ 342900 w 2559136"/>
                <a:gd name="connsiteY19" fmla="*/ 1535438 h 1899002"/>
                <a:gd name="connsiteX20" fmla="*/ 351692 w 2559136"/>
                <a:gd name="connsiteY20" fmla="*/ 1421138 h 1899002"/>
                <a:gd name="connsiteX21" fmla="*/ 360484 w 2559136"/>
                <a:gd name="connsiteY21" fmla="*/ 1473892 h 1899002"/>
                <a:gd name="connsiteX22" fmla="*/ 369277 w 2559136"/>
                <a:gd name="connsiteY22" fmla="*/ 1447515 h 1899002"/>
                <a:gd name="connsiteX23" fmla="*/ 378069 w 2559136"/>
                <a:gd name="connsiteY23" fmla="*/ 1699561 h 1899002"/>
                <a:gd name="connsiteX24" fmla="*/ 386861 w 2559136"/>
                <a:gd name="connsiteY24" fmla="*/ 1359592 h 1899002"/>
                <a:gd name="connsiteX25" fmla="*/ 404446 w 2559136"/>
                <a:gd name="connsiteY25" fmla="*/ 1016692 h 1899002"/>
                <a:gd name="connsiteX26" fmla="*/ 413238 w 2559136"/>
                <a:gd name="connsiteY26" fmla="*/ 1043069 h 1899002"/>
                <a:gd name="connsiteX27" fmla="*/ 430823 w 2559136"/>
                <a:gd name="connsiteY27" fmla="*/ 688446 h 1899002"/>
                <a:gd name="connsiteX28" fmla="*/ 439615 w 2559136"/>
                <a:gd name="connsiteY28" fmla="*/ 1122200 h 1899002"/>
                <a:gd name="connsiteX29" fmla="*/ 465992 w 2559136"/>
                <a:gd name="connsiteY29" fmla="*/ 1183746 h 1899002"/>
                <a:gd name="connsiteX30" fmla="*/ 492369 w 2559136"/>
                <a:gd name="connsiteY30" fmla="*/ 1201330 h 1899002"/>
                <a:gd name="connsiteX31" fmla="*/ 501161 w 2559136"/>
                <a:gd name="connsiteY31" fmla="*/ 1174954 h 1899002"/>
                <a:gd name="connsiteX32" fmla="*/ 518746 w 2559136"/>
                <a:gd name="connsiteY32" fmla="*/ 1453377 h 1899002"/>
                <a:gd name="connsiteX33" fmla="*/ 527538 w 2559136"/>
                <a:gd name="connsiteY33" fmla="*/ 1078238 h 1899002"/>
                <a:gd name="connsiteX34" fmla="*/ 518746 w 2559136"/>
                <a:gd name="connsiteY34" fmla="*/ 955146 h 1899002"/>
                <a:gd name="connsiteX35" fmla="*/ 501161 w 2559136"/>
                <a:gd name="connsiteY35" fmla="*/ 902392 h 1899002"/>
                <a:gd name="connsiteX36" fmla="*/ 509953 w 2559136"/>
                <a:gd name="connsiteY36" fmla="*/ 876015 h 1899002"/>
                <a:gd name="connsiteX37" fmla="*/ 518746 w 2559136"/>
                <a:gd name="connsiteY37" fmla="*/ 919977 h 1899002"/>
                <a:gd name="connsiteX38" fmla="*/ 536330 w 2559136"/>
                <a:gd name="connsiteY38" fmla="*/ 972730 h 1899002"/>
                <a:gd name="connsiteX39" fmla="*/ 571500 w 2559136"/>
                <a:gd name="connsiteY39" fmla="*/ 1016692 h 1899002"/>
                <a:gd name="connsiteX40" fmla="*/ 597877 w 2559136"/>
                <a:gd name="connsiteY40" fmla="*/ 1025484 h 1899002"/>
                <a:gd name="connsiteX41" fmla="*/ 624253 w 2559136"/>
                <a:gd name="connsiteY41" fmla="*/ 1139784 h 1899002"/>
                <a:gd name="connsiteX42" fmla="*/ 633046 w 2559136"/>
                <a:gd name="connsiteY42" fmla="*/ 1315630 h 1899002"/>
                <a:gd name="connsiteX43" fmla="*/ 659423 w 2559136"/>
                <a:gd name="connsiteY43" fmla="*/ 1227707 h 1899002"/>
                <a:gd name="connsiteX44" fmla="*/ 650630 w 2559136"/>
                <a:gd name="connsiteY44" fmla="*/ 955146 h 1899002"/>
                <a:gd name="connsiteX45" fmla="*/ 641838 w 2559136"/>
                <a:gd name="connsiteY45" fmla="*/ 928769 h 1899002"/>
                <a:gd name="connsiteX46" fmla="*/ 624253 w 2559136"/>
                <a:gd name="connsiteY46" fmla="*/ 902392 h 1899002"/>
                <a:gd name="connsiteX47" fmla="*/ 633046 w 2559136"/>
                <a:gd name="connsiteY47" fmla="*/ 665000 h 1899002"/>
                <a:gd name="connsiteX48" fmla="*/ 641837 w 2559136"/>
                <a:gd name="connsiteY48" fmla="*/ 351407 h 1899002"/>
                <a:gd name="connsiteX49" fmla="*/ 641838 w 2559136"/>
                <a:gd name="connsiteY49" fmla="*/ 726546 h 1899002"/>
                <a:gd name="connsiteX50" fmla="*/ 659423 w 2559136"/>
                <a:gd name="connsiteY50" fmla="*/ 779300 h 1899002"/>
                <a:gd name="connsiteX51" fmla="*/ 685800 w 2559136"/>
                <a:gd name="connsiteY51" fmla="*/ 761715 h 1899002"/>
                <a:gd name="connsiteX52" fmla="*/ 677007 w 2559136"/>
                <a:gd name="connsiteY52" fmla="*/ 788092 h 1899002"/>
                <a:gd name="connsiteX53" fmla="*/ 703384 w 2559136"/>
                <a:gd name="connsiteY53" fmla="*/ 955146 h 1899002"/>
                <a:gd name="connsiteX54" fmla="*/ 712177 w 2559136"/>
                <a:gd name="connsiteY54" fmla="*/ 981523 h 1899002"/>
                <a:gd name="connsiteX55" fmla="*/ 712177 w 2559136"/>
                <a:gd name="connsiteY55" fmla="*/ 1078238 h 1899002"/>
                <a:gd name="connsiteX56" fmla="*/ 720969 w 2559136"/>
                <a:gd name="connsiteY56" fmla="*/ 1890061 h 1899002"/>
                <a:gd name="connsiteX57" fmla="*/ 738553 w 2559136"/>
                <a:gd name="connsiteY57" fmla="*/ 981523 h 1899002"/>
                <a:gd name="connsiteX58" fmla="*/ 729761 w 2559136"/>
                <a:gd name="connsiteY58" fmla="*/ 761715 h 1899002"/>
                <a:gd name="connsiteX59" fmla="*/ 720969 w 2559136"/>
                <a:gd name="connsiteY59" fmla="*/ 735338 h 1899002"/>
                <a:gd name="connsiteX60" fmla="*/ 729761 w 2559136"/>
                <a:gd name="connsiteY60" fmla="*/ 295723 h 1899002"/>
                <a:gd name="connsiteX61" fmla="*/ 738553 w 2559136"/>
                <a:gd name="connsiteY61" fmla="*/ 339684 h 1899002"/>
                <a:gd name="connsiteX62" fmla="*/ 756138 w 2559136"/>
                <a:gd name="connsiteY62" fmla="*/ 383646 h 1899002"/>
                <a:gd name="connsiteX63" fmla="*/ 764930 w 2559136"/>
                <a:gd name="connsiteY63" fmla="*/ 410023 h 1899002"/>
                <a:gd name="connsiteX64" fmla="*/ 782515 w 2559136"/>
                <a:gd name="connsiteY64" fmla="*/ 471569 h 1899002"/>
                <a:gd name="connsiteX65" fmla="*/ 764930 w 2559136"/>
                <a:gd name="connsiteY65" fmla="*/ 541907 h 1899002"/>
                <a:gd name="connsiteX66" fmla="*/ 773723 w 2559136"/>
                <a:gd name="connsiteY66" fmla="*/ 585869 h 1899002"/>
                <a:gd name="connsiteX67" fmla="*/ 800100 w 2559136"/>
                <a:gd name="connsiteY67" fmla="*/ 665000 h 1899002"/>
                <a:gd name="connsiteX68" fmla="*/ 817684 w 2559136"/>
                <a:gd name="connsiteY68" fmla="*/ 700169 h 1899002"/>
                <a:gd name="connsiteX69" fmla="*/ 826477 w 2559136"/>
                <a:gd name="connsiteY69" fmla="*/ 735338 h 1899002"/>
                <a:gd name="connsiteX70" fmla="*/ 844061 w 2559136"/>
                <a:gd name="connsiteY70" fmla="*/ 788092 h 1899002"/>
                <a:gd name="connsiteX71" fmla="*/ 861646 w 2559136"/>
                <a:gd name="connsiteY71" fmla="*/ 682584 h 1899002"/>
                <a:gd name="connsiteX72" fmla="*/ 870438 w 2559136"/>
                <a:gd name="connsiteY72" fmla="*/ 436400 h 1899002"/>
                <a:gd name="connsiteX73" fmla="*/ 879230 w 2559136"/>
                <a:gd name="connsiteY73" fmla="*/ 119877 h 1899002"/>
                <a:gd name="connsiteX74" fmla="*/ 888023 w 2559136"/>
                <a:gd name="connsiteY74" fmla="*/ 14369 h 1899002"/>
                <a:gd name="connsiteX75" fmla="*/ 896815 w 2559136"/>
                <a:gd name="connsiteY75" fmla="*/ 58330 h 1899002"/>
                <a:gd name="connsiteX76" fmla="*/ 914400 w 2559136"/>
                <a:gd name="connsiteY76" fmla="*/ 172630 h 1899002"/>
                <a:gd name="connsiteX77" fmla="*/ 958361 w 2559136"/>
                <a:gd name="connsiteY77" fmla="*/ 330892 h 1899002"/>
                <a:gd name="connsiteX78" fmla="*/ 984738 w 2559136"/>
                <a:gd name="connsiteY78" fmla="*/ 462777 h 1899002"/>
                <a:gd name="connsiteX79" fmla="*/ 993530 w 2559136"/>
                <a:gd name="connsiteY79" fmla="*/ 427607 h 1899002"/>
                <a:gd name="connsiteX80" fmla="*/ 1002323 w 2559136"/>
                <a:gd name="connsiteY80" fmla="*/ 401230 h 1899002"/>
                <a:gd name="connsiteX81" fmla="*/ 1019907 w 2559136"/>
                <a:gd name="connsiteY81" fmla="*/ 119877 h 1899002"/>
                <a:gd name="connsiteX82" fmla="*/ 1037492 w 2559136"/>
                <a:gd name="connsiteY82" fmla="*/ 58330 h 1899002"/>
                <a:gd name="connsiteX83" fmla="*/ 1046284 w 2559136"/>
                <a:gd name="connsiteY83" fmla="*/ 84707 h 1899002"/>
                <a:gd name="connsiteX84" fmla="*/ 1063869 w 2559136"/>
                <a:gd name="connsiteY84" fmla="*/ 234177 h 1899002"/>
                <a:gd name="connsiteX85" fmla="*/ 1081453 w 2559136"/>
                <a:gd name="connsiteY85" fmla="*/ 533115 h 1899002"/>
                <a:gd name="connsiteX86" fmla="*/ 1090246 w 2559136"/>
                <a:gd name="connsiteY86" fmla="*/ 585869 h 1899002"/>
                <a:gd name="connsiteX87" fmla="*/ 1107830 w 2559136"/>
                <a:gd name="connsiteY87" fmla="*/ 541907 h 1899002"/>
                <a:gd name="connsiteX88" fmla="*/ 1125415 w 2559136"/>
                <a:gd name="connsiteY88" fmla="*/ 471569 h 1899002"/>
                <a:gd name="connsiteX89" fmla="*/ 1134207 w 2559136"/>
                <a:gd name="connsiteY89" fmla="*/ 436400 h 1899002"/>
                <a:gd name="connsiteX90" fmla="*/ 1151792 w 2559136"/>
                <a:gd name="connsiteY90" fmla="*/ 366061 h 1899002"/>
                <a:gd name="connsiteX91" fmla="*/ 1169377 w 2559136"/>
                <a:gd name="connsiteY91" fmla="*/ 577077 h 1899002"/>
                <a:gd name="connsiteX92" fmla="*/ 1178169 w 2559136"/>
                <a:gd name="connsiteY92" fmla="*/ 708961 h 1899002"/>
                <a:gd name="connsiteX93" fmla="*/ 1186961 w 2559136"/>
                <a:gd name="connsiteY93" fmla="*/ 770507 h 1899002"/>
                <a:gd name="connsiteX94" fmla="*/ 1204546 w 2559136"/>
                <a:gd name="connsiteY94" fmla="*/ 893600 h 1899002"/>
                <a:gd name="connsiteX95" fmla="*/ 1239715 w 2559136"/>
                <a:gd name="connsiteY95" fmla="*/ 1025484 h 1899002"/>
                <a:gd name="connsiteX96" fmla="*/ 1257300 w 2559136"/>
                <a:gd name="connsiteY96" fmla="*/ 876015 h 1899002"/>
                <a:gd name="connsiteX97" fmla="*/ 1274884 w 2559136"/>
                <a:gd name="connsiteY97" fmla="*/ 436400 h 1899002"/>
                <a:gd name="connsiteX98" fmla="*/ 1301261 w 2559136"/>
                <a:gd name="connsiteY98" fmla="*/ 832054 h 1899002"/>
                <a:gd name="connsiteX99" fmla="*/ 1318846 w 2559136"/>
                <a:gd name="connsiteY99" fmla="*/ 911184 h 1899002"/>
                <a:gd name="connsiteX100" fmla="*/ 1310053 w 2559136"/>
                <a:gd name="connsiteY100" fmla="*/ 1122200 h 1899002"/>
                <a:gd name="connsiteX101" fmla="*/ 1318846 w 2559136"/>
                <a:gd name="connsiteY101" fmla="*/ 955146 h 1899002"/>
                <a:gd name="connsiteX102" fmla="*/ 1327638 w 2559136"/>
                <a:gd name="connsiteY102" fmla="*/ 726546 h 1899002"/>
                <a:gd name="connsiteX103" fmla="*/ 1362807 w 2559136"/>
                <a:gd name="connsiteY103" fmla="*/ 585869 h 1899002"/>
                <a:gd name="connsiteX104" fmla="*/ 1380392 w 2559136"/>
                <a:gd name="connsiteY104" fmla="*/ 550700 h 1899002"/>
                <a:gd name="connsiteX105" fmla="*/ 1389184 w 2559136"/>
                <a:gd name="connsiteY105" fmla="*/ 339684 h 1899002"/>
                <a:gd name="connsiteX106" fmla="*/ 1406769 w 2559136"/>
                <a:gd name="connsiteY106" fmla="*/ 374854 h 1899002"/>
                <a:gd name="connsiteX107" fmla="*/ 1415561 w 2559136"/>
                <a:gd name="connsiteY107" fmla="*/ 471569 h 1899002"/>
                <a:gd name="connsiteX108" fmla="*/ 1406769 w 2559136"/>
                <a:gd name="connsiteY108" fmla="*/ 665000 h 1899002"/>
                <a:gd name="connsiteX109" fmla="*/ 1424353 w 2559136"/>
                <a:gd name="connsiteY109" fmla="*/ 937561 h 1899002"/>
                <a:gd name="connsiteX110" fmla="*/ 1433146 w 2559136"/>
                <a:gd name="connsiteY110" fmla="*/ 999107 h 1899002"/>
                <a:gd name="connsiteX111" fmla="*/ 1441938 w 2559136"/>
                <a:gd name="connsiteY111" fmla="*/ 1051861 h 1899002"/>
                <a:gd name="connsiteX112" fmla="*/ 1450730 w 2559136"/>
                <a:gd name="connsiteY112" fmla="*/ 981523 h 1899002"/>
                <a:gd name="connsiteX113" fmla="*/ 1477107 w 2559136"/>
                <a:gd name="connsiteY113" fmla="*/ 858430 h 1899002"/>
                <a:gd name="connsiteX114" fmla="*/ 1512277 w 2559136"/>
                <a:gd name="connsiteY114" fmla="*/ 612246 h 1899002"/>
                <a:gd name="connsiteX115" fmla="*/ 1547446 w 2559136"/>
                <a:gd name="connsiteY115" fmla="*/ 357269 h 1899002"/>
                <a:gd name="connsiteX116" fmla="*/ 1556238 w 2559136"/>
                <a:gd name="connsiteY116" fmla="*/ 304515 h 1899002"/>
                <a:gd name="connsiteX117" fmla="*/ 1565030 w 2559136"/>
                <a:gd name="connsiteY117" fmla="*/ 339684 h 1899002"/>
                <a:gd name="connsiteX118" fmla="*/ 1573823 w 2559136"/>
                <a:gd name="connsiteY118" fmla="*/ 981523 h 1899002"/>
                <a:gd name="connsiteX119" fmla="*/ 1591407 w 2559136"/>
                <a:gd name="connsiteY119" fmla="*/ 911184 h 1899002"/>
                <a:gd name="connsiteX120" fmla="*/ 1608992 w 2559136"/>
                <a:gd name="connsiteY120" fmla="*/ 840846 h 1899002"/>
                <a:gd name="connsiteX121" fmla="*/ 1617784 w 2559136"/>
                <a:gd name="connsiteY121" fmla="*/ 796884 h 1899002"/>
                <a:gd name="connsiteX122" fmla="*/ 1644161 w 2559136"/>
                <a:gd name="connsiteY122" fmla="*/ 788092 h 1899002"/>
                <a:gd name="connsiteX123" fmla="*/ 1652953 w 2559136"/>
                <a:gd name="connsiteY123" fmla="*/ 761715 h 1899002"/>
                <a:gd name="connsiteX124" fmla="*/ 1688123 w 2559136"/>
                <a:gd name="connsiteY124" fmla="*/ 700169 h 1899002"/>
                <a:gd name="connsiteX125" fmla="*/ 1688123 w 2559136"/>
                <a:gd name="connsiteY125" fmla="*/ 972730 h 1899002"/>
                <a:gd name="connsiteX126" fmla="*/ 1705707 w 2559136"/>
                <a:gd name="connsiteY126" fmla="*/ 1254084 h 1899002"/>
                <a:gd name="connsiteX127" fmla="*/ 1714500 w 2559136"/>
                <a:gd name="connsiteY127" fmla="*/ 1289254 h 1899002"/>
                <a:gd name="connsiteX128" fmla="*/ 1758461 w 2559136"/>
                <a:gd name="connsiteY128" fmla="*/ 1122200 h 1899002"/>
                <a:gd name="connsiteX129" fmla="*/ 1767253 w 2559136"/>
                <a:gd name="connsiteY129" fmla="*/ 1095823 h 1899002"/>
                <a:gd name="connsiteX130" fmla="*/ 1776046 w 2559136"/>
                <a:gd name="connsiteY130" fmla="*/ 1060654 h 1899002"/>
                <a:gd name="connsiteX131" fmla="*/ 1793630 w 2559136"/>
                <a:gd name="connsiteY131" fmla="*/ 867223 h 1899002"/>
                <a:gd name="connsiteX132" fmla="*/ 1811215 w 2559136"/>
                <a:gd name="connsiteY132" fmla="*/ 832054 h 1899002"/>
                <a:gd name="connsiteX133" fmla="*/ 1820007 w 2559136"/>
                <a:gd name="connsiteY133" fmla="*/ 1122200 h 1899002"/>
                <a:gd name="connsiteX134" fmla="*/ 1820007 w 2559136"/>
                <a:gd name="connsiteY134" fmla="*/ 1500269 h 1899002"/>
                <a:gd name="connsiteX135" fmla="*/ 1828800 w 2559136"/>
                <a:gd name="connsiteY135" fmla="*/ 1535438 h 1899002"/>
                <a:gd name="connsiteX136" fmla="*/ 1837592 w 2559136"/>
                <a:gd name="connsiteY136" fmla="*/ 1447515 h 1899002"/>
                <a:gd name="connsiteX137" fmla="*/ 1855177 w 2559136"/>
                <a:gd name="connsiteY137" fmla="*/ 1342007 h 1899002"/>
                <a:gd name="connsiteX138" fmla="*/ 1863969 w 2559136"/>
                <a:gd name="connsiteY138" fmla="*/ 1262877 h 1899002"/>
                <a:gd name="connsiteX139" fmla="*/ 1872761 w 2559136"/>
                <a:gd name="connsiteY139" fmla="*/ 1087030 h 1899002"/>
                <a:gd name="connsiteX140" fmla="*/ 1881553 w 2559136"/>
                <a:gd name="connsiteY140" fmla="*/ 1060654 h 1899002"/>
                <a:gd name="connsiteX141" fmla="*/ 1899138 w 2559136"/>
                <a:gd name="connsiteY141" fmla="*/ 963938 h 1899002"/>
                <a:gd name="connsiteX142" fmla="*/ 1916723 w 2559136"/>
                <a:gd name="connsiteY142" fmla="*/ 1350800 h 1899002"/>
                <a:gd name="connsiteX143" fmla="*/ 1925515 w 2559136"/>
                <a:gd name="connsiteY143" fmla="*/ 1421138 h 1899002"/>
                <a:gd name="connsiteX144" fmla="*/ 1934307 w 2559136"/>
                <a:gd name="connsiteY144" fmla="*/ 1333215 h 1899002"/>
                <a:gd name="connsiteX145" fmla="*/ 1943100 w 2559136"/>
                <a:gd name="connsiteY145" fmla="*/ 1210123 h 1899002"/>
                <a:gd name="connsiteX146" fmla="*/ 1951892 w 2559136"/>
                <a:gd name="connsiteY146" fmla="*/ 1148577 h 1899002"/>
                <a:gd name="connsiteX147" fmla="*/ 1969477 w 2559136"/>
                <a:gd name="connsiteY147" fmla="*/ 1183746 h 1899002"/>
                <a:gd name="connsiteX148" fmla="*/ 1987061 w 2559136"/>
                <a:gd name="connsiteY148" fmla="*/ 1421138 h 1899002"/>
                <a:gd name="connsiteX149" fmla="*/ 2013438 w 2559136"/>
                <a:gd name="connsiteY149" fmla="*/ 1315630 h 1899002"/>
                <a:gd name="connsiteX150" fmla="*/ 2022230 w 2559136"/>
                <a:gd name="connsiteY150" fmla="*/ 1289254 h 1899002"/>
                <a:gd name="connsiteX151" fmla="*/ 2039815 w 2559136"/>
                <a:gd name="connsiteY151" fmla="*/ 1227707 h 1899002"/>
                <a:gd name="connsiteX152" fmla="*/ 2057400 w 2559136"/>
                <a:gd name="connsiteY152" fmla="*/ 1306838 h 1899002"/>
                <a:gd name="connsiteX153" fmla="*/ 2074984 w 2559136"/>
                <a:gd name="connsiteY153" fmla="*/ 1429930 h 1899002"/>
                <a:gd name="connsiteX154" fmla="*/ 2083777 w 2559136"/>
                <a:gd name="connsiteY154" fmla="*/ 1500269 h 1899002"/>
                <a:gd name="connsiteX155" fmla="*/ 2092569 w 2559136"/>
                <a:gd name="connsiteY155" fmla="*/ 1456307 h 1899002"/>
                <a:gd name="connsiteX156" fmla="*/ 2101361 w 2559136"/>
                <a:gd name="connsiteY156" fmla="*/ 1429930 h 1899002"/>
                <a:gd name="connsiteX157" fmla="*/ 2127738 w 2559136"/>
                <a:gd name="connsiteY157" fmla="*/ 1289254 h 1899002"/>
                <a:gd name="connsiteX158" fmla="*/ 2136530 w 2559136"/>
                <a:gd name="connsiteY158" fmla="*/ 1201330 h 1899002"/>
                <a:gd name="connsiteX159" fmla="*/ 2145323 w 2559136"/>
                <a:gd name="connsiteY159" fmla="*/ 1122200 h 1899002"/>
                <a:gd name="connsiteX160" fmla="*/ 2154115 w 2559136"/>
                <a:gd name="connsiteY160" fmla="*/ 1025484 h 1899002"/>
                <a:gd name="connsiteX161" fmla="*/ 2171700 w 2559136"/>
                <a:gd name="connsiteY161" fmla="*/ 972730 h 1899002"/>
                <a:gd name="connsiteX162" fmla="*/ 2180492 w 2559136"/>
                <a:gd name="connsiteY162" fmla="*/ 1034277 h 1899002"/>
                <a:gd name="connsiteX163" fmla="*/ 2189284 w 2559136"/>
                <a:gd name="connsiteY163" fmla="*/ 1087030 h 1899002"/>
                <a:gd name="connsiteX164" fmla="*/ 2198077 w 2559136"/>
                <a:gd name="connsiteY164" fmla="*/ 1218915 h 1899002"/>
                <a:gd name="connsiteX165" fmla="*/ 2206869 w 2559136"/>
                <a:gd name="connsiteY165" fmla="*/ 1298046 h 1899002"/>
                <a:gd name="connsiteX166" fmla="*/ 2224453 w 2559136"/>
                <a:gd name="connsiteY166" fmla="*/ 1429930 h 1899002"/>
                <a:gd name="connsiteX167" fmla="*/ 2242038 w 2559136"/>
                <a:gd name="connsiteY167" fmla="*/ 1377177 h 1899002"/>
                <a:gd name="connsiteX168" fmla="*/ 2259623 w 2559136"/>
                <a:gd name="connsiteY168" fmla="*/ 1324423 h 1899002"/>
                <a:gd name="connsiteX169" fmla="*/ 2268415 w 2559136"/>
                <a:gd name="connsiteY169" fmla="*/ 1254084 h 1899002"/>
                <a:gd name="connsiteX170" fmla="*/ 2294792 w 2559136"/>
                <a:gd name="connsiteY170" fmla="*/ 1201330 h 1899002"/>
                <a:gd name="connsiteX171" fmla="*/ 2303584 w 2559136"/>
                <a:gd name="connsiteY171" fmla="*/ 1148577 h 1899002"/>
                <a:gd name="connsiteX172" fmla="*/ 2321169 w 2559136"/>
                <a:gd name="connsiteY172" fmla="*/ 1087030 h 1899002"/>
                <a:gd name="connsiteX173" fmla="*/ 2329961 w 2559136"/>
                <a:gd name="connsiteY173" fmla="*/ 1016692 h 1899002"/>
                <a:gd name="connsiteX174" fmla="*/ 2347546 w 2559136"/>
                <a:gd name="connsiteY174" fmla="*/ 963938 h 1899002"/>
                <a:gd name="connsiteX175" fmla="*/ 2365130 w 2559136"/>
                <a:gd name="connsiteY175" fmla="*/ 1210123 h 1899002"/>
                <a:gd name="connsiteX176" fmla="*/ 2382715 w 2559136"/>
                <a:gd name="connsiteY176" fmla="*/ 1289254 h 1899002"/>
                <a:gd name="connsiteX177" fmla="*/ 2391507 w 2559136"/>
                <a:gd name="connsiteY177" fmla="*/ 1377177 h 1899002"/>
                <a:gd name="connsiteX178" fmla="*/ 2400300 w 2559136"/>
                <a:gd name="connsiteY178" fmla="*/ 1429930 h 1899002"/>
                <a:gd name="connsiteX179" fmla="*/ 2426677 w 2559136"/>
                <a:gd name="connsiteY179" fmla="*/ 1394761 h 1899002"/>
                <a:gd name="connsiteX180" fmla="*/ 2435469 w 2559136"/>
                <a:gd name="connsiteY180" fmla="*/ 1368384 h 1899002"/>
                <a:gd name="connsiteX181" fmla="*/ 2453053 w 2559136"/>
                <a:gd name="connsiteY181" fmla="*/ 1342007 h 1899002"/>
                <a:gd name="connsiteX182" fmla="*/ 2461846 w 2559136"/>
                <a:gd name="connsiteY182" fmla="*/ 1254084 h 1899002"/>
                <a:gd name="connsiteX183" fmla="*/ 2470638 w 2559136"/>
                <a:gd name="connsiteY183" fmla="*/ 1218915 h 1899002"/>
                <a:gd name="connsiteX184" fmla="*/ 2479430 w 2559136"/>
                <a:gd name="connsiteY184" fmla="*/ 1166161 h 1899002"/>
                <a:gd name="connsiteX185" fmla="*/ 2488223 w 2559136"/>
                <a:gd name="connsiteY185" fmla="*/ 1122200 h 1899002"/>
                <a:gd name="connsiteX186" fmla="*/ 2497015 w 2559136"/>
                <a:gd name="connsiteY186" fmla="*/ 1025484 h 1899002"/>
                <a:gd name="connsiteX187" fmla="*/ 2514600 w 2559136"/>
                <a:gd name="connsiteY187" fmla="*/ 1298046 h 1899002"/>
                <a:gd name="connsiteX188" fmla="*/ 2523392 w 2559136"/>
                <a:gd name="connsiteY188" fmla="*/ 1500269 h 1899002"/>
                <a:gd name="connsiteX189" fmla="*/ 2532184 w 2559136"/>
                <a:gd name="connsiteY189" fmla="*/ 1473892 h 1899002"/>
                <a:gd name="connsiteX190" fmla="*/ 2549769 w 2559136"/>
                <a:gd name="connsiteY190" fmla="*/ 1447515 h 1899002"/>
                <a:gd name="connsiteX191" fmla="*/ 2558561 w 2559136"/>
                <a:gd name="connsiteY191" fmla="*/ 1394761 h 1899002"/>
                <a:gd name="connsiteX0" fmla="*/ 0 w 2559136"/>
                <a:gd name="connsiteY0" fmla="*/ 1359592 h 1899002"/>
                <a:gd name="connsiteX1" fmla="*/ 61546 w 2559136"/>
                <a:gd name="connsiteY1" fmla="*/ 1043069 h 1899002"/>
                <a:gd name="connsiteX2" fmla="*/ 79130 w 2559136"/>
                <a:gd name="connsiteY2" fmla="*/ 536046 h 1899002"/>
                <a:gd name="connsiteX3" fmla="*/ 87923 w 2559136"/>
                <a:gd name="connsiteY3" fmla="*/ 1157369 h 1899002"/>
                <a:gd name="connsiteX4" fmla="*/ 96715 w 2559136"/>
                <a:gd name="connsiteY4" fmla="*/ 1227707 h 1899002"/>
                <a:gd name="connsiteX5" fmla="*/ 114300 w 2559136"/>
                <a:gd name="connsiteY5" fmla="*/ 1333215 h 1899002"/>
                <a:gd name="connsiteX6" fmla="*/ 123092 w 2559136"/>
                <a:gd name="connsiteY6" fmla="*/ 1728869 h 1899002"/>
                <a:gd name="connsiteX7" fmla="*/ 131884 w 2559136"/>
                <a:gd name="connsiteY7" fmla="*/ 1438723 h 1899002"/>
                <a:gd name="connsiteX8" fmla="*/ 149469 w 2559136"/>
                <a:gd name="connsiteY8" fmla="*/ 1385969 h 1899002"/>
                <a:gd name="connsiteX9" fmla="*/ 158261 w 2559136"/>
                <a:gd name="connsiteY9" fmla="*/ 1306838 h 1899002"/>
                <a:gd name="connsiteX10" fmla="*/ 175846 w 2559136"/>
                <a:gd name="connsiteY10" fmla="*/ 1254084 h 1899002"/>
                <a:gd name="connsiteX11" fmla="*/ 193430 w 2559136"/>
                <a:gd name="connsiteY11" fmla="*/ 1166161 h 1899002"/>
                <a:gd name="connsiteX12" fmla="*/ 202223 w 2559136"/>
                <a:gd name="connsiteY12" fmla="*/ 1122200 h 1899002"/>
                <a:gd name="connsiteX13" fmla="*/ 219807 w 2559136"/>
                <a:gd name="connsiteY13" fmla="*/ 527254 h 1899002"/>
                <a:gd name="connsiteX14" fmla="*/ 237392 w 2559136"/>
                <a:gd name="connsiteY14" fmla="*/ 1130992 h 1899002"/>
                <a:gd name="connsiteX15" fmla="*/ 246184 w 2559136"/>
                <a:gd name="connsiteY15" fmla="*/ 1157369 h 1899002"/>
                <a:gd name="connsiteX16" fmla="*/ 254977 w 2559136"/>
                <a:gd name="connsiteY16" fmla="*/ 1192538 h 1899002"/>
                <a:gd name="connsiteX17" fmla="*/ 316523 w 2559136"/>
                <a:gd name="connsiteY17" fmla="*/ 1218915 h 1899002"/>
                <a:gd name="connsiteX18" fmla="*/ 334107 w 2559136"/>
                <a:gd name="connsiteY18" fmla="*/ 1280461 h 1899002"/>
                <a:gd name="connsiteX19" fmla="*/ 342900 w 2559136"/>
                <a:gd name="connsiteY19" fmla="*/ 1535438 h 1899002"/>
                <a:gd name="connsiteX20" fmla="*/ 351692 w 2559136"/>
                <a:gd name="connsiteY20" fmla="*/ 1421138 h 1899002"/>
                <a:gd name="connsiteX21" fmla="*/ 360484 w 2559136"/>
                <a:gd name="connsiteY21" fmla="*/ 1473892 h 1899002"/>
                <a:gd name="connsiteX22" fmla="*/ 369277 w 2559136"/>
                <a:gd name="connsiteY22" fmla="*/ 1447515 h 1899002"/>
                <a:gd name="connsiteX23" fmla="*/ 378069 w 2559136"/>
                <a:gd name="connsiteY23" fmla="*/ 1699561 h 1899002"/>
                <a:gd name="connsiteX24" fmla="*/ 386861 w 2559136"/>
                <a:gd name="connsiteY24" fmla="*/ 1359592 h 1899002"/>
                <a:gd name="connsiteX25" fmla="*/ 404446 w 2559136"/>
                <a:gd name="connsiteY25" fmla="*/ 1016692 h 1899002"/>
                <a:gd name="connsiteX26" fmla="*/ 413238 w 2559136"/>
                <a:gd name="connsiteY26" fmla="*/ 1043069 h 1899002"/>
                <a:gd name="connsiteX27" fmla="*/ 430823 w 2559136"/>
                <a:gd name="connsiteY27" fmla="*/ 688446 h 1899002"/>
                <a:gd name="connsiteX28" fmla="*/ 439615 w 2559136"/>
                <a:gd name="connsiteY28" fmla="*/ 1122200 h 1899002"/>
                <a:gd name="connsiteX29" fmla="*/ 465992 w 2559136"/>
                <a:gd name="connsiteY29" fmla="*/ 1183746 h 1899002"/>
                <a:gd name="connsiteX30" fmla="*/ 492369 w 2559136"/>
                <a:gd name="connsiteY30" fmla="*/ 1201330 h 1899002"/>
                <a:gd name="connsiteX31" fmla="*/ 501161 w 2559136"/>
                <a:gd name="connsiteY31" fmla="*/ 1174954 h 1899002"/>
                <a:gd name="connsiteX32" fmla="*/ 518746 w 2559136"/>
                <a:gd name="connsiteY32" fmla="*/ 1453377 h 1899002"/>
                <a:gd name="connsiteX33" fmla="*/ 527538 w 2559136"/>
                <a:gd name="connsiteY33" fmla="*/ 1078238 h 1899002"/>
                <a:gd name="connsiteX34" fmla="*/ 518746 w 2559136"/>
                <a:gd name="connsiteY34" fmla="*/ 955146 h 1899002"/>
                <a:gd name="connsiteX35" fmla="*/ 501161 w 2559136"/>
                <a:gd name="connsiteY35" fmla="*/ 902392 h 1899002"/>
                <a:gd name="connsiteX36" fmla="*/ 509953 w 2559136"/>
                <a:gd name="connsiteY36" fmla="*/ 876015 h 1899002"/>
                <a:gd name="connsiteX37" fmla="*/ 518746 w 2559136"/>
                <a:gd name="connsiteY37" fmla="*/ 919977 h 1899002"/>
                <a:gd name="connsiteX38" fmla="*/ 536330 w 2559136"/>
                <a:gd name="connsiteY38" fmla="*/ 972730 h 1899002"/>
                <a:gd name="connsiteX39" fmla="*/ 571500 w 2559136"/>
                <a:gd name="connsiteY39" fmla="*/ 1016692 h 1899002"/>
                <a:gd name="connsiteX40" fmla="*/ 597877 w 2559136"/>
                <a:gd name="connsiteY40" fmla="*/ 1025484 h 1899002"/>
                <a:gd name="connsiteX41" fmla="*/ 624253 w 2559136"/>
                <a:gd name="connsiteY41" fmla="*/ 1139784 h 1899002"/>
                <a:gd name="connsiteX42" fmla="*/ 633046 w 2559136"/>
                <a:gd name="connsiteY42" fmla="*/ 1315630 h 1899002"/>
                <a:gd name="connsiteX43" fmla="*/ 659423 w 2559136"/>
                <a:gd name="connsiteY43" fmla="*/ 1227707 h 1899002"/>
                <a:gd name="connsiteX44" fmla="*/ 650630 w 2559136"/>
                <a:gd name="connsiteY44" fmla="*/ 955146 h 1899002"/>
                <a:gd name="connsiteX45" fmla="*/ 641838 w 2559136"/>
                <a:gd name="connsiteY45" fmla="*/ 928769 h 1899002"/>
                <a:gd name="connsiteX46" fmla="*/ 624253 w 2559136"/>
                <a:gd name="connsiteY46" fmla="*/ 902392 h 1899002"/>
                <a:gd name="connsiteX47" fmla="*/ 633046 w 2559136"/>
                <a:gd name="connsiteY47" fmla="*/ 665000 h 1899002"/>
                <a:gd name="connsiteX48" fmla="*/ 641837 w 2559136"/>
                <a:gd name="connsiteY48" fmla="*/ 351407 h 1899002"/>
                <a:gd name="connsiteX49" fmla="*/ 641838 w 2559136"/>
                <a:gd name="connsiteY49" fmla="*/ 726546 h 1899002"/>
                <a:gd name="connsiteX50" fmla="*/ 659423 w 2559136"/>
                <a:gd name="connsiteY50" fmla="*/ 779300 h 1899002"/>
                <a:gd name="connsiteX51" fmla="*/ 685800 w 2559136"/>
                <a:gd name="connsiteY51" fmla="*/ 761715 h 1899002"/>
                <a:gd name="connsiteX52" fmla="*/ 677007 w 2559136"/>
                <a:gd name="connsiteY52" fmla="*/ 788092 h 1899002"/>
                <a:gd name="connsiteX53" fmla="*/ 703384 w 2559136"/>
                <a:gd name="connsiteY53" fmla="*/ 955146 h 1899002"/>
                <a:gd name="connsiteX54" fmla="*/ 712177 w 2559136"/>
                <a:gd name="connsiteY54" fmla="*/ 981523 h 1899002"/>
                <a:gd name="connsiteX55" fmla="*/ 712177 w 2559136"/>
                <a:gd name="connsiteY55" fmla="*/ 1078238 h 1899002"/>
                <a:gd name="connsiteX56" fmla="*/ 720969 w 2559136"/>
                <a:gd name="connsiteY56" fmla="*/ 1890061 h 1899002"/>
                <a:gd name="connsiteX57" fmla="*/ 738553 w 2559136"/>
                <a:gd name="connsiteY57" fmla="*/ 981523 h 1899002"/>
                <a:gd name="connsiteX58" fmla="*/ 729761 w 2559136"/>
                <a:gd name="connsiteY58" fmla="*/ 761715 h 1899002"/>
                <a:gd name="connsiteX59" fmla="*/ 720969 w 2559136"/>
                <a:gd name="connsiteY59" fmla="*/ 735338 h 1899002"/>
                <a:gd name="connsiteX60" fmla="*/ 729761 w 2559136"/>
                <a:gd name="connsiteY60" fmla="*/ 295723 h 1899002"/>
                <a:gd name="connsiteX61" fmla="*/ 738553 w 2559136"/>
                <a:gd name="connsiteY61" fmla="*/ 339684 h 1899002"/>
                <a:gd name="connsiteX62" fmla="*/ 756138 w 2559136"/>
                <a:gd name="connsiteY62" fmla="*/ 383646 h 1899002"/>
                <a:gd name="connsiteX63" fmla="*/ 764930 w 2559136"/>
                <a:gd name="connsiteY63" fmla="*/ 410023 h 1899002"/>
                <a:gd name="connsiteX64" fmla="*/ 782515 w 2559136"/>
                <a:gd name="connsiteY64" fmla="*/ 471569 h 1899002"/>
                <a:gd name="connsiteX65" fmla="*/ 764930 w 2559136"/>
                <a:gd name="connsiteY65" fmla="*/ 541907 h 1899002"/>
                <a:gd name="connsiteX66" fmla="*/ 773723 w 2559136"/>
                <a:gd name="connsiteY66" fmla="*/ 585869 h 1899002"/>
                <a:gd name="connsiteX67" fmla="*/ 800100 w 2559136"/>
                <a:gd name="connsiteY67" fmla="*/ 665000 h 1899002"/>
                <a:gd name="connsiteX68" fmla="*/ 817684 w 2559136"/>
                <a:gd name="connsiteY68" fmla="*/ 700169 h 1899002"/>
                <a:gd name="connsiteX69" fmla="*/ 826477 w 2559136"/>
                <a:gd name="connsiteY69" fmla="*/ 735338 h 1899002"/>
                <a:gd name="connsiteX70" fmla="*/ 844061 w 2559136"/>
                <a:gd name="connsiteY70" fmla="*/ 788092 h 1899002"/>
                <a:gd name="connsiteX71" fmla="*/ 852853 w 2559136"/>
                <a:gd name="connsiteY71" fmla="*/ 1277529 h 1899002"/>
                <a:gd name="connsiteX72" fmla="*/ 861646 w 2559136"/>
                <a:gd name="connsiteY72" fmla="*/ 682584 h 1899002"/>
                <a:gd name="connsiteX73" fmla="*/ 870438 w 2559136"/>
                <a:gd name="connsiteY73" fmla="*/ 436400 h 1899002"/>
                <a:gd name="connsiteX74" fmla="*/ 879230 w 2559136"/>
                <a:gd name="connsiteY74" fmla="*/ 119877 h 1899002"/>
                <a:gd name="connsiteX75" fmla="*/ 888023 w 2559136"/>
                <a:gd name="connsiteY75" fmla="*/ 14369 h 1899002"/>
                <a:gd name="connsiteX76" fmla="*/ 896815 w 2559136"/>
                <a:gd name="connsiteY76" fmla="*/ 58330 h 1899002"/>
                <a:gd name="connsiteX77" fmla="*/ 914400 w 2559136"/>
                <a:gd name="connsiteY77" fmla="*/ 172630 h 1899002"/>
                <a:gd name="connsiteX78" fmla="*/ 958361 w 2559136"/>
                <a:gd name="connsiteY78" fmla="*/ 330892 h 1899002"/>
                <a:gd name="connsiteX79" fmla="*/ 984738 w 2559136"/>
                <a:gd name="connsiteY79" fmla="*/ 462777 h 1899002"/>
                <a:gd name="connsiteX80" fmla="*/ 993530 w 2559136"/>
                <a:gd name="connsiteY80" fmla="*/ 427607 h 1899002"/>
                <a:gd name="connsiteX81" fmla="*/ 1002323 w 2559136"/>
                <a:gd name="connsiteY81" fmla="*/ 401230 h 1899002"/>
                <a:gd name="connsiteX82" fmla="*/ 1019907 w 2559136"/>
                <a:gd name="connsiteY82" fmla="*/ 119877 h 1899002"/>
                <a:gd name="connsiteX83" fmla="*/ 1037492 w 2559136"/>
                <a:gd name="connsiteY83" fmla="*/ 58330 h 1899002"/>
                <a:gd name="connsiteX84" fmla="*/ 1046284 w 2559136"/>
                <a:gd name="connsiteY84" fmla="*/ 84707 h 1899002"/>
                <a:gd name="connsiteX85" fmla="*/ 1063869 w 2559136"/>
                <a:gd name="connsiteY85" fmla="*/ 234177 h 1899002"/>
                <a:gd name="connsiteX86" fmla="*/ 1081453 w 2559136"/>
                <a:gd name="connsiteY86" fmla="*/ 533115 h 1899002"/>
                <a:gd name="connsiteX87" fmla="*/ 1090246 w 2559136"/>
                <a:gd name="connsiteY87" fmla="*/ 585869 h 1899002"/>
                <a:gd name="connsiteX88" fmla="*/ 1107830 w 2559136"/>
                <a:gd name="connsiteY88" fmla="*/ 541907 h 1899002"/>
                <a:gd name="connsiteX89" fmla="*/ 1125415 w 2559136"/>
                <a:gd name="connsiteY89" fmla="*/ 471569 h 1899002"/>
                <a:gd name="connsiteX90" fmla="*/ 1134207 w 2559136"/>
                <a:gd name="connsiteY90" fmla="*/ 436400 h 1899002"/>
                <a:gd name="connsiteX91" fmla="*/ 1151792 w 2559136"/>
                <a:gd name="connsiteY91" fmla="*/ 366061 h 1899002"/>
                <a:gd name="connsiteX92" fmla="*/ 1169377 w 2559136"/>
                <a:gd name="connsiteY92" fmla="*/ 577077 h 1899002"/>
                <a:gd name="connsiteX93" fmla="*/ 1178169 w 2559136"/>
                <a:gd name="connsiteY93" fmla="*/ 708961 h 1899002"/>
                <a:gd name="connsiteX94" fmla="*/ 1186961 w 2559136"/>
                <a:gd name="connsiteY94" fmla="*/ 770507 h 1899002"/>
                <a:gd name="connsiteX95" fmla="*/ 1204546 w 2559136"/>
                <a:gd name="connsiteY95" fmla="*/ 893600 h 1899002"/>
                <a:gd name="connsiteX96" fmla="*/ 1239715 w 2559136"/>
                <a:gd name="connsiteY96" fmla="*/ 1025484 h 1899002"/>
                <a:gd name="connsiteX97" fmla="*/ 1257300 w 2559136"/>
                <a:gd name="connsiteY97" fmla="*/ 876015 h 1899002"/>
                <a:gd name="connsiteX98" fmla="*/ 1274884 w 2559136"/>
                <a:gd name="connsiteY98" fmla="*/ 436400 h 1899002"/>
                <a:gd name="connsiteX99" fmla="*/ 1301261 w 2559136"/>
                <a:gd name="connsiteY99" fmla="*/ 832054 h 1899002"/>
                <a:gd name="connsiteX100" fmla="*/ 1318846 w 2559136"/>
                <a:gd name="connsiteY100" fmla="*/ 911184 h 1899002"/>
                <a:gd name="connsiteX101" fmla="*/ 1310053 w 2559136"/>
                <a:gd name="connsiteY101" fmla="*/ 1122200 h 1899002"/>
                <a:gd name="connsiteX102" fmla="*/ 1318846 w 2559136"/>
                <a:gd name="connsiteY102" fmla="*/ 955146 h 1899002"/>
                <a:gd name="connsiteX103" fmla="*/ 1327638 w 2559136"/>
                <a:gd name="connsiteY103" fmla="*/ 726546 h 1899002"/>
                <a:gd name="connsiteX104" fmla="*/ 1362807 w 2559136"/>
                <a:gd name="connsiteY104" fmla="*/ 585869 h 1899002"/>
                <a:gd name="connsiteX105" fmla="*/ 1380392 w 2559136"/>
                <a:gd name="connsiteY105" fmla="*/ 550700 h 1899002"/>
                <a:gd name="connsiteX106" fmla="*/ 1389184 w 2559136"/>
                <a:gd name="connsiteY106" fmla="*/ 339684 h 1899002"/>
                <a:gd name="connsiteX107" fmla="*/ 1406769 w 2559136"/>
                <a:gd name="connsiteY107" fmla="*/ 374854 h 1899002"/>
                <a:gd name="connsiteX108" fmla="*/ 1415561 w 2559136"/>
                <a:gd name="connsiteY108" fmla="*/ 471569 h 1899002"/>
                <a:gd name="connsiteX109" fmla="*/ 1406769 w 2559136"/>
                <a:gd name="connsiteY109" fmla="*/ 665000 h 1899002"/>
                <a:gd name="connsiteX110" fmla="*/ 1424353 w 2559136"/>
                <a:gd name="connsiteY110" fmla="*/ 937561 h 1899002"/>
                <a:gd name="connsiteX111" fmla="*/ 1433146 w 2559136"/>
                <a:gd name="connsiteY111" fmla="*/ 999107 h 1899002"/>
                <a:gd name="connsiteX112" fmla="*/ 1441938 w 2559136"/>
                <a:gd name="connsiteY112" fmla="*/ 1051861 h 1899002"/>
                <a:gd name="connsiteX113" fmla="*/ 1450730 w 2559136"/>
                <a:gd name="connsiteY113" fmla="*/ 981523 h 1899002"/>
                <a:gd name="connsiteX114" fmla="*/ 1477107 w 2559136"/>
                <a:gd name="connsiteY114" fmla="*/ 858430 h 1899002"/>
                <a:gd name="connsiteX115" fmla="*/ 1512277 w 2559136"/>
                <a:gd name="connsiteY115" fmla="*/ 612246 h 1899002"/>
                <a:gd name="connsiteX116" fmla="*/ 1547446 w 2559136"/>
                <a:gd name="connsiteY116" fmla="*/ 357269 h 1899002"/>
                <a:gd name="connsiteX117" fmla="*/ 1556238 w 2559136"/>
                <a:gd name="connsiteY117" fmla="*/ 304515 h 1899002"/>
                <a:gd name="connsiteX118" fmla="*/ 1565030 w 2559136"/>
                <a:gd name="connsiteY118" fmla="*/ 339684 h 1899002"/>
                <a:gd name="connsiteX119" fmla="*/ 1573823 w 2559136"/>
                <a:gd name="connsiteY119" fmla="*/ 981523 h 1899002"/>
                <a:gd name="connsiteX120" fmla="*/ 1591407 w 2559136"/>
                <a:gd name="connsiteY120" fmla="*/ 911184 h 1899002"/>
                <a:gd name="connsiteX121" fmla="*/ 1608992 w 2559136"/>
                <a:gd name="connsiteY121" fmla="*/ 840846 h 1899002"/>
                <a:gd name="connsiteX122" fmla="*/ 1617784 w 2559136"/>
                <a:gd name="connsiteY122" fmla="*/ 796884 h 1899002"/>
                <a:gd name="connsiteX123" fmla="*/ 1644161 w 2559136"/>
                <a:gd name="connsiteY123" fmla="*/ 788092 h 1899002"/>
                <a:gd name="connsiteX124" fmla="*/ 1652953 w 2559136"/>
                <a:gd name="connsiteY124" fmla="*/ 761715 h 1899002"/>
                <a:gd name="connsiteX125" fmla="*/ 1688123 w 2559136"/>
                <a:gd name="connsiteY125" fmla="*/ 700169 h 1899002"/>
                <a:gd name="connsiteX126" fmla="*/ 1688123 w 2559136"/>
                <a:gd name="connsiteY126" fmla="*/ 972730 h 1899002"/>
                <a:gd name="connsiteX127" fmla="*/ 1705707 w 2559136"/>
                <a:gd name="connsiteY127" fmla="*/ 1254084 h 1899002"/>
                <a:gd name="connsiteX128" fmla="*/ 1714500 w 2559136"/>
                <a:gd name="connsiteY128" fmla="*/ 1289254 h 1899002"/>
                <a:gd name="connsiteX129" fmla="*/ 1758461 w 2559136"/>
                <a:gd name="connsiteY129" fmla="*/ 1122200 h 1899002"/>
                <a:gd name="connsiteX130" fmla="*/ 1767253 w 2559136"/>
                <a:gd name="connsiteY130" fmla="*/ 1095823 h 1899002"/>
                <a:gd name="connsiteX131" fmla="*/ 1776046 w 2559136"/>
                <a:gd name="connsiteY131" fmla="*/ 1060654 h 1899002"/>
                <a:gd name="connsiteX132" fmla="*/ 1793630 w 2559136"/>
                <a:gd name="connsiteY132" fmla="*/ 867223 h 1899002"/>
                <a:gd name="connsiteX133" fmla="*/ 1811215 w 2559136"/>
                <a:gd name="connsiteY133" fmla="*/ 832054 h 1899002"/>
                <a:gd name="connsiteX134" fmla="*/ 1820007 w 2559136"/>
                <a:gd name="connsiteY134" fmla="*/ 1122200 h 1899002"/>
                <a:gd name="connsiteX135" fmla="*/ 1820007 w 2559136"/>
                <a:gd name="connsiteY135" fmla="*/ 1500269 h 1899002"/>
                <a:gd name="connsiteX136" fmla="*/ 1828800 w 2559136"/>
                <a:gd name="connsiteY136" fmla="*/ 1535438 h 1899002"/>
                <a:gd name="connsiteX137" fmla="*/ 1837592 w 2559136"/>
                <a:gd name="connsiteY137" fmla="*/ 1447515 h 1899002"/>
                <a:gd name="connsiteX138" fmla="*/ 1855177 w 2559136"/>
                <a:gd name="connsiteY138" fmla="*/ 1342007 h 1899002"/>
                <a:gd name="connsiteX139" fmla="*/ 1863969 w 2559136"/>
                <a:gd name="connsiteY139" fmla="*/ 1262877 h 1899002"/>
                <a:gd name="connsiteX140" fmla="*/ 1872761 w 2559136"/>
                <a:gd name="connsiteY140" fmla="*/ 1087030 h 1899002"/>
                <a:gd name="connsiteX141" fmla="*/ 1881553 w 2559136"/>
                <a:gd name="connsiteY141" fmla="*/ 1060654 h 1899002"/>
                <a:gd name="connsiteX142" fmla="*/ 1899138 w 2559136"/>
                <a:gd name="connsiteY142" fmla="*/ 963938 h 1899002"/>
                <a:gd name="connsiteX143" fmla="*/ 1916723 w 2559136"/>
                <a:gd name="connsiteY143" fmla="*/ 1350800 h 1899002"/>
                <a:gd name="connsiteX144" fmla="*/ 1925515 w 2559136"/>
                <a:gd name="connsiteY144" fmla="*/ 1421138 h 1899002"/>
                <a:gd name="connsiteX145" fmla="*/ 1934307 w 2559136"/>
                <a:gd name="connsiteY145" fmla="*/ 1333215 h 1899002"/>
                <a:gd name="connsiteX146" fmla="*/ 1943100 w 2559136"/>
                <a:gd name="connsiteY146" fmla="*/ 1210123 h 1899002"/>
                <a:gd name="connsiteX147" fmla="*/ 1951892 w 2559136"/>
                <a:gd name="connsiteY147" fmla="*/ 1148577 h 1899002"/>
                <a:gd name="connsiteX148" fmla="*/ 1969477 w 2559136"/>
                <a:gd name="connsiteY148" fmla="*/ 1183746 h 1899002"/>
                <a:gd name="connsiteX149" fmla="*/ 1987061 w 2559136"/>
                <a:gd name="connsiteY149" fmla="*/ 1421138 h 1899002"/>
                <a:gd name="connsiteX150" fmla="*/ 2013438 w 2559136"/>
                <a:gd name="connsiteY150" fmla="*/ 1315630 h 1899002"/>
                <a:gd name="connsiteX151" fmla="*/ 2022230 w 2559136"/>
                <a:gd name="connsiteY151" fmla="*/ 1289254 h 1899002"/>
                <a:gd name="connsiteX152" fmla="*/ 2039815 w 2559136"/>
                <a:gd name="connsiteY152" fmla="*/ 1227707 h 1899002"/>
                <a:gd name="connsiteX153" fmla="*/ 2057400 w 2559136"/>
                <a:gd name="connsiteY153" fmla="*/ 1306838 h 1899002"/>
                <a:gd name="connsiteX154" fmla="*/ 2074984 w 2559136"/>
                <a:gd name="connsiteY154" fmla="*/ 1429930 h 1899002"/>
                <a:gd name="connsiteX155" fmla="*/ 2083777 w 2559136"/>
                <a:gd name="connsiteY155" fmla="*/ 1500269 h 1899002"/>
                <a:gd name="connsiteX156" fmla="*/ 2092569 w 2559136"/>
                <a:gd name="connsiteY156" fmla="*/ 1456307 h 1899002"/>
                <a:gd name="connsiteX157" fmla="*/ 2101361 w 2559136"/>
                <a:gd name="connsiteY157" fmla="*/ 1429930 h 1899002"/>
                <a:gd name="connsiteX158" fmla="*/ 2127738 w 2559136"/>
                <a:gd name="connsiteY158" fmla="*/ 1289254 h 1899002"/>
                <a:gd name="connsiteX159" fmla="*/ 2136530 w 2559136"/>
                <a:gd name="connsiteY159" fmla="*/ 1201330 h 1899002"/>
                <a:gd name="connsiteX160" fmla="*/ 2145323 w 2559136"/>
                <a:gd name="connsiteY160" fmla="*/ 1122200 h 1899002"/>
                <a:gd name="connsiteX161" fmla="*/ 2154115 w 2559136"/>
                <a:gd name="connsiteY161" fmla="*/ 1025484 h 1899002"/>
                <a:gd name="connsiteX162" fmla="*/ 2171700 w 2559136"/>
                <a:gd name="connsiteY162" fmla="*/ 972730 h 1899002"/>
                <a:gd name="connsiteX163" fmla="*/ 2180492 w 2559136"/>
                <a:gd name="connsiteY163" fmla="*/ 1034277 h 1899002"/>
                <a:gd name="connsiteX164" fmla="*/ 2189284 w 2559136"/>
                <a:gd name="connsiteY164" fmla="*/ 1087030 h 1899002"/>
                <a:gd name="connsiteX165" fmla="*/ 2198077 w 2559136"/>
                <a:gd name="connsiteY165" fmla="*/ 1218915 h 1899002"/>
                <a:gd name="connsiteX166" fmla="*/ 2206869 w 2559136"/>
                <a:gd name="connsiteY166" fmla="*/ 1298046 h 1899002"/>
                <a:gd name="connsiteX167" fmla="*/ 2224453 w 2559136"/>
                <a:gd name="connsiteY167" fmla="*/ 1429930 h 1899002"/>
                <a:gd name="connsiteX168" fmla="*/ 2242038 w 2559136"/>
                <a:gd name="connsiteY168" fmla="*/ 1377177 h 1899002"/>
                <a:gd name="connsiteX169" fmla="*/ 2259623 w 2559136"/>
                <a:gd name="connsiteY169" fmla="*/ 1324423 h 1899002"/>
                <a:gd name="connsiteX170" fmla="*/ 2268415 w 2559136"/>
                <a:gd name="connsiteY170" fmla="*/ 1254084 h 1899002"/>
                <a:gd name="connsiteX171" fmla="*/ 2294792 w 2559136"/>
                <a:gd name="connsiteY171" fmla="*/ 1201330 h 1899002"/>
                <a:gd name="connsiteX172" fmla="*/ 2303584 w 2559136"/>
                <a:gd name="connsiteY172" fmla="*/ 1148577 h 1899002"/>
                <a:gd name="connsiteX173" fmla="*/ 2321169 w 2559136"/>
                <a:gd name="connsiteY173" fmla="*/ 1087030 h 1899002"/>
                <a:gd name="connsiteX174" fmla="*/ 2329961 w 2559136"/>
                <a:gd name="connsiteY174" fmla="*/ 1016692 h 1899002"/>
                <a:gd name="connsiteX175" fmla="*/ 2347546 w 2559136"/>
                <a:gd name="connsiteY175" fmla="*/ 963938 h 1899002"/>
                <a:gd name="connsiteX176" fmla="*/ 2365130 w 2559136"/>
                <a:gd name="connsiteY176" fmla="*/ 1210123 h 1899002"/>
                <a:gd name="connsiteX177" fmla="*/ 2382715 w 2559136"/>
                <a:gd name="connsiteY177" fmla="*/ 1289254 h 1899002"/>
                <a:gd name="connsiteX178" fmla="*/ 2391507 w 2559136"/>
                <a:gd name="connsiteY178" fmla="*/ 1377177 h 1899002"/>
                <a:gd name="connsiteX179" fmla="*/ 2400300 w 2559136"/>
                <a:gd name="connsiteY179" fmla="*/ 1429930 h 1899002"/>
                <a:gd name="connsiteX180" fmla="*/ 2426677 w 2559136"/>
                <a:gd name="connsiteY180" fmla="*/ 1394761 h 1899002"/>
                <a:gd name="connsiteX181" fmla="*/ 2435469 w 2559136"/>
                <a:gd name="connsiteY181" fmla="*/ 1368384 h 1899002"/>
                <a:gd name="connsiteX182" fmla="*/ 2453053 w 2559136"/>
                <a:gd name="connsiteY182" fmla="*/ 1342007 h 1899002"/>
                <a:gd name="connsiteX183" fmla="*/ 2461846 w 2559136"/>
                <a:gd name="connsiteY183" fmla="*/ 1254084 h 1899002"/>
                <a:gd name="connsiteX184" fmla="*/ 2470638 w 2559136"/>
                <a:gd name="connsiteY184" fmla="*/ 1218915 h 1899002"/>
                <a:gd name="connsiteX185" fmla="*/ 2479430 w 2559136"/>
                <a:gd name="connsiteY185" fmla="*/ 1166161 h 1899002"/>
                <a:gd name="connsiteX186" fmla="*/ 2488223 w 2559136"/>
                <a:gd name="connsiteY186" fmla="*/ 1122200 h 1899002"/>
                <a:gd name="connsiteX187" fmla="*/ 2497015 w 2559136"/>
                <a:gd name="connsiteY187" fmla="*/ 1025484 h 1899002"/>
                <a:gd name="connsiteX188" fmla="*/ 2514600 w 2559136"/>
                <a:gd name="connsiteY188" fmla="*/ 1298046 h 1899002"/>
                <a:gd name="connsiteX189" fmla="*/ 2523392 w 2559136"/>
                <a:gd name="connsiteY189" fmla="*/ 1500269 h 1899002"/>
                <a:gd name="connsiteX190" fmla="*/ 2532184 w 2559136"/>
                <a:gd name="connsiteY190" fmla="*/ 1473892 h 1899002"/>
                <a:gd name="connsiteX191" fmla="*/ 2549769 w 2559136"/>
                <a:gd name="connsiteY191" fmla="*/ 1447515 h 1899002"/>
                <a:gd name="connsiteX192" fmla="*/ 2558561 w 2559136"/>
                <a:gd name="connsiteY192" fmla="*/ 1394761 h 1899002"/>
                <a:gd name="connsiteX0" fmla="*/ 0 w 2559136"/>
                <a:gd name="connsiteY0" fmla="*/ 1359592 h 1899002"/>
                <a:gd name="connsiteX1" fmla="*/ 61546 w 2559136"/>
                <a:gd name="connsiteY1" fmla="*/ 1043069 h 1899002"/>
                <a:gd name="connsiteX2" fmla="*/ 79130 w 2559136"/>
                <a:gd name="connsiteY2" fmla="*/ 536046 h 1899002"/>
                <a:gd name="connsiteX3" fmla="*/ 87923 w 2559136"/>
                <a:gd name="connsiteY3" fmla="*/ 1157369 h 1899002"/>
                <a:gd name="connsiteX4" fmla="*/ 96715 w 2559136"/>
                <a:gd name="connsiteY4" fmla="*/ 1227707 h 1899002"/>
                <a:gd name="connsiteX5" fmla="*/ 114300 w 2559136"/>
                <a:gd name="connsiteY5" fmla="*/ 1333215 h 1899002"/>
                <a:gd name="connsiteX6" fmla="*/ 123092 w 2559136"/>
                <a:gd name="connsiteY6" fmla="*/ 1728869 h 1899002"/>
                <a:gd name="connsiteX7" fmla="*/ 131884 w 2559136"/>
                <a:gd name="connsiteY7" fmla="*/ 1438723 h 1899002"/>
                <a:gd name="connsiteX8" fmla="*/ 149469 w 2559136"/>
                <a:gd name="connsiteY8" fmla="*/ 1385969 h 1899002"/>
                <a:gd name="connsiteX9" fmla="*/ 158261 w 2559136"/>
                <a:gd name="connsiteY9" fmla="*/ 1306838 h 1899002"/>
                <a:gd name="connsiteX10" fmla="*/ 175846 w 2559136"/>
                <a:gd name="connsiteY10" fmla="*/ 1254084 h 1899002"/>
                <a:gd name="connsiteX11" fmla="*/ 193430 w 2559136"/>
                <a:gd name="connsiteY11" fmla="*/ 1166161 h 1899002"/>
                <a:gd name="connsiteX12" fmla="*/ 202223 w 2559136"/>
                <a:gd name="connsiteY12" fmla="*/ 1122200 h 1899002"/>
                <a:gd name="connsiteX13" fmla="*/ 219807 w 2559136"/>
                <a:gd name="connsiteY13" fmla="*/ 527254 h 1899002"/>
                <a:gd name="connsiteX14" fmla="*/ 237392 w 2559136"/>
                <a:gd name="connsiteY14" fmla="*/ 1130992 h 1899002"/>
                <a:gd name="connsiteX15" fmla="*/ 246184 w 2559136"/>
                <a:gd name="connsiteY15" fmla="*/ 1157369 h 1899002"/>
                <a:gd name="connsiteX16" fmla="*/ 254977 w 2559136"/>
                <a:gd name="connsiteY16" fmla="*/ 1192538 h 1899002"/>
                <a:gd name="connsiteX17" fmla="*/ 316523 w 2559136"/>
                <a:gd name="connsiteY17" fmla="*/ 1218915 h 1899002"/>
                <a:gd name="connsiteX18" fmla="*/ 334107 w 2559136"/>
                <a:gd name="connsiteY18" fmla="*/ 1280461 h 1899002"/>
                <a:gd name="connsiteX19" fmla="*/ 342900 w 2559136"/>
                <a:gd name="connsiteY19" fmla="*/ 1535438 h 1899002"/>
                <a:gd name="connsiteX20" fmla="*/ 351692 w 2559136"/>
                <a:gd name="connsiteY20" fmla="*/ 1421138 h 1899002"/>
                <a:gd name="connsiteX21" fmla="*/ 360484 w 2559136"/>
                <a:gd name="connsiteY21" fmla="*/ 1473892 h 1899002"/>
                <a:gd name="connsiteX22" fmla="*/ 369277 w 2559136"/>
                <a:gd name="connsiteY22" fmla="*/ 1447515 h 1899002"/>
                <a:gd name="connsiteX23" fmla="*/ 378069 w 2559136"/>
                <a:gd name="connsiteY23" fmla="*/ 1699561 h 1899002"/>
                <a:gd name="connsiteX24" fmla="*/ 386861 w 2559136"/>
                <a:gd name="connsiteY24" fmla="*/ 1359592 h 1899002"/>
                <a:gd name="connsiteX25" fmla="*/ 404446 w 2559136"/>
                <a:gd name="connsiteY25" fmla="*/ 1016692 h 1899002"/>
                <a:gd name="connsiteX26" fmla="*/ 413238 w 2559136"/>
                <a:gd name="connsiteY26" fmla="*/ 1043069 h 1899002"/>
                <a:gd name="connsiteX27" fmla="*/ 430823 w 2559136"/>
                <a:gd name="connsiteY27" fmla="*/ 688446 h 1899002"/>
                <a:gd name="connsiteX28" fmla="*/ 439615 w 2559136"/>
                <a:gd name="connsiteY28" fmla="*/ 1122200 h 1899002"/>
                <a:gd name="connsiteX29" fmla="*/ 465992 w 2559136"/>
                <a:gd name="connsiteY29" fmla="*/ 1183746 h 1899002"/>
                <a:gd name="connsiteX30" fmla="*/ 492369 w 2559136"/>
                <a:gd name="connsiteY30" fmla="*/ 1201330 h 1899002"/>
                <a:gd name="connsiteX31" fmla="*/ 501161 w 2559136"/>
                <a:gd name="connsiteY31" fmla="*/ 1174954 h 1899002"/>
                <a:gd name="connsiteX32" fmla="*/ 518746 w 2559136"/>
                <a:gd name="connsiteY32" fmla="*/ 1453377 h 1899002"/>
                <a:gd name="connsiteX33" fmla="*/ 527538 w 2559136"/>
                <a:gd name="connsiteY33" fmla="*/ 1078238 h 1899002"/>
                <a:gd name="connsiteX34" fmla="*/ 518746 w 2559136"/>
                <a:gd name="connsiteY34" fmla="*/ 955146 h 1899002"/>
                <a:gd name="connsiteX35" fmla="*/ 501161 w 2559136"/>
                <a:gd name="connsiteY35" fmla="*/ 902392 h 1899002"/>
                <a:gd name="connsiteX36" fmla="*/ 509953 w 2559136"/>
                <a:gd name="connsiteY36" fmla="*/ 876015 h 1899002"/>
                <a:gd name="connsiteX37" fmla="*/ 518746 w 2559136"/>
                <a:gd name="connsiteY37" fmla="*/ 919977 h 1899002"/>
                <a:gd name="connsiteX38" fmla="*/ 536330 w 2559136"/>
                <a:gd name="connsiteY38" fmla="*/ 972730 h 1899002"/>
                <a:gd name="connsiteX39" fmla="*/ 571500 w 2559136"/>
                <a:gd name="connsiteY39" fmla="*/ 1016692 h 1899002"/>
                <a:gd name="connsiteX40" fmla="*/ 597877 w 2559136"/>
                <a:gd name="connsiteY40" fmla="*/ 1025484 h 1899002"/>
                <a:gd name="connsiteX41" fmla="*/ 624253 w 2559136"/>
                <a:gd name="connsiteY41" fmla="*/ 1139784 h 1899002"/>
                <a:gd name="connsiteX42" fmla="*/ 633046 w 2559136"/>
                <a:gd name="connsiteY42" fmla="*/ 1315630 h 1899002"/>
                <a:gd name="connsiteX43" fmla="*/ 659423 w 2559136"/>
                <a:gd name="connsiteY43" fmla="*/ 1227707 h 1899002"/>
                <a:gd name="connsiteX44" fmla="*/ 650630 w 2559136"/>
                <a:gd name="connsiteY44" fmla="*/ 955146 h 1899002"/>
                <a:gd name="connsiteX45" fmla="*/ 641838 w 2559136"/>
                <a:gd name="connsiteY45" fmla="*/ 928769 h 1899002"/>
                <a:gd name="connsiteX46" fmla="*/ 624253 w 2559136"/>
                <a:gd name="connsiteY46" fmla="*/ 902392 h 1899002"/>
                <a:gd name="connsiteX47" fmla="*/ 633046 w 2559136"/>
                <a:gd name="connsiteY47" fmla="*/ 665000 h 1899002"/>
                <a:gd name="connsiteX48" fmla="*/ 641837 w 2559136"/>
                <a:gd name="connsiteY48" fmla="*/ 351407 h 1899002"/>
                <a:gd name="connsiteX49" fmla="*/ 641838 w 2559136"/>
                <a:gd name="connsiteY49" fmla="*/ 726546 h 1899002"/>
                <a:gd name="connsiteX50" fmla="*/ 659423 w 2559136"/>
                <a:gd name="connsiteY50" fmla="*/ 779300 h 1899002"/>
                <a:gd name="connsiteX51" fmla="*/ 685800 w 2559136"/>
                <a:gd name="connsiteY51" fmla="*/ 761715 h 1899002"/>
                <a:gd name="connsiteX52" fmla="*/ 677007 w 2559136"/>
                <a:gd name="connsiteY52" fmla="*/ 788092 h 1899002"/>
                <a:gd name="connsiteX53" fmla="*/ 703384 w 2559136"/>
                <a:gd name="connsiteY53" fmla="*/ 955146 h 1899002"/>
                <a:gd name="connsiteX54" fmla="*/ 712177 w 2559136"/>
                <a:gd name="connsiteY54" fmla="*/ 981523 h 1899002"/>
                <a:gd name="connsiteX55" fmla="*/ 712177 w 2559136"/>
                <a:gd name="connsiteY55" fmla="*/ 1078238 h 1899002"/>
                <a:gd name="connsiteX56" fmla="*/ 720969 w 2559136"/>
                <a:gd name="connsiteY56" fmla="*/ 1890061 h 1899002"/>
                <a:gd name="connsiteX57" fmla="*/ 738553 w 2559136"/>
                <a:gd name="connsiteY57" fmla="*/ 981523 h 1899002"/>
                <a:gd name="connsiteX58" fmla="*/ 729761 w 2559136"/>
                <a:gd name="connsiteY58" fmla="*/ 761715 h 1899002"/>
                <a:gd name="connsiteX59" fmla="*/ 720969 w 2559136"/>
                <a:gd name="connsiteY59" fmla="*/ 735338 h 1899002"/>
                <a:gd name="connsiteX60" fmla="*/ 729761 w 2559136"/>
                <a:gd name="connsiteY60" fmla="*/ 295723 h 1899002"/>
                <a:gd name="connsiteX61" fmla="*/ 738553 w 2559136"/>
                <a:gd name="connsiteY61" fmla="*/ 339684 h 1899002"/>
                <a:gd name="connsiteX62" fmla="*/ 756138 w 2559136"/>
                <a:gd name="connsiteY62" fmla="*/ 383646 h 1899002"/>
                <a:gd name="connsiteX63" fmla="*/ 764930 w 2559136"/>
                <a:gd name="connsiteY63" fmla="*/ 410023 h 1899002"/>
                <a:gd name="connsiteX64" fmla="*/ 782515 w 2559136"/>
                <a:gd name="connsiteY64" fmla="*/ 471569 h 1899002"/>
                <a:gd name="connsiteX65" fmla="*/ 764930 w 2559136"/>
                <a:gd name="connsiteY65" fmla="*/ 541907 h 1899002"/>
                <a:gd name="connsiteX66" fmla="*/ 773723 w 2559136"/>
                <a:gd name="connsiteY66" fmla="*/ 585869 h 1899002"/>
                <a:gd name="connsiteX67" fmla="*/ 800100 w 2559136"/>
                <a:gd name="connsiteY67" fmla="*/ 665000 h 1899002"/>
                <a:gd name="connsiteX68" fmla="*/ 817684 w 2559136"/>
                <a:gd name="connsiteY68" fmla="*/ 700169 h 1899002"/>
                <a:gd name="connsiteX69" fmla="*/ 826477 w 2559136"/>
                <a:gd name="connsiteY69" fmla="*/ 735338 h 1899002"/>
                <a:gd name="connsiteX70" fmla="*/ 844061 w 2559136"/>
                <a:gd name="connsiteY70" fmla="*/ 788092 h 1899002"/>
                <a:gd name="connsiteX71" fmla="*/ 852853 w 2559136"/>
                <a:gd name="connsiteY71" fmla="*/ 1277529 h 1899002"/>
                <a:gd name="connsiteX72" fmla="*/ 861646 w 2559136"/>
                <a:gd name="connsiteY72" fmla="*/ 682584 h 1899002"/>
                <a:gd name="connsiteX73" fmla="*/ 870438 w 2559136"/>
                <a:gd name="connsiteY73" fmla="*/ 436400 h 1899002"/>
                <a:gd name="connsiteX74" fmla="*/ 879230 w 2559136"/>
                <a:gd name="connsiteY74" fmla="*/ 119877 h 1899002"/>
                <a:gd name="connsiteX75" fmla="*/ 888023 w 2559136"/>
                <a:gd name="connsiteY75" fmla="*/ 14369 h 1899002"/>
                <a:gd name="connsiteX76" fmla="*/ 896815 w 2559136"/>
                <a:gd name="connsiteY76" fmla="*/ 58330 h 1899002"/>
                <a:gd name="connsiteX77" fmla="*/ 914400 w 2559136"/>
                <a:gd name="connsiteY77" fmla="*/ 172630 h 1899002"/>
                <a:gd name="connsiteX78" fmla="*/ 958361 w 2559136"/>
                <a:gd name="connsiteY78" fmla="*/ 330892 h 1899002"/>
                <a:gd name="connsiteX79" fmla="*/ 984738 w 2559136"/>
                <a:gd name="connsiteY79" fmla="*/ 462777 h 1899002"/>
                <a:gd name="connsiteX80" fmla="*/ 993530 w 2559136"/>
                <a:gd name="connsiteY80" fmla="*/ 427607 h 1899002"/>
                <a:gd name="connsiteX81" fmla="*/ 1002323 w 2559136"/>
                <a:gd name="connsiteY81" fmla="*/ 934630 h 1899002"/>
                <a:gd name="connsiteX82" fmla="*/ 1019907 w 2559136"/>
                <a:gd name="connsiteY82" fmla="*/ 119877 h 1899002"/>
                <a:gd name="connsiteX83" fmla="*/ 1037492 w 2559136"/>
                <a:gd name="connsiteY83" fmla="*/ 58330 h 1899002"/>
                <a:gd name="connsiteX84" fmla="*/ 1046284 w 2559136"/>
                <a:gd name="connsiteY84" fmla="*/ 84707 h 1899002"/>
                <a:gd name="connsiteX85" fmla="*/ 1063869 w 2559136"/>
                <a:gd name="connsiteY85" fmla="*/ 234177 h 1899002"/>
                <a:gd name="connsiteX86" fmla="*/ 1081453 w 2559136"/>
                <a:gd name="connsiteY86" fmla="*/ 533115 h 1899002"/>
                <a:gd name="connsiteX87" fmla="*/ 1090246 w 2559136"/>
                <a:gd name="connsiteY87" fmla="*/ 585869 h 1899002"/>
                <a:gd name="connsiteX88" fmla="*/ 1107830 w 2559136"/>
                <a:gd name="connsiteY88" fmla="*/ 541907 h 1899002"/>
                <a:gd name="connsiteX89" fmla="*/ 1125415 w 2559136"/>
                <a:gd name="connsiteY89" fmla="*/ 471569 h 1899002"/>
                <a:gd name="connsiteX90" fmla="*/ 1134207 w 2559136"/>
                <a:gd name="connsiteY90" fmla="*/ 436400 h 1899002"/>
                <a:gd name="connsiteX91" fmla="*/ 1151792 w 2559136"/>
                <a:gd name="connsiteY91" fmla="*/ 366061 h 1899002"/>
                <a:gd name="connsiteX92" fmla="*/ 1169377 w 2559136"/>
                <a:gd name="connsiteY92" fmla="*/ 577077 h 1899002"/>
                <a:gd name="connsiteX93" fmla="*/ 1178169 w 2559136"/>
                <a:gd name="connsiteY93" fmla="*/ 708961 h 1899002"/>
                <a:gd name="connsiteX94" fmla="*/ 1186961 w 2559136"/>
                <a:gd name="connsiteY94" fmla="*/ 770507 h 1899002"/>
                <a:gd name="connsiteX95" fmla="*/ 1204546 w 2559136"/>
                <a:gd name="connsiteY95" fmla="*/ 893600 h 1899002"/>
                <a:gd name="connsiteX96" fmla="*/ 1239715 w 2559136"/>
                <a:gd name="connsiteY96" fmla="*/ 1025484 h 1899002"/>
                <a:gd name="connsiteX97" fmla="*/ 1257300 w 2559136"/>
                <a:gd name="connsiteY97" fmla="*/ 876015 h 1899002"/>
                <a:gd name="connsiteX98" fmla="*/ 1274884 w 2559136"/>
                <a:gd name="connsiteY98" fmla="*/ 436400 h 1899002"/>
                <a:gd name="connsiteX99" fmla="*/ 1301261 w 2559136"/>
                <a:gd name="connsiteY99" fmla="*/ 832054 h 1899002"/>
                <a:gd name="connsiteX100" fmla="*/ 1318846 w 2559136"/>
                <a:gd name="connsiteY100" fmla="*/ 911184 h 1899002"/>
                <a:gd name="connsiteX101" fmla="*/ 1310053 w 2559136"/>
                <a:gd name="connsiteY101" fmla="*/ 1122200 h 1899002"/>
                <a:gd name="connsiteX102" fmla="*/ 1318846 w 2559136"/>
                <a:gd name="connsiteY102" fmla="*/ 955146 h 1899002"/>
                <a:gd name="connsiteX103" fmla="*/ 1327638 w 2559136"/>
                <a:gd name="connsiteY103" fmla="*/ 726546 h 1899002"/>
                <a:gd name="connsiteX104" fmla="*/ 1362807 w 2559136"/>
                <a:gd name="connsiteY104" fmla="*/ 585869 h 1899002"/>
                <a:gd name="connsiteX105" fmla="*/ 1380392 w 2559136"/>
                <a:gd name="connsiteY105" fmla="*/ 550700 h 1899002"/>
                <a:gd name="connsiteX106" fmla="*/ 1389184 w 2559136"/>
                <a:gd name="connsiteY106" fmla="*/ 339684 h 1899002"/>
                <a:gd name="connsiteX107" fmla="*/ 1406769 w 2559136"/>
                <a:gd name="connsiteY107" fmla="*/ 374854 h 1899002"/>
                <a:gd name="connsiteX108" fmla="*/ 1415561 w 2559136"/>
                <a:gd name="connsiteY108" fmla="*/ 471569 h 1899002"/>
                <a:gd name="connsiteX109" fmla="*/ 1406769 w 2559136"/>
                <a:gd name="connsiteY109" fmla="*/ 665000 h 1899002"/>
                <a:gd name="connsiteX110" fmla="*/ 1424353 w 2559136"/>
                <a:gd name="connsiteY110" fmla="*/ 937561 h 1899002"/>
                <a:gd name="connsiteX111" fmla="*/ 1433146 w 2559136"/>
                <a:gd name="connsiteY111" fmla="*/ 999107 h 1899002"/>
                <a:gd name="connsiteX112" fmla="*/ 1441938 w 2559136"/>
                <a:gd name="connsiteY112" fmla="*/ 1051861 h 1899002"/>
                <a:gd name="connsiteX113" fmla="*/ 1450730 w 2559136"/>
                <a:gd name="connsiteY113" fmla="*/ 981523 h 1899002"/>
                <a:gd name="connsiteX114" fmla="*/ 1477107 w 2559136"/>
                <a:gd name="connsiteY114" fmla="*/ 858430 h 1899002"/>
                <a:gd name="connsiteX115" fmla="*/ 1512277 w 2559136"/>
                <a:gd name="connsiteY115" fmla="*/ 612246 h 1899002"/>
                <a:gd name="connsiteX116" fmla="*/ 1547446 w 2559136"/>
                <a:gd name="connsiteY116" fmla="*/ 357269 h 1899002"/>
                <a:gd name="connsiteX117" fmla="*/ 1556238 w 2559136"/>
                <a:gd name="connsiteY117" fmla="*/ 304515 h 1899002"/>
                <a:gd name="connsiteX118" fmla="*/ 1565030 w 2559136"/>
                <a:gd name="connsiteY118" fmla="*/ 339684 h 1899002"/>
                <a:gd name="connsiteX119" fmla="*/ 1573823 w 2559136"/>
                <a:gd name="connsiteY119" fmla="*/ 981523 h 1899002"/>
                <a:gd name="connsiteX120" fmla="*/ 1591407 w 2559136"/>
                <a:gd name="connsiteY120" fmla="*/ 911184 h 1899002"/>
                <a:gd name="connsiteX121" fmla="*/ 1608992 w 2559136"/>
                <a:gd name="connsiteY121" fmla="*/ 840846 h 1899002"/>
                <a:gd name="connsiteX122" fmla="*/ 1617784 w 2559136"/>
                <a:gd name="connsiteY122" fmla="*/ 796884 h 1899002"/>
                <a:gd name="connsiteX123" fmla="*/ 1644161 w 2559136"/>
                <a:gd name="connsiteY123" fmla="*/ 788092 h 1899002"/>
                <a:gd name="connsiteX124" fmla="*/ 1652953 w 2559136"/>
                <a:gd name="connsiteY124" fmla="*/ 761715 h 1899002"/>
                <a:gd name="connsiteX125" fmla="*/ 1688123 w 2559136"/>
                <a:gd name="connsiteY125" fmla="*/ 700169 h 1899002"/>
                <a:gd name="connsiteX126" fmla="*/ 1688123 w 2559136"/>
                <a:gd name="connsiteY126" fmla="*/ 972730 h 1899002"/>
                <a:gd name="connsiteX127" fmla="*/ 1705707 w 2559136"/>
                <a:gd name="connsiteY127" fmla="*/ 1254084 h 1899002"/>
                <a:gd name="connsiteX128" fmla="*/ 1714500 w 2559136"/>
                <a:gd name="connsiteY128" fmla="*/ 1289254 h 1899002"/>
                <a:gd name="connsiteX129" fmla="*/ 1758461 w 2559136"/>
                <a:gd name="connsiteY129" fmla="*/ 1122200 h 1899002"/>
                <a:gd name="connsiteX130" fmla="*/ 1767253 w 2559136"/>
                <a:gd name="connsiteY130" fmla="*/ 1095823 h 1899002"/>
                <a:gd name="connsiteX131" fmla="*/ 1776046 w 2559136"/>
                <a:gd name="connsiteY131" fmla="*/ 1060654 h 1899002"/>
                <a:gd name="connsiteX132" fmla="*/ 1793630 w 2559136"/>
                <a:gd name="connsiteY132" fmla="*/ 867223 h 1899002"/>
                <a:gd name="connsiteX133" fmla="*/ 1811215 w 2559136"/>
                <a:gd name="connsiteY133" fmla="*/ 832054 h 1899002"/>
                <a:gd name="connsiteX134" fmla="*/ 1820007 w 2559136"/>
                <a:gd name="connsiteY134" fmla="*/ 1122200 h 1899002"/>
                <a:gd name="connsiteX135" fmla="*/ 1820007 w 2559136"/>
                <a:gd name="connsiteY135" fmla="*/ 1500269 h 1899002"/>
                <a:gd name="connsiteX136" fmla="*/ 1828800 w 2559136"/>
                <a:gd name="connsiteY136" fmla="*/ 1535438 h 1899002"/>
                <a:gd name="connsiteX137" fmla="*/ 1837592 w 2559136"/>
                <a:gd name="connsiteY137" fmla="*/ 1447515 h 1899002"/>
                <a:gd name="connsiteX138" fmla="*/ 1855177 w 2559136"/>
                <a:gd name="connsiteY138" fmla="*/ 1342007 h 1899002"/>
                <a:gd name="connsiteX139" fmla="*/ 1863969 w 2559136"/>
                <a:gd name="connsiteY139" fmla="*/ 1262877 h 1899002"/>
                <a:gd name="connsiteX140" fmla="*/ 1872761 w 2559136"/>
                <a:gd name="connsiteY140" fmla="*/ 1087030 h 1899002"/>
                <a:gd name="connsiteX141" fmla="*/ 1881553 w 2559136"/>
                <a:gd name="connsiteY141" fmla="*/ 1060654 h 1899002"/>
                <a:gd name="connsiteX142" fmla="*/ 1899138 w 2559136"/>
                <a:gd name="connsiteY142" fmla="*/ 963938 h 1899002"/>
                <a:gd name="connsiteX143" fmla="*/ 1916723 w 2559136"/>
                <a:gd name="connsiteY143" fmla="*/ 1350800 h 1899002"/>
                <a:gd name="connsiteX144" fmla="*/ 1925515 w 2559136"/>
                <a:gd name="connsiteY144" fmla="*/ 1421138 h 1899002"/>
                <a:gd name="connsiteX145" fmla="*/ 1934307 w 2559136"/>
                <a:gd name="connsiteY145" fmla="*/ 1333215 h 1899002"/>
                <a:gd name="connsiteX146" fmla="*/ 1943100 w 2559136"/>
                <a:gd name="connsiteY146" fmla="*/ 1210123 h 1899002"/>
                <a:gd name="connsiteX147" fmla="*/ 1951892 w 2559136"/>
                <a:gd name="connsiteY147" fmla="*/ 1148577 h 1899002"/>
                <a:gd name="connsiteX148" fmla="*/ 1969477 w 2559136"/>
                <a:gd name="connsiteY148" fmla="*/ 1183746 h 1899002"/>
                <a:gd name="connsiteX149" fmla="*/ 1987061 w 2559136"/>
                <a:gd name="connsiteY149" fmla="*/ 1421138 h 1899002"/>
                <a:gd name="connsiteX150" fmla="*/ 2013438 w 2559136"/>
                <a:gd name="connsiteY150" fmla="*/ 1315630 h 1899002"/>
                <a:gd name="connsiteX151" fmla="*/ 2022230 w 2559136"/>
                <a:gd name="connsiteY151" fmla="*/ 1289254 h 1899002"/>
                <a:gd name="connsiteX152" fmla="*/ 2039815 w 2559136"/>
                <a:gd name="connsiteY152" fmla="*/ 1227707 h 1899002"/>
                <a:gd name="connsiteX153" fmla="*/ 2057400 w 2559136"/>
                <a:gd name="connsiteY153" fmla="*/ 1306838 h 1899002"/>
                <a:gd name="connsiteX154" fmla="*/ 2074984 w 2559136"/>
                <a:gd name="connsiteY154" fmla="*/ 1429930 h 1899002"/>
                <a:gd name="connsiteX155" fmla="*/ 2083777 w 2559136"/>
                <a:gd name="connsiteY155" fmla="*/ 1500269 h 1899002"/>
                <a:gd name="connsiteX156" fmla="*/ 2092569 w 2559136"/>
                <a:gd name="connsiteY156" fmla="*/ 1456307 h 1899002"/>
                <a:gd name="connsiteX157" fmla="*/ 2101361 w 2559136"/>
                <a:gd name="connsiteY157" fmla="*/ 1429930 h 1899002"/>
                <a:gd name="connsiteX158" fmla="*/ 2127738 w 2559136"/>
                <a:gd name="connsiteY158" fmla="*/ 1289254 h 1899002"/>
                <a:gd name="connsiteX159" fmla="*/ 2136530 w 2559136"/>
                <a:gd name="connsiteY159" fmla="*/ 1201330 h 1899002"/>
                <a:gd name="connsiteX160" fmla="*/ 2145323 w 2559136"/>
                <a:gd name="connsiteY160" fmla="*/ 1122200 h 1899002"/>
                <a:gd name="connsiteX161" fmla="*/ 2154115 w 2559136"/>
                <a:gd name="connsiteY161" fmla="*/ 1025484 h 1899002"/>
                <a:gd name="connsiteX162" fmla="*/ 2171700 w 2559136"/>
                <a:gd name="connsiteY162" fmla="*/ 972730 h 1899002"/>
                <a:gd name="connsiteX163" fmla="*/ 2180492 w 2559136"/>
                <a:gd name="connsiteY163" fmla="*/ 1034277 h 1899002"/>
                <a:gd name="connsiteX164" fmla="*/ 2189284 w 2559136"/>
                <a:gd name="connsiteY164" fmla="*/ 1087030 h 1899002"/>
                <a:gd name="connsiteX165" fmla="*/ 2198077 w 2559136"/>
                <a:gd name="connsiteY165" fmla="*/ 1218915 h 1899002"/>
                <a:gd name="connsiteX166" fmla="*/ 2206869 w 2559136"/>
                <a:gd name="connsiteY166" fmla="*/ 1298046 h 1899002"/>
                <a:gd name="connsiteX167" fmla="*/ 2224453 w 2559136"/>
                <a:gd name="connsiteY167" fmla="*/ 1429930 h 1899002"/>
                <a:gd name="connsiteX168" fmla="*/ 2242038 w 2559136"/>
                <a:gd name="connsiteY168" fmla="*/ 1377177 h 1899002"/>
                <a:gd name="connsiteX169" fmla="*/ 2259623 w 2559136"/>
                <a:gd name="connsiteY169" fmla="*/ 1324423 h 1899002"/>
                <a:gd name="connsiteX170" fmla="*/ 2268415 w 2559136"/>
                <a:gd name="connsiteY170" fmla="*/ 1254084 h 1899002"/>
                <a:gd name="connsiteX171" fmla="*/ 2294792 w 2559136"/>
                <a:gd name="connsiteY171" fmla="*/ 1201330 h 1899002"/>
                <a:gd name="connsiteX172" fmla="*/ 2303584 w 2559136"/>
                <a:gd name="connsiteY172" fmla="*/ 1148577 h 1899002"/>
                <a:gd name="connsiteX173" fmla="*/ 2321169 w 2559136"/>
                <a:gd name="connsiteY173" fmla="*/ 1087030 h 1899002"/>
                <a:gd name="connsiteX174" fmla="*/ 2329961 w 2559136"/>
                <a:gd name="connsiteY174" fmla="*/ 1016692 h 1899002"/>
                <a:gd name="connsiteX175" fmla="*/ 2347546 w 2559136"/>
                <a:gd name="connsiteY175" fmla="*/ 963938 h 1899002"/>
                <a:gd name="connsiteX176" fmla="*/ 2365130 w 2559136"/>
                <a:gd name="connsiteY176" fmla="*/ 1210123 h 1899002"/>
                <a:gd name="connsiteX177" fmla="*/ 2382715 w 2559136"/>
                <a:gd name="connsiteY177" fmla="*/ 1289254 h 1899002"/>
                <a:gd name="connsiteX178" fmla="*/ 2391507 w 2559136"/>
                <a:gd name="connsiteY178" fmla="*/ 1377177 h 1899002"/>
                <a:gd name="connsiteX179" fmla="*/ 2400300 w 2559136"/>
                <a:gd name="connsiteY179" fmla="*/ 1429930 h 1899002"/>
                <a:gd name="connsiteX180" fmla="*/ 2426677 w 2559136"/>
                <a:gd name="connsiteY180" fmla="*/ 1394761 h 1899002"/>
                <a:gd name="connsiteX181" fmla="*/ 2435469 w 2559136"/>
                <a:gd name="connsiteY181" fmla="*/ 1368384 h 1899002"/>
                <a:gd name="connsiteX182" fmla="*/ 2453053 w 2559136"/>
                <a:gd name="connsiteY182" fmla="*/ 1342007 h 1899002"/>
                <a:gd name="connsiteX183" fmla="*/ 2461846 w 2559136"/>
                <a:gd name="connsiteY183" fmla="*/ 1254084 h 1899002"/>
                <a:gd name="connsiteX184" fmla="*/ 2470638 w 2559136"/>
                <a:gd name="connsiteY184" fmla="*/ 1218915 h 1899002"/>
                <a:gd name="connsiteX185" fmla="*/ 2479430 w 2559136"/>
                <a:gd name="connsiteY185" fmla="*/ 1166161 h 1899002"/>
                <a:gd name="connsiteX186" fmla="*/ 2488223 w 2559136"/>
                <a:gd name="connsiteY186" fmla="*/ 1122200 h 1899002"/>
                <a:gd name="connsiteX187" fmla="*/ 2497015 w 2559136"/>
                <a:gd name="connsiteY187" fmla="*/ 1025484 h 1899002"/>
                <a:gd name="connsiteX188" fmla="*/ 2514600 w 2559136"/>
                <a:gd name="connsiteY188" fmla="*/ 1298046 h 1899002"/>
                <a:gd name="connsiteX189" fmla="*/ 2523392 w 2559136"/>
                <a:gd name="connsiteY189" fmla="*/ 1500269 h 1899002"/>
                <a:gd name="connsiteX190" fmla="*/ 2532184 w 2559136"/>
                <a:gd name="connsiteY190" fmla="*/ 1473892 h 1899002"/>
                <a:gd name="connsiteX191" fmla="*/ 2549769 w 2559136"/>
                <a:gd name="connsiteY191" fmla="*/ 1447515 h 1899002"/>
                <a:gd name="connsiteX192" fmla="*/ 2558561 w 2559136"/>
                <a:gd name="connsiteY192" fmla="*/ 1394761 h 1899002"/>
                <a:gd name="connsiteX0" fmla="*/ 0 w 2559136"/>
                <a:gd name="connsiteY0" fmla="*/ 1740592 h 2280002"/>
                <a:gd name="connsiteX1" fmla="*/ 61546 w 2559136"/>
                <a:gd name="connsiteY1" fmla="*/ 1424069 h 2280002"/>
                <a:gd name="connsiteX2" fmla="*/ 79130 w 2559136"/>
                <a:gd name="connsiteY2" fmla="*/ 917046 h 2280002"/>
                <a:gd name="connsiteX3" fmla="*/ 87923 w 2559136"/>
                <a:gd name="connsiteY3" fmla="*/ 1538369 h 2280002"/>
                <a:gd name="connsiteX4" fmla="*/ 96715 w 2559136"/>
                <a:gd name="connsiteY4" fmla="*/ 1608707 h 2280002"/>
                <a:gd name="connsiteX5" fmla="*/ 114300 w 2559136"/>
                <a:gd name="connsiteY5" fmla="*/ 1714215 h 2280002"/>
                <a:gd name="connsiteX6" fmla="*/ 123092 w 2559136"/>
                <a:gd name="connsiteY6" fmla="*/ 2109869 h 2280002"/>
                <a:gd name="connsiteX7" fmla="*/ 131884 w 2559136"/>
                <a:gd name="connsiteY7" fmla="*/ 1819723 h 2280002"/>
                <a:gd name="connsiteX8" fmla="*/ 149469 w 2559136"/>
                <a:gd name="connsiteY8" fmla="*/ 1766969 h 2280002"/>
                <a:gd name="connsiteX9" fmla="*/ 158261 w 2559136"/>
                <a:gd name="connsiteY9" fmla="*/ 1687838 h 2280002"/>
                <a:gd name="connsiteX10" fmla="*/ 175846 w 2559136"/>
                <a:gd name="connsiteY10" fmla="*/ 1635084 h 2280002"/>
                <a:gd name="connsiteX11" fmla="*/ 193430 w 2559136"/>
                <a:gd name="connsiteY11" fmla="*/ 1547161 h 2280002"/>
                <a:gd name="connsiteX12" fmla="*/ 202223 w 2559136"/>
                <a:gd name="connsiteY12" fmla="*/ 1503200 h 2280002"/>
                <a:gd name="connsiteX13" fmla="*/ 219807 w 2559136"/>
                <a:gd name="connsiteY13" fmla="*/ 908254 h 2280002"/>
                <a:gd name="connsiteX14" fmla="*/ 237392 w 2559136"/>
                <a:gd name="connsiteY14" fmla="*/ 1511992 h 2280002"/>
                <a:gd name="connsiteX15" fmla="*/ 246184 w 2559136"/>
                <a:gd name="connsiteY15" fmla="*/ 1538369 h 2280002"/>
                <a:gd name="connsiteX16" fmla="*/ 254977 w 2559136"/>
                <a:gd name="connsiteY16" fmla="*/ 1573538 h 2280002"/>
                <a:gd name="connsiteX17" fmla="*/ 316523 w 2559136"/>
                <a:gd name="connsiteY17" fmla="*/ 1599915 h 2280002"/>
                <a:gd name="connsiteX18" fmla="*/ 334107 w 2559136"/>
                <a:gd name="connsiteY18" fmla="*/ 1661461 h 2280002"/>
                <a:gd name="connsiteX19" fmla="*/ 342900 w 2559136"/>
                <a:gd name="connsiteY19" fmla="*/ 1916438 h 2280002"/>
                <a:gd name="connsiteX20" fmla="*/ 351692 w 2559136"/>
                <a:gd name="connsiteY20" fmla="*/ 1802138 h 2280002"/>
                <a:gd name="connsiteX21" fmla="*/ 360484 w 2559136"/>
                <a:gd name="connsiteY21" fmla="*/ 1854892 h 2280002"/>
                <a:gd name="connsiteX22" fmla="*/ 369277 w 2559136"/>
                <a:gd name="connsiteY22" fmla="*/ 1828515 h 2280002"/>
                <a:gd name="connsiteX23" fmla="*/ 378069 w 2559136"/>
                <a:gd name="connsiteY23" fmla="*/ 2080561 h 2280002"/>
                <a:gd name="connsiteX24" fmla="*/ 386861 w 2559136"/>
                <a:gd name="connsiteY24" fmla="*/ 1740592 h 2280002"/>
                <a:gd name="connsiteX25" fmla="*/ 404446 w 2559136"/>
                <a:gd name="connsiteY25" fmla="*/ 1397692 h 2280002"/>
                <a:gd name="connsiteX26" fmla="*/ 413238 w 2559136"/>
                <a:gd name="connsiteY26" fmla="*/ 1424069 h 2280002"/>
                <a:gd name="connsiteX27" fmla="*/ 430823 w 2559136"/>
                <a:gd name="connsiteY27" fmla="*/ 1069446 h 2280002"/>
                <a:gd name="connsiteX28" fmla="*/ 439615 w 2559136"/>
                <a:gd name="connsiteY28" fmla="*/ 1503200 h 2280002"/>
                <a:gd name="connsiteX29" fmla="*/ 465992 w 2559136"/>
                <a:gd name="connsiteY29" fmla="*/ 1564746 h 2280002"/>
                <a:gd name="connsiteX30" fmla="*/ 492369 w 2559136"/>
                <a:gd name="connsiteY30" fmla="*/ 1582330 h 2280002"/>
                <a:gd name="connsiteX31" fmla="*/ 501161 w 2559136"/>
                <a:gd name="connsiteY31" fmla="*/ 1555954 h 2280002"/>
                <a:gd name="connsiteX32" fmla="*/ 518746 w 2559136"/>
                <a:gd name="connsiteY32" fmla="*/ 1834377 h 2280002"/>
                <a:gd name="connsiteX33" fmla="*/ 527538 w 2559136"/>
                <a:gd name="connsiteY33" fmla="*/ 1459238 h 2280002"/>
                <a:gd name="connsiteX34" fmla="*/ 518746 w 2559136"/>
                <a:gd name="connsiteY34" fmla="*/ 1336146 h 2280002"/>
                <a:gd name="connsiteX35" fmla="*/ 501161 w 2559136"/>
                <a:gd name="connsiteY35" fmla="*/ 1283392 h 2280002"/>
                <a:gd name="connsiteX36" fmla="*/ 509953 w 2559136"/>
                <a:gd name="connsiteY36" fmla="*/ 1257015 h 2280002"/>
                <a:gd name="connsiteX37" fmla="*/ 518746 w 2559136"/>
                <a:gd name="connsiteY37" fmla="*/ 1300977 h 2280002"/>
                <a:gd name="connsiteX38" fmla="*/ 536330 w 2559136"/>
                <a:gd name="connsiteY38" fmla="*/ 1353730 h 2280002"/>
                <a:gd name="connsiteX39" fmla="*/ 571500 w 2559136"/>
                <a:gd name="connsiteY39" fmla="*/ 1397692 h 2280002"/>
                <a:gd name="connsiteX40" fmla="*/ 597877 w 2559136"/>
                <a:gd name="connsiteY40" fmla="*/ 1406484 h 2280002"/>
                <a:gd name="connsiteX41" fmla="*/ 624253 w 2559136"/>
                <a:gd name="connsiteY41" fmla="*/ 1520784 h 2280002"/>
                <a:gd name="connsiteX42" fmla="*/ 633046 w 2559136"/>
                <a:gd name="connsiteY42" fmla="*/ 1696630 h 2280002"/>
                <a:gd name="connsiteX43" fmla="*/ 659423 w 2559136"/>
                <a:gd name="connsiteY43" fmla="*/ 1608707 h 2280002"/>
                <a:gd name="connsiteX44" fmla="*/ 650630 w 2559136"/>
                <a:gd name="connsiteY44" fmla="*/ 1336146 h 2280002"/>
                <a:gd name="connsiteX45" fmla="*/ 641838 w 2559136"/>
                <a:gd name="connsiteY45" fmla="*/ 1309769 h 2280002"/>
                <a:gd name="connsiteX46" fmla="*/ 624253 w 2559136"/>
                <a:gd name="connsiteY46" fmla="*/ 1283392 h 2280002"/>
                <a:gd name="connsiteX47" fmla="*/ 633046 w 2559136"/>
                <a:gd name="connsiteY47" fmla="*/ 1046000 h 2280002"/>
                <a:gd name="connsiteX48" fmla="*/ 641837 w 2559136"/>
                <a:gd name="connsiteY48" fmla="*/ 732407 h 2280002"/>
                <a:gd name="connsiteX49" fmla="*/ 641838 w 2559136"/>
                <a:gd name="connsiteY49" fmla="*/ 1107546 h 2280002"/>
                <a:gd name="connsiteX50" fmla="*/ 659423 w 2559136"/>
                <a:gd name="connsiteY50" fmla="*/ 1160300 h 2280002"/>
                <a:gd name="connsiteX51" fmla="*/ 685800 w 2559136"/>
                <a:gd name="connsiteY51" fmla="*/ 1142715 h 2280002"/>
                <a:gd name="connsiteX52" fmla="*/ 677007 w 2559136"/>
                <a:gd name="connsiteY52" fmla="*/ 1169092 h 2280002"/>
                <a:gd name="connsiteX53" fmla="*/ 703384 w 2559136"/>
                <a:gd name="connsiteY53" fmla="*/ 1336146 h 2280002"/>
                <a:gd name="connsiteX54" fmla="*/ 712177 w 2559136"/>
                <a:gd name="connsiteY54" fmla="*/ 1362523 h 2280002"/>
                <a:gd name="connsiteX55" fmla="*/ 712177 w 2559136"/>
                <a:gd name="connsiteY55" fmla="*/ 1459238 h 2280002"/>
                <a:gd name="connsiteX56" fmla="*/ 720969 w 2559136"/>
                <a:gd name="connsiteY56" fmla="*/ 2271061 h 2280002"/>
                <a:gd name="connsiteX57" fmla="*/ 738553 w 2559136"/>
                <a:gd name="connsiteY57" fmla="*/ 1362523 h 2280002"/>
                <a:gd name="connsiteX58" fmla="*/ 729761 w 2559136"/>
                <a:gd name="connsiteY58" fmla="*/ 1142715 h 2280002"/>
                <a:gd name="connsiteX59" fmla="*/ 720969 w 2559136"/>
                <a:gd name="connsiteY59" fmla="*/ 1116338 h 2280002"/>
                <a:gd name="connsiteX60" fmla="*/ 729761 w 2559136"/>
                <a:gd name="connsiteY60" fmla="*/ 676723 h 2280002"/>
                <a:gd name="connsiteX61" fmla="*/ 738553 w 2559136"/>
                <a:gd name="connsiteY61" fmla="*/ 720684 h 2280002"/>
                <a:gd name="connsiteX62" fmla="*/ 756138 w 2559136"/>
                <a:gd name="connsiteY62" fmla="*/ 764646 h 2280002"/>
                <a:gd name="connsiteX63" fmla="*/ 764930 w 2559136"/>
                <a:gd name="connsiteY63" fmla="*/ 791023 h 2280002"/>
                <a:gd name="connsiteX64" fmla="*/ 782515 w 2559136"/>
                <a:gd name="connsiteY64" fmla="*/ 852569 h 2280002"/>
                <a:gd name="connsiteX65" fmla="*/ 764930 w 2559136"/>
                <a:gd name="connsiteY65" fmla="*/ 922907 h 2280002"/>
                <a:gd name="connsiteX66" fmla="*/ 773723 w 2559136"/>
                <a:gd name="connsiteY66" fmla="*/ 966869 h 2280002"/>
                <a:gd name="connsiteX67" fmla="*/ 800100 w 2559136"/>
                <a:gd name="connsiteY67" fmla="*/ 1046000 h 2280002"/>
                <a:gd name="connsiteX68" fmla="*/ 817684 w 2559136"/>
                <a:gd name="connsiteY68" fmla="*/ 1081169 h 2280002"/>
                <a:gd name="connsiteX69" fmla="*/ 826477 w 2559136"/>
                <a:gd name="connsiteY69" fmla="*/ 1116338 h 2280002"/>
                <a:gd name="connsiteX70" fmla="*/ 844061 w 2559136"/>
                <a:gd name="connsiteY70" fmla="*/ 1169092 h 2280002"/>
                <a:gd name="connsiteX71" fmla="*/ 852853 w 2559136"/>
                <a:gd name="connsiteY71" fmla="*/ 1658529 h 2280002"/>
                <a:gd name="connsiteX72" fmla="*/ 861646 w 2559136"/>
                <a:gd name="connsiteY72" fmla="*/ 1063584 h 2280002"/>
                <a:gd name="connsiteX73" fmla="*/ 870438 w 2559136"/>
                <a:gd name="connsiteY73" fmla="*/ 817400 h 2280002"/>
                <a:gd name="connsiteX74" fmla="*/ 879230 w 2559136"/>
                <a:gd name="connsiteY74" fmla="*/ 500877 h 2280002"/>
                <a:gd name="connsiteX75" fmla="*/ 888023 w 2559136"/>
                <a:gd name="connsiteY75" fmla="*/ 14369 h 2280002"/>
                <a:gd name="connsiteX76" fmla="*/ 896815 w 2559136"/>
                <a:gd name="connsiteY76" fmla="*/ 439330 h 2280002"/>
                <a:gd name="connsiteX77" fmla="*/ 914400 w 2559136"/>
                <a:gd name="connsiteY77" fmla="*/ 553630 h 2280002"/>
                <a:gd name="connsiteX78" fmla="*/ 958361 w 2559136"/>
                <a:gd name="connsiteY78" fmla="*/ 711892 h 2280002"/>
                <a:gd name="connsiteX79" fmla="*/ 984738 w 2559136"/>
                <a:gd name="connsiteY79" fmla="*/ 843777 h 2280002"/>
                <a:gd name="connsiteX80" fmla="*/ 993530 w 2559136"/>
                <a:gd name="connsiteY80" fmla="*/ 808607 h 2280002"/>
                <a:gd name="connsiteX81" fmla="*/ 1002323 w 2559136"/>
                <a:gd name="connsiteY81" fmla="*/ 1315630 h 2280002"/>
                <a:gd name="connsiteX82" fmla="*/ 1019907 w 2559136"/>
                <a:gd name="connsiteY82" fmla="*/ 500877 h 2280002"/>
                <a:gd name="connsiteX83" fmla="*/ 1037492 w 2559136"/>
                <a:gd name="connsiteY83" fmla="*/ 439330 h 2280002"/>
                <a:gd name="connsiteX84" fmla="*/ 1046284 w 2559136"/>
                <a:gd name="connsiteY84" fmla="*/ 465707 h 2280002"/>
                <a:gd name="connsiteX85" fmla="*/ 1063869 w 2559136"/>
                <a:gd name="connsiteY85" fmla="*/ 615177 h 2280002"/>
                <a:gd name="connsiteX86" fmla="*/ 1081453 w 2559136"/>
                <a:gd name="connsiteY86" fmla="*/ 914115 h 2280002"/>
                <a:gd name="connsiteX87" fmla="*/ 1090246 w 2559136"/>
                <a:gd name="connsiteY87" fmla="*/ 966869 h 2280002"/>
                <a:gd name="connsiteX88" fmla="*/ 1107830 w 2559136"/>
                <a:gd name="connsiteY88" fmla="*/ 922907 h 2280002"/>
                <a:gd name="connsiteX89" fmla="*/ 1125415 w 2559136"/>
                <a:gd name="connsiteY89" fmla="*/ 852569 h 2280002"/>
                <a:gd name="connsiteX90" fmla="*/ 1134207 w 2559136"/>
                <a:gd name="connsiteY90" fmla="*/ 817400 h 2280002"/>
                <a:gd name="connsiteX91" fmla="*/ 1151792 w 2559136"/>
                <a:gd name="connsiteY91" fmla="*/ 747061 h 2280002"/>
                <a:gd name="connsiteX92" fmla="*/ 1169377 w 2559136"/>
                <a:gd name="connsiteY92" fmla="*/ 958077 h 2280002"/>
                <a:gd name="connsiteX93" fmla="*/ 1178169 w 2559136"/>
                <a:gd name="connsiteY93" fmla="*/ 1089961 h 2280002"/>
                <a:gd name="connsiteX94" fmla="*/ 1186961 w 2559136"/>
                <a:gd name="connsiteY94" fmla="*/ 1151507 h 2280002"/>
                <a:gd name="connsiteX95" fmla="*/ 1204546 w 2559136"/>
                <a:gd name="connsiteY95" fmla="*/ 1274600 h 2280002"/>
                <a:gd name="connsiteX96" fmla="*/ 1239715 w 2559136"/>
                <a:gd name="connsiteY96" fmla="*/ 1406484 h 2280002"/>
                <a:gd name="connsiteX97" fmla="*/ 1257300 w 2559136"/>
                <a:gd name="connsiteY97" fmla="*/ 1257015 h 2280002"/>
                <a:gd name="connsiteX98" fmla="*/ 1274884 w 2559136"/>
                <a:gd name="connsiteY98" fmla="*/ 817400 h 2280002"/>
                <a:gd name="connsiteX99" fmla="*/ 1301261 w 2559136"/>
                <a:gd name="connsiteY99" fmla="*/ 1213054 h 2280002"/>
                <a:gd name="connsiteX100" fmla="*/ 1318846 w 2559136"/>
                <a:gd name="connsiteY100" fmla="*/ 1292184 h 2280002"/>
                <a:gd name="connsiteX101" fmla="*/ 1310053 w 2559136"/>
                <a:gd name="connsiteY101" fmla="*/ 1503200 h 2280002"/>
                <a:gd name="connsiteX102" fmla="*/ 1318846 w 2559136"/>
                <a:gd name="connsiteY102" fmla="*/ 1336146 h 2280002"/>
                <a:gd name="connsiteX103" fmla="*/ 1327638 w 2559136"/>
                <a:gd name="connsiteY103" fmla="*/ 1107546 h 2280002"/>
                <a:gd name="connsiteX104" fmla="*/ 1362807 w 2559136"/>
                <a:gd name="connsiteY104" fmla="*/ 966869 h 2280002"/>
                <a:gd name="connsiteX105" fmla="*/ 1380392 w 2559136"/>
                <a:gd name="connsiteY105" fmla="*/ 931700 h 2280002"/>
                <a:gd name="connsiteX106" fmla="*/ 1389184 w 2559136"/>
                <a:gd name="connsiteY106" fmla="*/ 720684 h 2280002"/>
                <a:gd name="connsiteX107" fmla="*/ 1406769 w 2559136"/>
                <a:gd name="connsiteY107" fmla="*/ 755854 h 2280002"/>
                <a:gd name="connsiteX108" fmla="*/ 1415561 w 2559136"/>
                <a:gd name="connsiteY108" fmla="*/ 852569 h 2280002"/>
                <a:gd name="connsiteX109" fmla="*/ 1406769 w 2559136"/>
                <a:gd name="connsiteY109" fmla="*/ 1046000 h 2280002"/>
                <a:gd name="connsiteX110" fmla="*/ 1424353 w 2559136"/>
                <a:gd name="connsiteY110" fmla="*/ 1318561 h 2280002"/>
                <a:gd name="connsiteX111" fmla="*/ 1433146 w 2559136"/>
                <a:gd name="connsiteY111" fmla="*/ 1380107 h 2280002"/>
                <a:gd name="connsiteX112" fmla="*/ 1441938 w 2559136"/>
                <a:gd name="connsiteY112" fmla="*/ 1432861 h 2280002"/>
                <a:gd name="connsiteX113" fmla="*/ 1450730 w 2559136"/>
                <a:gd name="connsiteY113" fmla="*/ 1362523 h 2280002"/>
                <a:gd name="connsiteX114" fmla="*/ 1477107 w 2559136"/>
                <a:gd name="connsiteY114" fmla="*/ 1239430 h 2280002"/>
                <a:gd name="connsiteX115" fmla="*/ 1512277 w 2559136"/>
                <a:gd name="connsiteY115" fmla="*/ 993246 h 2280002"/>
                <a:gd name="connsiteX116" fmla="*/ 1547446 w 2559136"/>
                <a:gd name="connsiteY116" fmla="*/ 738269 h 2280002"/>
                <a:gd name="connsiteX117" fmla="*/ 1556238 w 2559136"/>
                <a:gd name="connsiteY117" fmla="*/ 685515 h 2280002"/>
                <a:gd name="connsiteX118" fmla="*/ 1565030 w 2559136"/>
                <a:gd name="connsiteY118" fmla="*/ 720684 h 2280002"/>
                <a:gd name="connsiteX119" fmla="*/ 1573823 w 2559136"/>
                <a:gd name="connsiteY119" fmla="*/ 1362523 h 2280002"/>
                <a:gd name="connsiteX120" fmla="*/ 1591407 w 2559136"/>
                <a:gd name="connsiteY120" fmla="*/ 1292184 h 2280002"/>
                <a:gd name="connsiteX121" fmla="*/ 1608992 w 2559136"/>
                <a:gd name="connsiteY121" fmla="*/ 1221846 h 2280002"/>
                <a:gd name="connsiteX122" fmla="*/ 1617784 w 2559136"/>
                <a:gd name="connsiteY122" fmla="*/ 1177884 h 2280002"/>
                <a:gd name="connsiteX123" fmla="*/ 1644161 w 2559136"/>
                <a:gd name="connsiteY123" fmla="*/ 1169092 h 2280002"/>
                <a:gd name="connsiteX124" fmla="*/ 1652953 w 2559136"/>
                <a:gd name="connsiteY124" fmla="*/ 1142715 h 2280002"/>
                <a:gd name="connsiteX125" fmla="*/ 1688123 w 2559136"/>
                <a:gd name="connsiteY125" fmla="*/ 1081169 h 2280002"/>
                <a:gd name="connsiteX126" fmla="*/ 1688123 w 2559136"/>
                <a:gd name="connsiteY126" fmla="*/ 1353730 h 2280002"/>
                <a:gd name="connsiteX127" fmla="*/ 1705707 w 2559136"/>
                <a:gd name="connsiteY127" fmla="*/ 1635084 h 2280002"/>
                <a:gd name="connsiteX128" fmla="*/ 1714500 w 2559136"/>
                <a:gd name="connsiteY128" fmla="*/ 1670254 h 2280002"/>
                <a:gd name="connsiteX129" fmla="*/ 1758461 w 2559136"/>
                <a:gd name="connsiteY129" fmla="*/ 1503200 h 2280002"/>
                <a:gd name="connsiteX130" fmla="*/ 1767253 w 2559136"/>
                <a:gd name="connsiteY130" fmla="*/ 1476823 h 2280002"/>
                <a:gd name="connsiteX131" fmla="*/ 1776046 w 2559136"/>
                <a:gd name="connsiteY131" fmla="*/ 1441654 h 2280002"/>
                <a:gd name="connsiteX132" fmla="*/ 1793630 w 2559136"/>
                <a:gd name="connsiteY132" fmla="*/ 1248223 h 2280002"/>
                <a:gd name="connsiteX133" fmla="*/ 1811215 w 2559136"/>
                <a:gd name="connsiteY133" fmla="*/ 1213054 h 2280002"/>
                <a:gd name="connsiteX134" fmla="*/ 1820007 w 2559136"/>
                <a:gd name="connsiteY134" fmla="*/ 1503200 h 2280002"/>
                <a:gd name="connsiteX135" fmla="*/ 1820007 w 2559136"/>
                <a:gd name="connsiteY135" fmla="*/ 1881269 h 2280002"/>
                <a:gd name="connsiteX136" fmla="*/ 1828800 w 2559136"/>
                <a:gd name="connsiteY136" fmla="*/ 1916438 h 2280002"/>
                <a:gd name="connsiteX137" fmla="*/ 1837592 w 2559136"/>
                <a:gd name="connsiteY137" fmla="*/ 1828515 h 2280002"/>
                <a:gd name="connsiteX138" fmla="*/ 1855177 w 2559136"/>
                <a:gd name="connsiteY138" fmla="*/ 1723007 h 2280002"/>
                <a:gd name="connsiteX139" fmla="*/ 1863969 w 2559136"/>
                <a:gd name="connsiteY139" fmla="*/ 1643877 h 2280002"/>
                <a:gd name="connsiteX140" fmla="*/ 1872761 w 2559136"/>
                <a:gd name="connsiteY140" fmla="*/ 1468030 h 2280002"/>
                <a:gd name="connsiteX141" fmla="*/ 1881553 w 2559136"/>
                <a:gd name="connsiteY141" fmla="*/ 1441654 h 2280002"/>
                <a:gd name="connsiteX142" fmla="*/ 1899138 w 2559136"/>
                <a:gd name="connsiteY142" fmla="*/ 1344938 h 2280002"/>
                <a:gd name="connsiteX143" fmla="*/ 1916723 w 2559136"/>
                <a:gd name="connsiteY143" fmla="*/ 1731800 h 2280002"/>
                <a:gd name="connsiteX144" fmla="*/ 1925515 w 2559136"/>
                <a:gd name="connsiteY144" fmla="*/ 1802138 h 2280002"/>
                <a:gd name="connsiteX145" fmla="*/ 1934307 w 2559136"/>
                <a:gd name="connsiteY145" fmla="*/ 1714215 h 2280002"/>
                <a:gd name="connsiteX146" fmla="*/ 1943100 w 2559136"/>
                <a:gd name="connsiteY146" fmla="*/ 1591123 h 2280002"/>
                <a:gd name="connsiteX147" fmla="*/ 1951892 w 2559136"/>
                <a:gd name="connsiteY147" fmla="*/ 1529577 h 2280002"/>
                <a:gd name="connsiteX148" fmla="*/ 1969477 w 2559136"/>
                <a:gd name="connsiteY148" fmla="*/ 1564746 h 2280002"/>
                <a:gd name="connsiteX149" fmla="*/ 1987061 w 2559136"/>
                <a:gd name="connsiteY149" fmla="*/ 1802138 h 2280002"/>
                <a:gd name="connsiteX150" fmla="*/ 2013438 w 2559136"/>
                <a:gd name="connsiteY150" fmla="*/ 1696630 h 2280002"/>
                <a:gd name="connsiteX151" fmla="*/ 2022230 w 2559136"/>
                <a:gd name="connsiteY151" fmla="*/ 1670254 h 2280002"/>
                <a:gd name="connsiteX152" fmla="*/ 2039815 w 2559136"/>
                <a:gd name="connsiteY152" fmla="*/ 1608707 h 2280002"/>
                <a:gd name="connsiteX153" fmla="*/ 2057400 w 2559136"/>
                <a:gd name="connsiteY153" fmla="*/ 1687838 h 2280002"/>
                <a:gd name="connsiteX154" fmla="*/ 2074984 w 2559136"/>
                <a:gd name="connsiteY154" fmla="*/ 1810930 h 2280002"/>
                <a:gd name="connsiteX155" fmla="*/ 2083777 w 2559136"/>
                <a:gd name="connsiteY155" fmla="*/ 1881269 h 2280002"/>
                <a:gd name="connsiteX156" fmla="*/ 2092569 w 2559136"/>
                <a:gd name="connsiteY156" fmla="*/ 1837307 h 2280002"/>
                <a:gd name="connsiteX157" fmla="*/ 2101361 w 2559136"/>
                <a:gd name="connsiteY157" fmla="*/ 1810930 h 2280002"/>
                <a:gd name="connsiteX158" fmla="*/ 2127738 w 2559136"/>
                <a:gd name="connsiteY158" fmla="*/ 1670254 h 2280002"/>
                <a:gd name="connsiteX159" fmla="*/ 2136530 w 2559136"/>
                <a:gd name="connsiteY159" fmla="*/ 1582330 h 2280002"/>
                <a:gd name="connsiteX160" fmla="*/ 2145323 w 2559136"/>
                <a:gd name="connsiteY160" fmla="*/ 1503200 h 2280002"/>
                <a:gd name="connsiteX161" fmla="*/ 2154115 w 2559136"/>
                <a:gd name="connsiteY161" fmla="*/ 1406484 h 2280002"/>
                <a:gd name="connsiteX162" fmla="*/ 2171700 w 2559136"/>
                <a:gd name="connsiteY162" fmla="*/ 1353730 h 2280002"/>
                <a:gd name="connsiteX163" fmla="*/ 2180492 w 2559136"/>
                <a:gd name="connsiteY163" fmla="*/ 1415277 h 2280002"/>
                <a:gd name="connsiteX164" fmla="*/ 2189284 w 2559136"/>
                <a:gd name="connsiteY164" fmla="*/ 1468030 h 2280002"/>
                <a:gd name="connsiteX165" fmla="*/ 2198077 w 2559136"/>
                <a:gd name="connsiteY165" fmla="*/ 1599915 h 2280002"/>
                <a:gd name="connsiteX166" fmla="*/ 2206869 w 2559136"/>
                <a:gd name="connsiteY166" fmla="*/ 1679046 h 2280002"/>
                <a:gd name="connsiteX167" fmla="*/ 2224453 w 2559136"/>
                <a:gd name="connsiteY167" fmla="*/ 1810930 h 2280002"/>
                <a:gd name="connsiteX168" fmla="*/ 2242038 w 2559136"/>
                <a:gd name="connsiteY168" fmla="*/ 1758177 h 2280002"/>
                <a:gd name="connsiteX169" fmla="*/ 2259623 w 2559136"/>
                <a:gd name="connsiteY169" fmla="*/ 1705423 h 2280002"/>
                <a:gd name="connsiteX170" fmla="*/ 2268415 w 2559136"/>
                <a:gd name="connsiteY170" fmla="*/ 1635084 h 2280002"/>
                <a:gd name="connsiteX171" fmla="*/ 2294792 w 2559136"/>
                <a:gd name="connsiteY171" fmla="*/ 1582330 h 2280002"/>
                <a:gd name="connsiteX172" fmla="*/ 2303584 w 2559136"/>
                <a:gd name="connsiteY172" fmla="*/ 1529577 h 2280002"/>
                <a:gd name="connsiteX173" fmla="*/ 2321169 w 2559136"/>
                <a:gd name="connsiteY173" fmla="*/ 1468030 h 2280002"/>
                <a:gd name="connsiteX174" fmla="*/ 2329961 w 2559136"/>
                <a:gd name="connsiteY174" fmla="*/ 1397692 h 2280002"/>
                <a:gd name="connsiteX175" fmla="*/ 2347546 w 2559136"/>
                <a:gd name="connsiteY175" fmla="*/ 1344938 h 2280002"/>
                <a:gd name="connsiteX176" fmla="*/ 2365130 w 2559136"/>
                <a:gd name="connsiteY176" fmla="*/ 1591123 h 2280002"/>
                <a:gd name="connsiteX177" fmla="*/ 2382715 w 2559136"/>
                <a:gd name="connsiteY177" fmla="*/ 1670254 h 2280002"/>
                <a:gd name="connsiteX178" fmla="*/ 2391507 w 2559136"/>
                <a:gd name="connsiteY178" fmla="*/ 1758177 h 2280002"/>
                <a:gd name="connsiteX179" fmla="*/ 2400300 w 2559136"/>
                <a:gd name="connsiteY179" fmla="*/ 1810930 h 2280002"/>
                <a:gd name="connsiteX180" fmla="*/ 2426677 w 2559136"/>
                <a:gd name="connsiteY180" fmla="*/ 1775761 h 2280002"/>
                <a:gd name="connsiteX181" fmla="*/ 2435469 w 2559136"/>
                <a:gd name="connsiteY181" fmla="*/ 1749384 h 2280002"/>
                <a:gd name="connsiteX182" fmla="*/ 2453053 w 2559136"/>
                <a:gd name="connsiteY182" fmla="*/ 1723007 h 2280002"/>
                <a:gd name="connsiteX183" fmla="*/ 2461846 w 2559136"/>
                <a:gd name="connsiteY183" fmla="*/ 1635084 h 2280002"/>
                <a:gd name="connsiteX184" fmla="*/ 2470638 w 2559136"/>
                <a:gd name="connsiteY184" fmla="*/ 1599915 h 2280002"/>
                <a:gd name="connsiteX185" fmla="*/ 2479430 w 2559136"/>
                <a:gd name="connsiteY185" fmla="*/ 1547161 h 2280002"/>
                <a:gd name="connsiteX186" fmla="*/ 2488223 w 2559136"/>
                <a:gd name="connsiteY186" fmla="*/ 1503200 h 2280002"/>
                <a:gd name="connsiteX187" fmla="*/ 2497015 w 2559136"/>
                <a:gd name="connsiteY187" fmla="*/ 1406484 h 2280002"/>
                <a:gd name="connsiteX188" fmla="*/ 2514600 w 2559136"/>
                <a:gd name="connsiteY188" fmla="*/ 1679046 h 2280002"/>
                <a:gd name="connsiteX189" fmla="*/ 2523392 w 2559136"/>
                <a:gd name="connsiteY189" fmla="*/ 1881269 h 2280002"/>
                <a:gd name="connsiteX190" fmla="*/ 2532184 w 2559136"/>
                <a:gd name="connsiteY190" fmla="*/ 1854892 h 2280002"/>
                <a:gd name="connsiteX191" fmla="*/ 2549769 w 2559136"/>
                <a:gd name="connsiteY191" fmla="*/ 1828515 h 2280002"/>
                <a:gd name="connsiteX192" fmla="*/ 2558561 w 2559136"/>
                <a:gd name="connsiteY192" fmla="*/ 1775761 h 2280002"/>
                <a:gd name="connsiteX0" fmla="*/ 0 w 2559136"/>
                <a:gd name="connsiteY0" fmla="*/ 1740592 h 2280002"/>
                <a:gd name="connsiteX1" fmla="*/ 61546 w 2559136"/>
                <a:gd name="connsiteY1" fmla="*/ 1424069 h 2280002"/>
                <a:gd name="connsiteX2" fmla="*/ 79130 w 2559136"/>
                <a:gd name="connsiteY2" fmla="*/ 917046 h 2280002"/>
                <a:gd name="connsiteX3" fmla="*/ 87923 w 2559136"/>
                <a:gd name="connsiteY3" fmla="*/ 1538369 h 2280002"/>
                <a:gd name="connsiteX4" fmla="*/ 96715 w 2559136"/>
                <a:gd name="connsiteY4" fmla="*/ 1608707 h 2280002"/>
                <a:gd name="connsiteX5" fmla="*/ 114300 w 2559136"/>
                <a:gd name="connsiteY5" fmla="*/ 1714215 h 2280002"/>
                <a:gd name="connsiteX6" fmla="*/ 123092 w 2559136"/>
                <a:gd name="connsiteY6" fmla="*/ 2109869 h 2280002"/>
                <a:gd name="connsiteX7" fmla="*/ 131884 w 2559136"/>
                <a:gd name="connsiteY7" fmla="*/ 1819723 h 2280002"/>
                <a:gd name="connsiteX8" fmla="*/ 149469 w 2559136"/>
                <a:gd name="connsiteY8" fmla="*/ 1766969 h 2280002"/>
                <a:gd name="connsiteX9" fmla="*/ 158261 w 2559136"/>
                <a:gd name="connsiteY9" fmla="*/ 1687838 h 2280002"/>
                <a:gd name="connsiteX10" fmla="*/ 175846 w 2559136"/>
                <a:gd name="connsiteY10" fmla="*/ 1635084 h 2280002"/>
                <a:gd name="connsiteX11" fmla="*/ 193430 w 2559136"/>
                <a:gd name="connsiteY11" fmla="*/ 1547161 h 2280002"/>
                <a:gd name="connsiteX12" fmla="*/ 202223 w 2559136"/>
                <a:gd name="connsiteY12" fmla="*/ 1503200 h 2280002"/>
                <a:gd name="connsiteX13" fmla="*/ 219807 w 2559136"/>
                <a:gd name="connsiteY13" fmla="*/ 908254 h 2280002"/>
                <a:gd name="connsiteX14" fmla="*/ 237392 w 2559136"/>
                <a:gd name="connsiteY14" fmla="*/ 1511992 h 2280002"/>
                <a:gd name="connsiteX15" fmla="*/ 246184 w 2559136"/>
                <a:gd name="connsiteY15" fmla="*/ 1538369 h 2280002"/>
                <a:gd name="connsiteX16" fmla="*/ 254977 w 2559136"/>
                <a:gd name="connsiteY16" fmla="*/ 1573538 h 2280002"/>
                <a:gd name="connsiteX17" fmla="*/ 316523 w 2559136"/>
                <a:gd name="connsiteY17" fmla="*/ 1599915 h 2280002"/>
                <a:gd name="connsiteX18" fmla="*/ 334107 w 2559136"/>
                <a:gd name="connsiteY18" fmla="*/ 1661461 h 2280002"/>
                <a:gd name="connsiteX19" fmla="*/ 342900 w 2559136"/>
                <a:gd name="connsiteY19" fmla="*/ 1916438 h 2280002"/>
                <a:gd name="connsiteX20" fmla="*/ 351692 w 2559136"/>
                <a:gd name="connsiteY20" fmla="*/ 1802138 h 2280002"/>
                <a:gd name="connsiteX21" fmla="*/ 360484 w 2559136"/>
                <a:gd name="connsiteY21" fmla="*/ 1854892 h 2280002"/>
                <a:gd name="connsiteX22" fmla="*/ 369277 w 2559136"/>
                <a:gd name="connsiteY22" fmla="*/ 1828515 h 2280002"/>
                <a:gd name="connsiteX23" fmla="*/ 378069 w 2559136"/>
                <a:gd name="connsiteY23" fmla="*/ 2080561 h 2280002"/>
                <a:gd name="connsiteX24" fmla="*/ 386861 w 2559136"/>
                <a:gd name="connsiteY24" fmla="*/ 1740592 h 2280002"/>
                <a:gd name="connsiteX25" fmla="*/ 404446 w 2559136"/>
                <a:gd name="connsiteY25" fmla="*/ 1397692 h 2280002"/>
                <a:gd name="connsiteX26" fmla="*/ 413238 w 2559136"/>
                <a:gd name="connsiteY26" fmla="*/ 1424069 h 2280002"/>
                <a:gd name="connsiteX27" fmla="*/ 430823 w 2559136"/>
                <a:gd name="connsiteY27" fmla="*/ 1069446 h 2280002"/>
                <a:gd name="connsiteX28" fmla="*/ 439615 w 2559136"/>
                <a:gd name="connsiteY28" fmla="*/ 1503200 h 2280002"/>
                <a:gd name="connsiteX29" fmla="*/ 465992 w 2559136"/>
                <a:gd name="connsiteY29" fmla="*/ 1564746 h 2280002"/>
                <a:gd name="connsiteX30" fmla="*/ 492369 w 2559136"/>
                <a:gd name="connsiteY30" fmla="*/ 1582330 h 2280002"/>
                <a:gd name="connsiteX31" fmla="*/ 501161 w 2559136"/>
                <a:gd name="connsiteY31" fmla="*/ 1555954 h 2280002"/>
                <a:gd name="connsiteX32" fmla="*/ 518746 w 2559136"/>
                <a:gd name="connsiteY32" fmla="*/ 1834377 h 2280002"/>
                <a:gd name="connsiteX33" fmla="*/ 527538 w 2559136"/>
                <a:gd name="connsiteY33" fmla="*/ 1459238 h 2280002"/>
                <a:gd name="connsiteX34" fmla="*/ 518746 w 2559136"/>
                <a:gd name="connsiteY34" fmla="*/ 1336146 h 2280002"/>
                <a:gd name="connsiteX35" fmla="*/ 501161 w 2559136"/>
                <a:gd name="connsiteY35" fmla="*/ 1283392 h 2280002"/>
                <a:gd name="connsiteX36" fmla="*/ 509953 w 2559136"/>
                <a:gd name="connsiteY36" fmla="*/ 1257015 h 2280002"/>
                <a:gd name="connsiteX37" fmla="*/ 518746 w 2559136"/>
                <a:gd name="connsiteY37" fmla="*/ 1300977 h 2280002"/>
                <a:gd name="connsiteX38" fmla="*/ 536330 w 2559136"/>
                <a:gd name="connsiteY38" fmla="*/ 1353730 h 2280002"/>
                <a:gd name="connsiteX39" fmla="*/ 571500 w 2559136"/>
                <a:gd name="connsiteY39" fmla="*/ 1397692 h 2280002"/>
                <a:gd name="connsiteX40" fmla="*/ 597877 w 2559136"/>
                <a:gd name="connsiteY40" fmla="*/ 1406484 h 2280002"/>
                <a:gd name="connsiteX41" fmla="*/ 624253 w 2559136"/>
                <a:gd name="connsiteY41" fmla="*/ 1520784 h 2280002"/>
                <a:gd name="connsiteX42" fmla="*/ 633046 w 2559136"/>
                <a:gd name="connsiteY42" fmla="*/ 1696630 h 2280002"/>
                <a:gd name="connsiteX43" fmla="*/ 659423 w 2559136"/>
                <a:gd name="connsiteY43" fmla="*/ 1608707 h 2280002"/>
                <a:gd name="connsiteX44" fmla="*/ 650630 w 2559136"/>
                <a:gd name="connsiteY44" fmla="*/ 1336146 h 2280002"/>
                <a:gd name="connsiteX45" fmla="*/ 641838 w 2559136"/>
                <a:gd name="connsiteY45" fmla="*/ 1309769 h 2280002"/>
                <a:gd name="connsiteX46" fmla="*/ 624253 w 2559136"/>
                <a:gd name="connsiteY46" fmla="*/ 1283392 h 2280002"/>
                <a:gd name="connsiteX47" fmla="*/ 633046 w 2559136"/>
                <a:gd name="connsiteY47" fmla="*/ 1046000 h 2280002"/>
                <a:gd name="connsiteX48" fmla="*/ 641837 w 2559136"/>
                <a:gd name="connsiteY48" fmla="*/ 732407 h 2280002"/>
                <a:gd name="connsiteX49" fmla="*/ 641838 w 2559136"/>
                <a:gd name="connsiteY49" fmla="*/ 1107546 h 2280002"/>
                <a:gd name="connsiteX50" fmla="*/ 659423 w 2559136"/>
                <a:gd name="connsiteY50" fmla="*/ 1160300 h 2280002"/>
                <a:gd name="connsiteX51" fmla="*/ 685800 w 2559136"/>
                <a:gd name="connsiteY51" fmla="*/ 1142715 h 2280002"/>
                <a:gd name="connsiteX52" fmla="*/ 677007 w 2559136"/>
                <a:gd name="connsiteY52" fmla="*/ 1169092 h 2280002"/>
                <a:gd name="connsiteX53" fmla="*/ 703384 w 2559136"/>
                <a:gd name="connsiteY53" fmla="*/ 1336146 h 2280002"/>
                <a:gd name="connsiteX54" fmla="*/ 712177 w 2559136"/>
                <a:gd name="connsiteY54" fmla="*/ 1362523 h 2280002"/>
                <a:gd name="connsiteX55" fmla="*/ 712177 w 2559136"/>
                <a:gd name="connsiteY55" fmla="*/ 1459238 h 2280002"/>
                <a:gd name="connsiteX56" fmla="*/ 720969 w 2559136"/>
                <a:gd name="connsiteY56" fmla="*/ 2271061 h 2280002"/>
                <a:gd name="connsiteX57" fmla="*/ 738553 w 2559136"/>
                <a:gd name="connsiteY57" fmla="*/ 1362523 h 2280002"/>
                <a:gd name="connsiteX58" fmla="*/ 729761 w 2559136"/>
                <a:gd name="connsiteY58" fmla="*/ 1142715 h 2280002"/>
                <a:gd name="connsiteX59" fmla="*/ 720969 w 2559136"/>
                <a:gd name="connsiteY59" fmla="*/ 1116338 h 2280002"/>
                <a:gd name="connsiteX60" fmla="*/ 729761 w 2559136"/>
                <a:gd name="connsiteY60" fmla="*/ 676723 h 2280002"/>
                <a:gd name="connsiteX61" fmla="*/ 738553 w 2559136"/>
                <a:gd name="connsiteY61" fmla="*/ 720684 h 2280002"/>
                <a:gd name="connsiteX62" fmla="*/ 756138 w 2559136"/>
                <a:gd name="connsiteY62" fmla="*/ 764646 h 2280002"/>
                <a:gd name="connsiteX63" fmla="*/ 764930 w 2559136"/>
                <a:gd name="connsiteY63" fmla="*/ 791023 h 2280002"/>
                <a:gd name="connsiteX64" fmla="*/ 782515 w 2559136"/>
                <a:gd name="connsiteY64" fmla="*/ 852569 h 2280002"/>
                <a:gd name="connsiteX65" fmla="*/ 764930 w 2559136"/>
                <a:gd name="connsiteY65" fmla="*/ 922907 h 2280002"/>
                <a:gd name="connsiteX66" fmla="*/ 773723 w 2559136"/>
                <a:gd name="connsiteY66" fmla="*/ 966869 h 2280002"/>
                <a:gd name="connsiteX67" fmla="*/ 800100 w 2559136"/>
                <a:gd name="connsiteY67" fmla="*/ 1046000 h 2280002"/>
                <a:gd name="connsiteX68" fmla="*/ 817684 w 2559136"/>
                <a:gd name="connsiteY68" fmla="*/ 1081169 h 2280002"/>
                <a:gd name="connsiteX69" fmla="*/ 826477 w 2559136"/>
                <a:gd name="connsiteY69" fmla="*/ 1116338 h 2280002"/>
                <a:gd name="connsiteX70" fmla="*/ 844061 w 2559136"/>
                <a:gd name="connsiteY70" fmla="*/ 1169092 h 2280002"/>
                <a:gd name="connsiteX71" fmla="*/ 852853 w 2559136"/>
                <a:gd name="connsiteY71" fmla="*/ 1658529 h 2280002"/>
                <a:gd name="connsiteX72" fmla="*/ 861646 w 2559136"/>
                <a:gd name="connsiteY72" fmla="*/ 1063584 h 2280002"/>
                <a:gd name="connsiteX73" fmla="*/ 870438 w 2559136"/>
                <a:gd name="connsiteY73" fmla="*/ 817400 h 2280002"/>
                <a:gd name="connsiteX74" fmla="*/ 879230 w 2559136"/>
                <a:gd name="connsiteY74" fmla="*/ 500877 h 2280002"/>
                <a:gd name="connsiteX75" fmla="*/ 888023 w 2559136"/>
                <a:gd name="connsiteY75" fmla="*/ 14369 h 2280002"/>
                <a:gd name="connsiteX76" fmla="*/ 896815 w 2559136"/>
                <a:gd name="connsiteY76" fmla="*/ 439330 h 2280002"/>
                <a:gd name="connsiteX77" fmla="*/ 914400 w 2559136"/>
                <a:gd name="connsiteY77" fmla="*/ 553630 h 2280002"/>
                <a:gd name="connsiteX78" fmla="*/ 958361 w 2559136"/>
                <a:gd name="connsiteY78" fmla="*/ 711892 h 2280002"/>
                <a:gd name="connsiteX79" fmla="*/ 984738 w 2559136"/>
                <a:gd name="connsiteY79" fmla="*/ 843777 h 2280002"/>
                <a:gd name="connsiteX80" fmla="*/ 993530 w 2559136"/>
                <a:gd name="connsiteY80" fmla="*/ 808607 h 2280002"/>
                <a:gd name="connsiteX81" fmla="*/ 1002323 w 2559136"/>
                <a:gd name="connsiteY81" fmla="*/ 1315630 h 2280002"/>
                <a:gd name="connsiteX82" fmla="*/ 1019907 w 2559136"/>
                <a:gd name="connsiteY82" fmla="*/ 500877 h 2280002"/>
                <a:gd name="connsiteX83" fmla="*/ 1037492 w 2559136"/>
                <a:gd name="connsiteY83" fmla="*/ 439330 h 2280002"/>
                <a:gd name="connsiteX84" fmla="*/ 1046284 w 2559136"/>
                <a:gd name="connsiteY84" fmla="*/ 465707 h 2280002"/>
                <a:gd name="connsiteX85" fmla="*/ 1063869 w 2559136"/>
                <a:gd name="connsiteY85" fmla="*/ 615177 h 2280002"/>
                <a:gd name="connsiteX86" fmla="*/ 1081453 w 2559136"/>
                <a:gd name="connsiteY86" fmla="*/ 914115 h 2280002"/>
                <a:gd name="connsiteX87" fmla="*/ 1090246 w 2559136"/>
                <a:gd name="connsiteY87" fmla="*/ 966869 h 2280002"/>
                <a:gd name="connsiteX88" fmla="*/ 1107830 w 2559136"/>
                <a:gd name="connsiteY88" fmla="*/ 922907 h 2280002"/>
                <a:gd name="connsiteX89" fmla="*/ 1125415 w 2559136"/>
                <a:gd name="connsiteY89" fmla="*/ 852569 h 2280002"/>
                <a:gd name="connsiteX90" fmla="*/ 1134207 w 2559136"/>
                <a:gd name="connsiteY90" fmla="*/ 817400 h 2280002"/>
                <a:gd name="connsiteX91" fmla="*/ 1151792 w 2559136"/>
                <a:gd name="connsiteY91" fmla="*/ 366061 h 2280002"/>
                <a:gd name="connsiteX92" fmla="*/ 1169377 w 2559136"/>
                <a:gd name="connsiteY92" fmla="*/ 958077 h 2280002"/>
                <a:gd name="connsiteX93" fmla="*/ 1178169 w 2559136"/>
                <a:gd name="connsiteY93" fmla="*/ 1089961 h 2280002"/>
                <a:gd name="connsiteX94" fmla="*/ 1186961 w 2559136"/>
                <a:gd name="connsiteY94" fmla="*/ 1151507 h 2280002"/>
                <a:gd name="connsiteX95" fmla="*/ 1204546 w 2559136"/>
                <a:gd name="connsiteY95" fmla="*/ 1274600 h 2280002"/>
                <a:gd name="connsiteX96" fmla="*/ 1239715 w 2559136"/>
                <a:gd name="connsiteY96" fmla="*/ 1406484 h 2280002"/>
                <a:gd name="connsiteX97" fmla="*/ 1257300 w 2559136"/>
                <a:gd name="connsiteY97" fmla="*/ 1257015 h 2280002"/>
                <a:gd name="connsiteX98" fmla="*/ 1274884 w 2559136"/>
                <a:gd name="connsiteY98" fmla="*/ 817400 h 2280002"/>
                <a:gd name="connsiteX99" fmla="*/ 1301261 w 2559136"/>
                <a:gd name="connsiteY99" fmla="*/ 1213054 h 2280002"/>
                <a:gd name="connsiteX100" fmla="*/ 1318846 w 2559136"/>
                <a:gd name="connsiteY100" fmla="*/ 1292184 h 2280002"/>
                <a:gd name="connsiteX101" fmla="*/ 1310053 w 2559136"/>
                <a:gd name="connsiteY101" fmla="*/ 1503200 h 2280002"/>
                <a:gd name="connsiteX102" fmla="*/ 1318846 w 2559136"/>
                <a:gd name="connsiteY102" fmla="*/ 1336146 h 2280002"/>
                <a:gd name="connsiteX103" fmla="*/ 1327638 w 2559136"/>
                <a:gd name="connsiteY103" fmla="*/ 1107546 h 2280002"/>
                <a:gd name="connsiteX104" fmla="*/ 1362807 w 2559136"/>
                <a:gd name="connsiteY104" fmla="*/ 966869 h 2280002"/>
                <a:gd name="connsiteX105" fmla="*/ 1380392 w 2559136"/>
                <a:gd name="connsiteY105" fmla="*/ 931700 h 2280002"/>
                <a:gd name="connsiteX106" fmla="*/ 1389184 w 2559136"/>
                <a:gd name="connsiteY106" fmla="*/ 720684 h 2280002"/>
                <a:gd name="connsiteX107" fmla="*/ 1406769 w 2559136"/>
                <a:gd name="connsiteY107" fmla="*/ 755854 h 2280002"/>
                <a:gd name="connsiteX108" fmla="*/ 1415561 w 2559136"/>
                <a:gd name="connsiteY108" fmla="*/ 852569 h 2280002"/>
                <a:gd name="connsiteX109" fmla="*/ 1406769 w 2559136"/>
                <a:gd name="connsiteY109" fmla="*/ 1046000 h 2280002"/>
                <a:gd name="connsiteX110" fmla="*/ 1424353 w 2559136"/>
                <a:gd name="connsiteY110" fmla="*/ 1318561 h 2280002"/>
                <a:gd name="connsiteX111" fmla="*/ 1433146 w 2559136"/>
                <a:gd name="connsiteY111" fmla="*/ 1380107 h 2280002"/>
                <a:gd name="connsiteX112" fmla="*/ 1441938 w 2559136"/>
                <a:gd name="connsiteY112" fmla="*/ 1432861 h 2280002"/>
                <a:gd name="connsiteX113" fmla="*/ 1450730 w 2559136"/>
                <a:gd name="connsiteY113" fmla="*/ 1362523 h 2280002"/>
                <a:gd name="connsiteX114" fmla="*/ 1477107 w 2559136"/>
                <a:gd name="connsiteY114" fmla="*/ 1239430 h 2280002"/>
                <a:gd name="connsiteX115" fmla="*/ 1512277 w 2559136"/>
                <a:gd name="connsiteY115" fmla="*/ 993246 h 2280002"/>
                <a:gd name="connsiteX116" fmla="*/ 1547446 w 2559136"/>
                <a:gd name="connsiteY116" fmla="*/ 738269 h 2280002"/>
                <a:gd name="connsiteX117" fmla="*/ 1556238 w 2559136"/>
                <a:gd name="connsiteY117" fmla="*/ 685515 h 2280002"/>
                <a:gd name="connsiteX118" fmla="*/ 1565030 w 2559136"/>
                <a:gd name="connsiteY118" fmla="*/ 720684 h 2280002"/>
                <a:gd name="connsiteX119" fmla="*/ 1573823 w 2559136"/>
                <a:gd name="connsiteY119" fmla="*/ 1362523 h 2280002"/>
                <a:gd name="connsiteX120" fmla="*/ 1591407 w 2559136"/>
                <a:gd name="connsiteY120" fmla="*/ 1292184 h 2280002"/>
                <a:gd name="connsiteX121" fmla="*/ 1608992 w 2559136"/>
                <a:gd name="connsiteY121" fmla="*/ 1221846 h 2280002"/>
                <a:gd name="connsiteX122" fmla="*/ 1617784 w 2559136"/>
                <a:gd name="connsiteY122" fmla="*/ 1177884 h 2280002"/>
                <a:gd name="connsiteX123" fmla="*/ 1644161 w 2559136"/>
                <a:gd name="connsiteY123" fmla="*/ 1169092 h 2280002"/>
                <a:gd name="connsiteX124" fmla="*/ 1652953 w 2559136"/>
                <a:gd name="connsiteY124" fmla="*/ 1142715 h 2280002"/>
                <a:gd name="connsiteX125" fmla="*/ 1688123 w 2559136"/>
                <a:gd name="connsiteY125" fmla="*/ 1081169 h 2280002"/>
                <a:gd name="connsiteX126" fmla="*/ 1688123 w 2559136"/>
                <a:gd name="connsiteY126" fmla="*/ 1353730 h 2280002"/>
                <a:gd name="connsiteX127" fmla="*/ 1705707 w 2559136"/>
                <a:gd name="connsiteY127" fmla="*/ 1635084 h 2280002"/>
                <a:gd name="connsiteX128" fmla="*/ 1714500 w 2559136"/>
                <a:gd name="connsiteY128" fmla="*/ 1670254 h 2280002"/>
                <a:gd name="connsiteX129" fmla="*/ 1758461 w 2559136"/>
                <a:gd name="connsiteY129" fmla="*/ 1503200 h 2280002"/>
                <a:gd name="connsiteX130" fmla="*/ 1767253 w 2559136"/>
                <a:gd name="connsiteY130" fmla="*/ 1476823 h 2280002"/>
                <a:gd name="connsiteX131" fmla="*/ 1776046 w 2559136"/>
                <a:gd name="connsiteY131" fmla="*/ 1441654 h 2280002"/>
                <a:gd name="connsiteX132" fmla="*/ 1793630 w 2559136"/>
                <a:gd name="connsiteY132" fmla="*/ 1248223 h 2280002"/>
                <a:gd name="connsiteX133" fmla="*/ 1811215 w 2559136"/>
                <a:gd name="connsiteY133" fmla="*/ 1213054 h 2280002"/>
                <a:gd name="connsiteX134" fmla="*/ 1820007 w 2559136"/>
                <a:gd name="connsiteY134" fmla="*/ 1503200 h 2280002"/>
                <a:gd name="connsiteX135" fmla="*/ 1820007 w 2559136"/>
                <a:gd name="connsiteY135" fmla="*/ 1881269 h 2280002"/>
                <a:gd name="connsiteX136" fmla="*/ 1828800 w 2559136"/>
                <a:gd name="connsiteY136" fmla="*/ 1916438 h 2280002"/>
                <a:gd name="connsiteX137" fmla="*/ 1837592 w 2559136"/>
                <a:gd name="connsiteY137" fmla="*/ 1828515 h 2280002"/>
                <a:gd name="connsiteX138" fmla="*/ 1855177 w 2559136"/>
                <a:gd name="connsiteY138" fmla="*/ 1723007 h 2280002"/>
                <a:gd name="connsiteX139" fmla="*/ 1863969 w 2559136"/>
                <a:gd name="connsiteY139" fmla="*/ 1643877 h 2280002"/>
                <a:gd name="connsiteX140" fmla="*/ 1872761 w 2559136"/>
                <a:gd name="connsiteY140" fmla="*/ 1468030 h 2280002"/>
                <a:gd name="connsiteX141" fmla="*/ 1881553 w 2559136"/>
                <a:gd name="connsiteY141" fmla="*/ 1441654 h 2280002"/>
                <a:gd name="connsiteX142" fmla="*/ 1899138 w 2559136"/>
                <a:gd name="connsiteY142" fmla="*/ 1344938 h 2280002"/>
                <a:gd name="connsiteX143" fmla="*/ 1916723 w 2559136"/>
                <a:gd name="connsiteY143" fmla="*/ 1731800 h 2280002"/>
                <a:gd name="connsiteX144" fmla="*/ 1925515 w 2559136"/>
                <a:gd name="connsiteY144" fmla="*/ 1802138 h 2280002"/>
                <a:gd name="connsiteX145" fmla="*/ 1934307 w 2559136"/>
                <a:gd name="connsiteY145" fmla="*/ 1714215 h 2280002"/>
                <a:gd name="connsiteX146" fmla="*/ 1943100 w 2559136"/>
                <a:gd name="connsiteY146" fmla="*/ 1591123 h 2280002"/>
                <a:gd name="connsiteX147" fmla="*/ 1951892 w 2559136"/>
                <a:gd name="connsiteY147" fmla="*/ 1529577 h 2280002"/>
                <a:gd name="connsiteX148" fmla="*/ 1969477 w 2559136"/>
                <a:gd name="connsiteY148" fmla="*/ 1564746 h 2280002"/>
                <a:gd name="connsiteX149" fmla="*/ 1987061 w 2559136"/>
                <a:gd name="connsiteY149" fmla="*/ 1802138 h 2280002"/>
                <a:gd name="connsiteX150" fmla="*/ 2013438 w 2559136"/>
                <a:gd name="connsiteY150" fmla="*/ 1696630 h 2280002"/>
                <a:gd name="connsiteX151" fmla="*/ 2022230 w 2559136"/>
                <a:gd name="connsiteY151" fmla="*/ 1670254 h 2280002"/>
                <a:gd name="connsiteX152" fmla="*/ 2039815 w 2559136"/>
                <a:gd name="connsiteY152" fmla="*/ 1608707 h 2280002"/>
                <a:gd name="connsiteX153" fmla="*/ 2057400 w 2559136"/>
                <a:gd name="connsiteY153" fmla="*/ 1687838 h 2280002"/>
                <a:gd name="connsiteX154" fmla="*/ 2074984 w 2559136"/>
                <a:gd name="connsiteY154" fmla="*/ 1810930 h 2280002"/>
                <a:gd name="connsiteX155" fmla="*/ 2083777 w 2559136"/>
                <a:gd name="connsiteY155" fmla="*/ 1881269 h 2280002"/>
                <a:gd name="connsiteX156" fmla="*/ 2092569 w 2559136"/>
                <a:gd name="connsiteY156" fmla="*/ 1837307 h 2280002"/>
                <a:gd name="connsiteX157" fmla="*/ 2101361 w 2559136"/>
                <a:gd name="connsiteY157" fmla="*/ 1810930 h 2280002"/>
                <a:gd name="connsiteX158" fmla="*/ 2127738 w 2559136"/>
                <a:gd name="connsiteY158" fmla="*/ 1670254 h 2280002"/>
                <a:gd name="connsiteX159" fmla="*/ 2136530 w 2559136"/>
                <a:gd name="connsiteY159" fmla="*/ 1582330 h 2280002"/>
                <a:gd name="connsiteX160" fmla="*/ 2145323 w 2559136"/>
                <a:gd name="connsiteY160" fmla="*/ 1503200 h 2280002"/>
                <a:gd name="connsiteX161" fmla="*/ 2154115 w 2559136"/>
                <a:gd name="connsiteY161" fmla="*/ 1406484 h 2280002"/>
                <a:gd name="connsiteX162" fmla="*/ 2171700 w 2559136"/>
                <a:gd name="connsiteY162" fmla="*/ 1353730 h 2280002"/>
                <a:gd name="connsiteX163" fmla="*/ 2180492 w 2559136"/>
                <a:gd name="connsiteY163" fmla="*/ 1415277 h 2280002"/>
                <a:gd name="connsiteX164" fmla="*/ 2189284 w 2559136"/>
                <a:gd name="connsiteY164" fmla="*/ 1468030 h 2280002"/>
                <a:gd name="connsiteX165" fmla="*/ 2198077 w 2559136"/>
                <a:gd name="connsiteY165" fmla="*/ 1599915 h 2280002"/>
                <a:gd name="connsiteX166" fmla="*/ 2206869 w 2559136"/>
                <a:gd name="connsiteY166" fmla="*/ 1679046 h 2280002"/>
                <a:gd name="connsiteX167" fmla="*/ 2224453 w 2559136"/>
                <a:gd name="connsiteY167" fmla="*/ 1810930 h 2280002"/>
                <a:gd name="connsiteX168" fmla="*/ 2242038 w 2559136"/>
                <a:gd name="connsiteY168" fmla="*/ 1758177 h 2280002"/>
                <a:gd name="connsiteX169" fmla="*/ 2259623 w 2559136"/>
                <a:gd name="connsiteY169" fmla="*/ 1705423 h 2280002"/>
                <a:gd name="connsiteX170" fmla="*/ 2268415 w 2559136"/>
                <a:gd name="connsiteY170" fmla="*/ 1635084 h 2280002"/>
                <a:gd name="connsiteX171" fmla="*/ 2294792 w 2559136"/>
                <a:gd name="connsiteY171" fmla="*/ 1582330 h 2280002"/>
                <a:gd name="connsiteX172" fmla="*/ 2303584 w 2559136"/>
                <a:gd name="connsiteY172" fmla="*/ 1529577 h 2280002"/>
                <a:gd name="connsiteX173" fmla="*/ 2321169 w 2559136"/>
                <a:gd name="connsiteY173" fmla="*/ 1468030 h 2280002"/>
                <a:gd name="connsiteX174" fmla="*/ 2329961 w 2559136"/>
                <a:gd name="connsiteY174" fmla="*/ 1397692 h 2280002"/>
                <a:gd name="connsiteX175" fmla="*/ 2347546 w 2559136"/>
                <a:gd name="connsiteY175" fmla="*/ 1344938 h 2280002"/>
                <a:gd name="connsiteX176" fmla="*/ 2365130 w 2559136"/>
                <a:gd name="connsiteY176" fmla="*/ 1591123 h 2280002"/>
                <a:gd name="connsiteX177" fmla="*/ 2382715 w 2559136"/>
                <a:gd name="connsiteY177" fmla="*/ 1670254 h 2280002"/>
                <a:gd name="connsiteX178" fmla="*/ 2391507 w 2559136"/>
                <a:gd name="connsiteY178" fmla="*/ 1758177 h 2280002"/>
                <a:gd name="connsiteX179" fmla="*/ 2400300 w 2559136"/>
                <a:gd name="connsiteY179" fmla="*/ 1810930 h 2280002"/>
                <a:gd name="connsiteX180" fmla="*/ 2426677 w 2559136"/>
                <a:gd name="connsiteY180" fmla="*/ 1775761 h 2280002"/>
                <a:gd name="connsiteX181" fmla="*/ 2435469 w 2559136"/>
                <a:gd name="connsiteY181" fmla="*/ 1749384 h 2280002"/>
                <a:gd name="connsiteX182" fmla="*/ 2453053 w 2559136"/>
                <a:gd name="connsiteY182" fmla="*/ 1723007 h 2280002"/>
                <a:gd name="connsiteX183" fmla="*/ 2461846 w 2559136"/>
                <a:gd name="connsiteY183" fmla="*/ 1635084 h 2280002"/>
                <a:gd name="connsiteX184" fmla="*/ 2470638 w 2559136"/>
                <a:gd name="connsiteY184" fmla="*/ 1599915 h 2280002"/>
                <a:gd name="connsiteX185" fmla="*/ 2479430 w 2559136"/>
                <a:gd name="connsiteY185" fmla="*/ 1547161 h 2280002"/>
                <a:gd name="connsiteX186" fmla="*/ 2488223 w 2559136"/>
                <a:gd name="connsiteY186" fmla="*/ 1503200 h 2280002"/>
                <a:gd name="connsiteX187" fmla="*/ 2497015 w 2559136"/>
                <a:gd name="connsiteY187" fmla="*/ 1406484 h 2280002"/>
                <a:gd name="connsiteX188" fmla="*/ 2514600 w 2559136"/>
                <a:gd name="connsiteY188" fmla="*/ 1679046 h 2280002"/>
                <a:gd name="connsiteX189" fmla="*/ 2523392 w 2559136"/>
                <a:gd name="connsiteY189" fmla="*/ 1881269 h 2280002"/>
                <a:gd name="connsiteX190" fmla="*/ 2532184 w 2559136"/>
                <a:gd name="connsiteY190" fmla="*/ 1854892 h 2280002"/>
                <a:gd name="connsiteX191" fmla="*/ 2549769 w 2559136"/>
                <a:gd name="connsiteY191" fmla="*/ 1828515 h 2280002"/>
                <a:gd name="connsiteX192" fmla="*/ 2558561 w 2559136"/>
                <a:gd name="connsiteY192" fmla="*/ 1775761 h 2280002"/>
                <a:gd name="connsiteX0" fmla="*/ 0 w 2559136"/>
                <a:gd name="connsiteY0" fmla="*/ 1740592 h 2280002"/>
                <a:gd name="connsiteX1" fmla="*/ 61546 w 2559136"/>
                <a:gd name="connsiteY1" fmla="*/ 1424069 h 2280002"/>
                <a:gd name="connsiteX2" fmla="*/ 79130 w 2559136"/>
                <a:gd name="connsiteY2" fmla="*/ 917046 h 2280002"/>
                <a:gd name="connsiteX3" fmla="*/ 87923 w 2559136"/>
                <a:gd name="connsiteY3" fmla="*/ 1538369 h 2280002"/>
                <a:gd name="connsiteX4" fmla="*/ 96715 w 2559136"/>
                <a:gd name="connsiteY4" fmla="*/ 1608707 h 2280002"/>
                <a:gd name="connsiteX5" fmla="*/ 114300 w 2559136"/>
                <a:gd name="connsiteY5" fmla="*/ 1714215 h 2280002"/>
                <a:gd name="connsiteX6" fmla="*/ 123092 w 2559136"/>
                <a:gd name="connsiteY6" fmla="*/ 2109869 h 2280002"/>
                <a:gd name="connsiteX7" fmla="*/ 131884 w 2559136"/>
                <a:gd name="connsiteY7" fmla="*/ 1819723 h 2280002"/>
                <a:gd name="connsiteX8" fmla="*/ 149469 w 2559136"/>
                <a:gd name="connsiteY8" fmla="*/ 1766969 h 2280002"/>
                <a:gd name="connsiteX9" fmla="*/ 158261 w 2559136"/>
                <a:gd name="connsiteY9" fmla="*/ 1687838 h 2280002"/>
                <a:gd name="connsiteX10" fmla="*/ 175846 w 2559136"/>
                <a:gd name="connsiteY10" fmla="*/ 1635084 h 2280002"/>
                <a:gd name="connsiteX11" fmla="*/ 193430 w 2559136"/>
                <a:gd name="connsiteY11" fmla="*/ 1547161 h 2280002"/>
                <a:gd name="connsiteX12" fmla="*/ 202223 w 2559136"/>
                <a:gd name="connsiteY12" fmla="*/ 1503200 h 2280002"/>
                <a:gd name="connsiteX13" fmla="*/ 219807 w 2559136"/>
                <a:gd name="connsiteY13" fmla="*/ 908254 h 2280002"/>
                <a:gd name="connsiteX14" fmla="*/ 237392 w 2559136"/>
                <a:gd name="connsiteY14" fmla="*/ 1511992 h 2280002"/>
                <a:gd name="connsiteX15" fmla="*/ 246184 w 2559136"/>
                <a:gd name="connsiteY15" fmla="*/ 1538369 h 2280002"/>
                <a:gd name="connsiteX16" fmla="*/ 254977 w 2559136"/>
                <a:gd name="connsiteY16" fmla="*/ 1573538 h 2280002"/>
                <a:gd name="connsiteX17" fmla="*/ 316523 w 2559136"/>
                <a:gd name="connsiteY17" fmla="*/ 1599915 h 2280002"/>
                <a:gd name="connsiteX18" fmla="*/ 334107 w 2559136"/>
                <a:gd name="connsiteY18" fmla="*/ 1661461 h 2280002"/>
                <a:gd name="connsiteX19" fmla="*/ 342900 w 2559136"/>
                <a:gd name="connsiteY19" fmla="*/ 1916438 h 2280002"/>
                <a:gd name="connsiteX20" fmla="*/ 351692 w 2559136"/>
                <a:gd name="connsiteY20" fmla="*/ 1802138 h 2280002"/>
                <a:gd name="connsiteX21" fmla="*/ 360484 w 2559136"/>
                <a:gd name="connsiteY21" fmla="*/ 1854892 h 2280002"/>
                <a:gd name="connsiteX22" fmla="*/ 369277 w 2559136"/>
                <a:gd name="connsiteY22" fmla="*/ 1828515 h 2280002"/>
                <a:gd name="connsiteX23" fmla="*/ 378069 w 2559136"/>
                <a:gd name="connsiteY23" fmla="*/ 2080561 h 2280002"/>
                <a:gd name="connsiteX24" fmla="*/ 386861 w 2559136"/>
                <a:gd name="connsiteY24" fmla="*/ 1740592 h 2280002"/>
                <a:gd name="connsiteX25" fmla="*/ 404446 w 2559136"/>
                <a:gd name="connsiteY25" fmla="*/ 1397692 h 2280002"/>
                <a:gd name="connsiteX26" fmla="*/ 413238 w 2559136"/>
                <a:gd name="connsiteY26" fmla="*/ 1424069 h 2280002"/>
                <a:gd name="connsiteX27" fmla="*/ 430823 w 2559136"/>
                <a:gd name="connsiteY27" fmla="*/ 1069446 h 2280002"/>
                <a:gd name="connsiteX28" fmla="*/ 439615 w 2559136"/>
                <a:gd name="connsiteY28" fmla="*/ 1503200 h 2280002"/>
                <a:gd name="connsiteX29" fmla="*/ 465992 w 2559136"/>
                <a:gd name="connsiteY29" fmla="*/ 1564746 h 2280002"/>
                <a:gd name="connsiteX30" fmla="*/ 492369 w 2559136"/>
                <a:gd name="connsiteY30" fmla="*/ 1582330 h 2280002"/>
                <a:gd name="connsiteX31" fmla="*/ 501161 w 2559136"/>
                <a:gd name="connsiteY31" fmla="*/ 1555954 h 2280002"/>
                <a:gd name="connsiteX32" fmla="*/ 518746 w 2559136"/>
                <a:gd name="connsiteY32" fmla="*/ 1834377 h 2280002"/>
                <a:gd name="connsiteX33" fmla="*/ 527538 w 2559136"/>
                <a:gd name="connsiteY33" fmla="*/ 1459238 h 2280002"/>
                <a:gd name="connsiteX34" fmla="*/ 518746 w 2559136"/>
                <a:gd name="connsiteY34" fmla="*/ 1336146 h 2280002"/>
                <a:gd name="connsiteX35" fmla="*/ 501161 w 2559136"/>
                <a:gd name="connsiteY35" fmla="*/ 1283392 h 2280002"/>
                <a:gd name="connsiteX36" fmla="*/ 509953 w 2559136"/>
                <a:gd name="connsiteY36" fmla="*/ 1257015 h 2280002"/>
                <a:gd name="connsiteX37" fmla="*/ 518746 w 2559136"/>
                <a:gd name="connsiteY37" fmla="*/ 1300977 h 2280002"/>
                <a:gd name="connsiteX38" fmla="*/ 536330 w 2559136"/>
                <a:gd name="connsiteY38" fmla="*/ 1353730 h 2280002"/>
                <a:gd name="connsiteX39" fmla="*/ 571500 w 2559136"/>
                <a:gd name="connsiteY39" fmla="*/ 1397692 h 2280002"/>
                <a:gd name="connsiteX40" fmla="*/ 597877 w 2559136"/>
                <a:gd name="connsiteY40" fmla="*/ 1406484 h 2280002"/>
                <a:gd name="connsiteX41" fmla="*/ 624253 w 2559136"/>
                <a:gd name="connsiteY41" fmla="*/ 1520784 h 2280002"/>
                <a:gd name="connsiteX42" fmla="*/ 633046 w 2559136"/>
                <a:gd name="connsiteY42" fmla="*/ 1696630 h 2280002"/>
                <a:gd name="connsiteX43" fmla="*/ 659423 w 2559136"/>
                <a:gd name="connsiteY43" fmla="*/ 1608707 h 2280002"/>
                <a:gd name="connsiteX44" fmla="*/ 650630 w 2559136"/>
                <a:gd name="connsiteY44" fmla="*/ 1336146 h 2280002"/>
                <a:gd name="connsiteX45" fmla="*/ 641838 w 2559136"/>
                <a:gd name="connsiteY45" fmla="*/ 1309769 h 2280002"/>
                <a:gd name="connsiteX46" fmla="*/ 624253 w 2559136"/>
                <a:gd name="connsiteY46" fmla="*/ 1283392 h 2280002"/>
                <a:gd name="connsiteX47" fmla="*/ 633046 w 2559136"/>
                <a:gd name="connsiteY47" fmla="*/ 1046000 h 2280002"/>
                <a:gd name="connsiteX48" fmla="*/ 641837 w 2559136"/>
                <a:gd name="connsiteY48" fmla="*/ 732407 h 2280002"/>
                <a:gd name="connsiteX49" fmla="*/ 641838 w 2559136"/>
                <a:gd name="connsiteY49" fmla="*/ 1107546 h 2280002"/>
                <a:gd name="connsiteX50" fmla="*/ 659423 w 2559136"/>
                <a:gd name="connsiteY50" fmla="*/ 1160300 h 2280002"/>
                <a:gd name="connsiteX51" fmla="*/ 685800 w 2559136"/>
                <a:gd name="connsiteY51" fmla="*/ 1142715 h 2280002"/>
                <a:gd name="connsiteX52" fmla="*/ 677007 w 2559136"/>
                <a:gd name="connsiteY52" fmla="*/ 1169092 h 2280002"/>
                <a:gd name="connsiteX53" fmla="*/ 703384 w 2559136"/>
                <a:gd name="connsiteY53" fmla="*/ 1336146 h 2280002"/>
                <a:gd name="connsiteX54" fmla="*/ 712177 w 2559136"/>
                <a:gd name="connsiteY54" fmla="*/ 1362523 h 2280002"/>
                <a:gd name="connsiteX55" fmla="*/ 712177 w 2559136"/>
                <a:gd name="connsiteY55" fmla="*/ 1459238 h 2280002"/>
                <a:gd name="connsiteX56" fmla="*/ 720969 w 2559136"/>
                <a:gd name="connsiteY56" fmla="*/ 2271061 h 2280002"/>
                <a:gd name="connsiteX57" fmla="*/ 738553 w 2559136"/>
                <a:gd name="connsiteY57" fmla="*/ 1362523 h 2280002"/>
                <a:gd name="connsiteX58" fmla="*/ 729761 w 2559136"/>
                <a:gd name="connsiteY58" fmla="*/ 1142715 h 2280002"/>
                <a:gd name="connsiteX59" fmla="*/ 720969 w 2559136"/>
                <a:gd name="connsiteY59" fmla="*/ 1116338 h 2280002"/>
                <a:gd name="connsiteX60" fmla="*/ 729761 w 2559136"/>
                <a:gd name="connsiteY60" fmla="*/ 676723 h 2280002"/>
                <a:gd name="connsiteX61" fmla="*/ 738553 w 2559136"/>
                <a:gd name="connsiteY61" fmla="*/ 720684 h 2280002"/>
                <a:gd name="connsiteX62" fmla="*/ 756138 w 2559136"/>
                <a:gd name="connsiteY62" fmla="*/ 764646 h 2280002"/>
                <a:gd name="connsiteX63" fmla="*/ 764930 w 2559136"/>
                <a:gd name="connsiteY63" fmla="*/ 791023 h 2280002"/>
                <a:gd name="connsiteX64" fmla="*/ 782515 w 2559136"/>
                <a:gd name="connsiteY64" fmla="*/ 852569 h 2280002"/>
                <a:gd name="connsiteX65" fmla="*/ 764930 w 2559136"/>
                <a:gd name="connsiteY65" fmla="*/ 922907 h 2280002"/>
                <a:gd name="connsiteX66" fmla="*/ 773723 w 2559136"/>
                <a:gd name="connsiteY66" fmla="*/ 966869 h 2280002"/>
                <a:gd name="connsiteX67" fmla="*/ 800100 w 2559136"/>
                <a:gd name="connsiteY67" fmla="*/ 1046000 h 2280002"/>
                <a:gd name="connsiteX68" fmla="*/ 817684 w 2559136"/>
                <a:gd name="connsiteY68" fmla="*/ 1081169 h 2280002"/>
                <a:gd name="connsiteX69" fmla="*/ 826477 w 2559136"/>
                <a:gd name="connsiteY69" fmla="*/ 1116338 h 2280002"/>
                <a:gd name="connsiteX70" fmla="*/ 844061 w 2559136"/>
                <a:gd name="connsiteY70" fmla="*/ 1169092 h 2280002"/>
                <a:gd name="connsiteX71" fmla="*/ 852853 w 2559136"/>
                <a:gd name="connsiteY71" fmla="*/ 1658529 h 2280002"/>
                <a:gd name="connsiteX72" fmla="*/ 861646 w 2559136"/>
                <a:gd name="connsiteY72" fmla="*/ 1063584 h 2280002"/>
                <a:gd name="connsiteX73" fmla="*/ 870438 w 2559136"/>
                <a:gd name="connsiteY73" fmla="*/ 817400 h 2280002"/>
                <a:gd name="connsiteX74" fmla="*/ 879230 w 2559136"/>
                <a:gd name="connsiteY74" fmla="*/ 500877 h 2280002"/>
                <a:gd name="connsiteX75" fmla="*/ 888023 w 2559136"/>
                <a:gd name="connsiteY75" fmla="*/ 14369 h 2280002"/>
                <a:gd name="connsiteX76" fmla="*/ 896815 w 2559136"/>
                <a:gd name="connsiteY76" fmla="*/ 439330 h 2280002"/>
                <a:gd name="connsiteX77" fmla="*/ 914400 w 2559136"/>
                <a:gd name="connsiteY77" fmla="*/ 553630 h 2280002"/>
                <a:gd name="connsiteX78" fmla="*/ 958361 w 2559136"/>
                <a:gd name="connsiteY78" fmla="*/ 711892 h 2280002"/>
                <a:gd name="connsiteX79" fmla="*/ 984738 w 2559136"/>
                <a:gd name="connsiteY79" fmla="*/ 843777 h 2280002"/>
                <a:gd name="connsiteX80" fmla="*/ 993530 w 2559136"/>
                <a:gd name="connsiteY80" fmla="*/ 808607 h 2280002"/>
                <a:gd name="connsiteX81" fmla="*/ 1002323 w 2559136"/>
                <a:gd name="connsiteY81" fmla="*/ 1315630 h 2280002"/>
                <a:gd name="connsiteX82" fmla="*/ 1019907 w 2559136"/>
                <a:gd name="connsiteY82" fmla="*/ 500877 h 2280002"/>
                <a:gd name="connsiteX83" fmla="*/ 1037492 w 2559136"/>
                <a:gd name="connsiteY83" fmla="*/ 439330 h 2280002"/>
                <a:gd name="connsiteX84" fmla="*/ 1046284 w 2559136"/>
                <a:gd name="connsiteY84" fmla="*/ 465707 h 2280002"/>
                <a:gd name="connsiteX85" fmla="*/ 1063869 w 2559136"/>
                <a:gd name="connsiteY85" fmla="*/ 615177 h 2280002"/>
                <a:gd name="connsiteX86" fmla="*/ 1081453 w 2559136"/>
                <a:gd name="connsiteY86" fmla="*/ 914115 h 2280002"/>
                <a:gd name="connsiteX87" fmla="*/ 1090246 w 2559136"/>
                <a:gd name="connsiteY87" fmla="*/ 966869 h 2280002"/>
                <a:gd name="connsiteX88" fmla="*/ 1107830 w 2559136"/>
                <a:gd name="connsiteY88" fmla="*/ 922907 h 2280002"/>
                <a:gd name="connsiteX89" fmla="*/ 1125415 w 2559136"/>
                <a:gd name="connsiteY89" fmla="*/ 852569 h 2280002"/>
                <a:gd name="connsiteX90" fmla="*/ 1134207 w 2559136"/>
                <a:gd name="connsiteY90" fmla="*/ 817400 h 2280002"/>
                <a:gd name="connsiteX91" fmla="*/ 1151792 w 2559136"/>
                <a:gd name="connsiteY91" fmla="*/ 366061 h 2280002"/>
                <a:gd name="connsiteX92" fmla="*/ 1169377 w 2559136"/>
                <a:gd name="connsiteY92" fmla="*/ 958077 h 2280002"/>
                <a:gd name="connsiteX93" fmla="*/ 1178169 w 2559136"/>
                <a:gd name="connsiteY93" fmla="*/ 1089961 h 2280002"/>
                <a:gd name="connsiteX94" fmla="*/ 1186961 w 2559136"/>
                <a:gd name="connsiteY94" fmla="*/ 1151507 h 2280002"/>
                <a:gd name="connsiteX95" fmla="*/ 1204546 w 2559136"/>
                <a:gd name="connsiteY95" fmla="*/ 1274600 h 2280002"/>
                <a:gd name="connsiteX96" fmla="*/ 1239715 w 2559136"/>
                <a:gd name="connsiteY96" fmla="*/ 1787484 h 2280002"/>
                <a:gd name="connsiteX97" fmla="*/ 1257300 w 2559136"/>
                <a:gd name="connsiteY97" fmla="*/ 1257015 h 2280002"/>
                <a:gd name="connsiteX98" fmla="*/ 1274884 w 2559136"/>
                <a:gd name="connsiteY98" fmla="*/ 817400 h 2280002"/>
                <a:gd name="connsiteX99" fmla="*/ 1301261 w 2559136"/>
                <a:gd name="connsiteY99" fmla="*/ 1213054 h 2280002"/>
                <a:gd name="connsiteX100" fmla="*/ 1318846 w 2559136"/>
                <a:gd name="connsiteY100" fmla="*/ 1292184 h 2280002"/>
                <a:gd name="connsiteX101" fmla="*/ 1310053 w 2559136"/>
                <a:gd name="connsiteY101" fmla="*/ 1503200 h 2280002"/>
                <a:gd name="connsiteX102" fmla="*/ 1318846 w 2559136"/>
                <a:gd name="connsiteY102" fmla="*/ 1336146 h 2280002"/>
                <a:gd name="connsiteX103" fmla="*/ 1327638 w 2559136"/>
                <a:gd name="connsiteY103" fmla="*/ 1107546 h 2280002"/>
                <a:gd name="connsiteX104" fmla="*/ 1362807 w 2559136"/>
                <a:gd name="connsiteY104" fmla="*/ 966869 h 2280002"/>
                <a:gd name="connsiteX105" fmla="*/ 1380392 w 2559136"/>
                <a:gd name="connsiteY105" fmla="*/ 931700 h 2280002"/>
                <a:gd name="connsiteX106" fmla="*/ 1389184 w 2559136"/>
                <a:gd name="connsiteY106" fmla="*/ 720684 h 2280002"/>
                <a:gd name="connsiteX107" fmla="*/ 1406769 w 2559136"/>
                <a:gd name="connsiteY107" fmla="*/ 755854 h 2280002"/>
                <a:gd name="connsiteX108" fmla="*/ 1415561 w 2559136"/>
                <a:gd name="connsiteY108" fmla="*/ 852569 h 2280002"/>
                <a:gd name="connsiteX109" fmla="*/ 1406769 w 2559136"/>
                <a:gd name="connsiteY109" fmla="*/ 1046000 h 2280002"/>
                <a:gd name="connsiteX110" fmla="*/ 1424353 w 2559136"/>
                <a:gd name="connsiteY110" fmla="*/ 1318561 h 2280002"/>
                <a:gd name="connsiteX111" fmla="*/ 1433146 w 2559136"/>
                <a:gd name="connsiteY111" fmla="*/ 1380107 h 2280002"/>
                <a:gd name="connsiteX112" fmla="*/ 1441938 w 2559136"/>
                <a:gd name="connsiteY112" fmla="*/ 1432861 h 2280002"/>
                <a:gd name="connsiteX113" fmla="*/ 1450730 w 2559136"/>
                <a:gd name="connsiteY113" fmla="*/ 1362523 h 2280002"/>
                <a:gd name="connsiteX114" fmla="*/ 1477107 w 2559136"/>
                <a:gd name="connsiteY114" fmla="*/ 1239430 h 2280002"/>
                <a:gd name="connsiteX115" fmla="*/ 1512277 w 2559136"/>
                <a:gd name="connsiteY115" fmla="*/ 993246 h 2280002"/>
                <a:gd name="connsiteX116" fmla="*/ 1547446 w 2559136"/>
                <a:gd name="connsiteY116" fmla="*/ 738269 h 2280002"/>
                <a:gd name="connsiteX117" fmla="*/ 1556238 w 2559136"/>
                <a:gd name="connsiteY117" fmla="*/ 685515 h 2280002"/>
                <a:gd name="connsiteX118" fmla="*/ 1565030 w 2559136"/>
                <a:gd name="connsiteY118" fmla="*/ 720684 h 2280002"/>
                <a:gd name="connsiteX119" fmla="*/ 1573823 w 2559136"/>
                <a:gd name="connsiteY119" fmla="*/ 1362523 h 2280002"/>
                <a:gd name="connsiteX120" fmla="*/ 1591407 w 2559136"/>
                <a:gd name="connsiteY120" fmla="*/ 1292184 h 2280002"/>
                <a:gd name="connsiteX121" fmla="*/ 1608992 w 2559136"/>
                <a:gd name="connsiteY121" fmla="*/ 1221846 h 2280002"/>
                <a:gd name="connsiteX122" fmla="*/ 1617784 w 2559136"/>
                <a:gd name="connsiteY122" fmla="*/ 1177884 h 2280002"/>
                <a:gd name="connsiteX123" fmla="*/ 1644161 w 2559136"/>
                <a:gd name="connsiteY123" fmla="*/ 1169092 h 2280002"/>
                <a:gd name="connsiteX124" fmla="*/ 1652953 w 2559136"/>
                <a:gd name="connsiteY124" fmla="*/ 1142715 h 2280002"/>
                <a:gd name="connsiteX125" fmla="*/ 1688123 w 2559136"/>
                <a:gd name="connsiteY125" fmla="*/ 1081169 h 2280002"/>
                <a:gd name="connsiteX126" fmla="*/ 1688123 w 2559136"/>
                <a:gd name="connsiteY126" fmla="*/ 1353730 h 2280002"/>
                <a:gd name="connsiteX127" fmla="*/ 1705707 w 2559136"/>
                <a:gd name="connsiteY127" fmla="*/ 1635084 h 2280002"/>
                <a:gd name="connsiteX128" fmla="*/ 1714500 w 2559136"/>
                <a:gd name="connsiteY128" fmla="*/ 1670254 h 2280002"/>
                <a:gd name="connsiteX129" fmla="*/ 1758461 w 2559136"/>
                <a:gd name="connsiteY129" fmla="*/ 1503200 h 2280002"/>
                <a:gd name="connsiteX130" fmla="*/ 1767253 w 2559136"/>
                <a:gd name="connsiteY130" fmla="*/ 1476823 h 2280002"/>
                <a:gd name="connsiteX131" fmla="*/ 1776046 w 2559136"/>
                <a:gd name="connsiteY131" fmla="*/ 1441654 h 2280002"/>
                <a:gd name="connsiteX132" fmla="*/ 1793630 w 2559136"/>
                <a:gd name="connsiteY132" fmla="*/ 1248223 h 2280002"/>
                <a:gd name="connsiteX133" fmla="*/ 1811215 w 2559136"/>
                <a:gd name="connsiteY133" fmla="*/ 1213054 h 2280002"/>
                <a:gd name="connsiteX134" fmla="*/ 1820007 w 2559136"/>
                <a:gd name="connsiteY134" fmla="*/ 1503200 h 2280002"/>
                <a:gd name="connsiteX135" fmla="*/ 1820007 w 2559136"/>
                <a:gd name="connsiteY135" fmla="*/ 1881269 h 2280002"/>
                <a:gd name="connsiteX136" fmla="*/ 1828800 w 2559136"/>
                <a:gd name="connsiteY136" fmla="*/ 1916438 h 2280002"/>
                <a:gd name="connsiteX137" fmla="*/ 1837592 w 2559136"/>
                <a:gd name="connsiteY137" fmla="*/ 1828515 h 2280002"/>
                <a:gd name="connsiteX138" fmla="*/ 1855177 w 2559136"/>
                <a:gd name="connsiteY138" fmla="*/ 1723007 h 2280002"/>
                <a:gd name="connsiteX139" fmla="*/ 1863969 w 2559136"/>
                <a:gd name="connsiteY139" fmla="*/ 1643877 h 2280002"/>
                <a:gd name="connsiteX140" fmla="*/ 1872761 w 2559136"/>
                <a:gd name="connsiteY140" fmla="*/ 1468030 h 2280002"/>
                <a:gd name="connsiteX141" fmla="*/ 1881553 w 2559136"/>
                <a:gd name="connsiteY141" fmla="*/ 1441654 h 2280002"/>
                <a:gd name="connsiteX142" fmla="*/ 1899138 w 2559136"/>
                <a:gd name="connsiteY142" fmla="*/ 1344938 h 2280002"/>
                <a:gd name="connsiteX143" fmla="*/ 1916723 w 2559136"/>
                <a:gd name="connsiteY143" fmla="*/ 1731800 h 2280002"/>
                <a:gd name="connsiteX144" fmla="*/ 1925515 w 2559136"/>
                <a:gd name="connsiteY144" fmla="*/ 1802138 h 2280002"/>
                <a:gd name="connsiteX145" fmla="*/ 1934307 w 2559136"/>
                <a:gd name="connsiteY145" fmla="*/ 1714215 h 2280002"/>
                <a:gd name="connsiteX146" fmla="*/ 1943100 w 2559136"/>
                <a:gd name="connsiteY146" fmla="*/ 1591123 h 2280002"/>
                <a:gd name="connsiteX147" fmla="*/ 1951892 w 2559136"/>
                <a:gd name="connsiteY147" fmla="*/ 1529577 h 2280002"/>
                <a:gd name="connsiteX148" fmla="*/ 1969477 w 2559136"/>
                <a:gd name="connsiteY148" fmla="*/ 1564746 h 2280002"/>
                <a:gd name="connsiteX149" fmla="*/ 1987061 w 2559136"/>
                <a:gd name="connsiteY149" fmla="*/ 1802138 h 2280002"/>
                <a:gd name="connsiteX150" fmla="*/ 2013438 w 2559136"/>
                <a:gd name="connsiteY150" fmla="*/ 1696630 h 2280002"/>
                <a:gd name="connsiteX151" fmla="*/ 2022230 w 2559136"/>
                <a:gd name="connsiteY151" fmla="*/ 1670254 h 2280002"/>
                <a:gd name="connsiteX152" fmla="*/ 2039815 w 2559136"/>
                <a:gd name="connsiteY152" fmla="*/ 1608707 h 2280002"/>
                <a:gd name="connsiteX153" fmla="*/ 2057400 w 2559136"/>
                <a:gd name="connsiteY153" fmla="*/ 1687838 h 2280002"/>
                <a:gd name="connsiteX154" fmla="*/ 2074984 w 2559136"/>
                <a:gd name="connsiteY154" fmla="*/ 1810930 h 2280002"/>
                <a:gd name="connsiteX155" fmla="*/ 2083777 w 2559136"/>
                <a:gd name="connsiteY155" fmla="*/ 1881269 h 2280002"/>
                <a:gd name="connsiteX156" fmla="*/ 2092569 w 2559136"/>
                <a:gd name="connsiteY156" fmla="*/ 1837307 h 2280002"/>
                <a:gd name="connsiteX157" fmla="*/ 2101361 w 2559136"/>
                <a:gd name="connsiteY157" fmla="*/ 1810930 h 2280002"/>
                <a:gd name="connsiteX158" fmla="*/ 2127738 w 2559136"/>
                <a:gd name="connsiteY158" fmla="*/ 1670254 h 2280002"/>
                <a:gd name="connsiteX159" fmla="*/ 2136530 w 2559136"/>
                <a:gd name="connsiteY159" fmla="*/ 1582330 h 2280002"/>
                <a:gd name="connsiteX160" fmla="*/ 2145323 w 2559136"/>
                <a:gd name="connsiteY160" fmla="*/ 1503200 h 2280002"/>
                <a:gd name="connsiteX161" fmla="*/ 2154115 w 2559136"/>
                <a:gd name="connsiteY161" fmla="*/ 1406484 h 2280002"/>
                <a:gd name="connsiteX162" fmla="*/ 2171700 w 2559136"/>
                <a:gd name="connsiteY162" fmla="*/ 1353730 h 2280002"/>
                <a:gd name="connsiteX163" fmla="*/ 2180492 w 2559136"/>
                <a:gd name="connsiteY163" fmla="*/ 1415277 h 2280002"/>
                <a:gd name="connsiteX164" fmla="*/ 2189284 w 2559136"/>
                <a:gd name="connsiteY164" fmla="*/ 1468030 h 2280002"/>
                <a:gd name="connsiteX165" fmla="*/ 2198077 w 2559136"/>
                <a:gd name="connsiteY165" fmla="*/ 1599915 h 2280002"/>
                <a:gd name="connsiteX166" fmla="*/ 2206869 w 2559136"/>
                <a:gd name="connsiteY166" fmla="*/ 1679046 h 2280002"/>
                <a:gd name="connsiteX167" fmla="*/ 2224453 w 2559136"/>
                <a:gd name="connsiteY167" fmla="*/ 1810930 h 2280002"/>
                <a:gd name="connsiteX168" fmla="*/ 2242038 w 2559136"/>
                <a:gd name="connsiteY168" fmla="*/ 1758177 h 2280002"/>
                <a:gd name="connsiteX169" fmla="*/ 2259623 w 2559136"/>
                <a:gd name="connsiteY169" fmla="*/ 1705423 h 2280002"/>
                <a:gd name="connsiteX170" fmla="*/ 2268415 w 2559136"/>
                <a:gd name="connsiteY170" fmla="*/ 1635084 h 2280002"/>
                <a:gd name="connsiteX171" fmla="*/ 2294792 w 2559136"/>
                <a:gd name="connsiteY171" fmla="*/ 1582330 h 2280002"/>
                <a:gd name="connsiteX172" fmla="*/ 2303584 w 2559136"/>
                <a:gd name="connsiteY172" fmla="*/ 1529577 h 2280002"/>
                <a:gd name="connsiteX173" fmla="*/ 2321169 w 2559136"/>
                <a:gd name="connsiteY173" fmla="*/ 1468030 h 2280002"/>
                <a:gd name="connsiteX174" fmla="*/ 2329961 w 2559136"/>
                <a:gd name="connsiteY174" fmla="*/ 1397692 h 2280002"/>
                <a:gd name="connsiteX175" fmla="*/ 2347546 w 2559136"/>
                <a:gd name="connsiteY175" fmla="*/ 1344938 h 2280002"/>
                <a:gd name="connsiteX176" fmla="*/ 2365130 w 2559136"/>
                <a:gd name="connsiteY176" fmla="*/ 1591123 h 2280002"/>
                <a:gd name="connsiteX177" fmla="*/ 2382715 w 2559136"/>
                <a:gd name="connsiteY177" fmla="*/ 1670254 h 2280002"/>
                <a:gd name="connsiteX178" fmla="*/ 2391507 w 2559136"/>
                <a:gd name="connsiteY178" fmla="*/ 1758177 h 2280002"/>
                <a:gd name="connsiteX179" fmla="*/ 2400300 w 2559136"/>
                <a:gd name="connsiteY179" fmla="*/ 1810930 h 2280002"/>
                <a:gd name="connsiteX180" fmla="*/ 2426677 w 2559136"/>
                <a:gd name="connsiteY180" fmla="*/ 1775761 h 2280002"/>
                <a:gd name="connsiteX181" fmla="*/ 2435469 w 2559136"/>
                <a:gd name="connsiteY181" fmla="*/ 1749384 h 2280002"/>
                <a:gd name="connsiteX182" fmla="*/ 2453053 w 2559136"/>
                <a:gd name="connsiteY182" fmla="*/ 1723007 h 2280002"/>
                <a:gd name="connsiteX183" fmla="*/ 2461846 w 2559136"/>
                <a:gd name="connsiteY183" fmla="*/ 1635084 h 2280002"/>
                <a:gd name="connsiteX184" fmla="*/ 2470638 w 2559136"/>
                <a:gd name="connsiteY184" fmla="*/ 1599915 h 2280002"/>
                <a:gd name="connsiteX185" fmla="*/ 2479430 w 2559136"/>
                <a:gd name="connsiteY185" fmla="*/ 1547161 h 2280002"/>
                <a:gd name="connsiteX186" fmla="*/ 2488223 w 2559136"/>
                <a:gd name="connsiteY186" fmla="*/ 1503200 h 2280002"/>
                <a:gd name="connsiteX187" fmla="*/ 2497015 w 2559136"/>
                <a:gd name="connsiteY187" fmla="*/ 1406484 h 2280002"/>
                <a:gd name="connsiteX188" fmla="*/ 2514600 w 2559136"/>
                <a:gd name="connsiteY188" fmla="*/ 1679046 h 2280002"/>
                <a:gd name="connsiteX189" fmla="*/ 2523392 w 2559136"/>
                <a:gd name="connsiteY189" fmla="*/ 1881269 h 2280002"/>
                <a:gd name="connsiteX190" fmla="*/ 2532184 w 2559136"/>
                <a:gd name="connsiteY190" fmla="*/ 1854892 h 2280002"/>
                <a:gd name="connsiteX191" fmla="*/ 2549769 w 2559136"/>
                <a:gd name="connsiteY191" fmla="*/ 1828515 h 2280002"/>
                <a:gd name="connsiteX192" fmla="*/ 2558561 w 2559136"/>
                <a:gd name="connsiteY192" fmla="*/ 1775761 h 2280002"/>
                <a:gd name="connsiteX0" fmla="*/ 0 w 2559136"/>
                <a:gd name="connsiteY0" fmla="*/ 1740592 h 2280002"/>
                <a:gd name="connsiteX1" fmla="*/ 61546 w 2559136"/>
                <a:gd name="connsiteY1" fmla="*/ 1424069 h 2280002"/>
                <a:gd name="connsiteX2" fmla="*/ 79130 w 2559136"/>
                <a:gd name="connsiteY2" fmla="*/ 917046 h 2280002"/>
                <a:gd name="connsiteX3" fmla="*/ 87923 w 2559136"/>
                <a:gd name="connsiteY3" fmla="*/ 1538369 h 2280002"/>
                <a:gd name="connsiteX4" fmla="*/ 96715 w 2559136"/>
                <a:gd name="connsiteY4" fmla="*/ 1608707 h 2280002"/>
                <a:gd name="connsiteX5" fmla="*/ 114300 w 2559136"/>
                <a:gd name="connsiteY5" fmla="*/ 1714215 h 2280002"/>
                <a:gd name="connsiteX6" fmla="*/ 123092 w 2559136"/>
                <a:gd name="connsiteY6" fmla="*/ 2109869 h 2280002"/>
                <a:gd name="connsiteX7" fmla="*/ 131884 w 2559136"/>
                <a:gd name="connsiteY7" fmla="*/ 1819723 h 2280002"/>
                <a:gd name="connsiteX8" fmla="*/ 149469 w 2559136"/>
                <a:gd name="connsiteY8" fmla="*/ 1766969 h 2280002"/>
                <a:gd name="connsiteX9" fmla="*/ 158261 w 2559136"/>
                <a:gd name="connsiteY9" fmla="*/ 1687838 h 2280002"/>
                <a:gd name="connsiteX10" fmla="*/ 175846 w 2559136"/>
                <a:gd name="connsiteY10" fmla="*/ 1635084 h 2280002"/>
                <a:gd name="connsiteX11" fmla="*/ 193430 w 2559136"/>
                <a:gd name="connsiteY11" fmla="*/ 1547161 h 2280002"/>
                <a:gd name="connsiteX12" fmla="*/ 202223 w 2559136"/>
                <a:gd name="connsiteY12" fmla="*/ 1503200 h 2280002"/>
                <a:gd name="connsiteX13" fmla="*/ 219807 w 2559136"/>
                <a:gd name="connsiteY13" fmla="*/ 908254 h 2280002"/>
                <a:gd name="connsiteX14" fmla="*/ 237392 w 2559136"/>
                <a:gd name="connsiteY14" fmla="*/ 1511992 h 2280002"/>
                <a:gd name="connsiteX15" fmla="*/ 246184 w 2559136"/>
                <a:gd name="connsiteY15" fmla="*/ 1538369 h 2280002"/>
                <a:gd name="connsiteX16" fmla="*/ 254977 w 2559136"/>
                <a:gd name="connsiteY16" fmla="*/ 1573538 h 2280002"/>
                <a:gd name="connsiteX17" fmla="*/ 316523 w 2559136"/>
                <a:gd name="connsiteY17" fmla="*/ 1599915 h 2280002"/>
                <a:gd name="connsiteX18" fmla="*/ 334107 w 2559136"/>
                <a:gd name="connsiteY18" fmla="*/ 1661461 h 2280002"/>
                <a:gd name="connsiteX19" fmla="*/ 342900 w 2559136"/>
                <a:gd name="connsiteY19" fmla="*/ 1916438 h 2280002"/>
                <a:gd name="connsiteX20" fmla="*/ 351692 w 2559136"/>
                <a:gd name="connsiteY20" fmla="*/ 1802138 h 2280002"/>
                <a:gd name="connsiteX21" fmla="*/ 360484 w 2559136"/>
                <a:gd name="connsiteY21" fmla="*/ 1854892 h 2280002"/>
                <a:gd name="connsiteX22" fmla="*/ 369277 w 2559136"/>
                <a:gd name="connsiteY22" fmla="*/ 1828515 h 2280002"/>
                <a:gd name="connsiteX23" fmla="*/ 378069 w 2559136"/>
                <a:gd name="connsiteY23" fmla="*/ 2080561 h 2280002"/>
                <a:gd name="connsiteX24" fmla="*/ 386861 w 2559136"/>
                <a:gd name="connsiteY24" fmla="*/ 1740592 h 2280002"/>
                <a:gd name="connsiteX25" fmla="*/ 404446 w 2559136"/>
                <a:gd name="connsiteY25" fmla="*/ 1397692 h 2280002"/>
                <a:gd name="connsiteX26" fmla="*/ 413238 w 2559136"/>
                <a:gd name="connsiteY26" fmla="*/ 1424069 h 2280002"/>
                <a:gd name="connsiteX27" fmla="*/ 430823 w 2559136"/>
                <a:gd name="connsiteY27" fmla="*/ 1069446 h 2280002"/>
                <a:gd name="connsiteX28" fmla="*/ 439615 w 2559136"/>
                <a:gd name="connsiteY28" fmla="*/ 1503200 h 2280002"/>
                <a:gd name="connsiteX29" fmla="*/ 465992 w 2559136"/>
                <a:gd name="connsiteY29" fmla="*/ 1564746 h 2280002"/>
                <a:gd name="connsiteX30" fmla="*/ 492369 w 2559136"/>
                <a:gd name="connsiteY30" fmla="*/ 1582330 h 2280002"/>
                <a:gd name="connsiteX31" fmla="*/ 501161 w 2559136"/>
                <a:gd name="connsiteY31" fmla="*/ 1555954 h 2280002"/>
                <a:gd name="connsiteX32" fmla="*/ 518746 w 2559136"/>
                <a:gd name="connsiteY32" fmla="*/ 1834377 h 2280002"/>
                <a:gd name="connsiteX33" fmla="*/ 527538 w 2559136"/>
                <a:gd name="connsiteY33" fmla="*/ 1459238 h 2280002"/>
                <a:gd name="connsiteX34" fmla="*/ 518746 w 2559136"/>
                <a:gd name="connsiteY34" fmla="*/ 1336146 h 2280002"/>
                <a:gd name="connsiteX35" fmla="*/ 501161 w 2559136"/>
                <a:gd name="connsiteY35" fmla="*/ 1283392 h 2280002"/>
                <a:gd name="connsiteX36" fmla="*/ 509953 w 2559136"/>
                <a:gd name="connsiteY36" fmla="*/ 1257015 h 2280002"/>
                <a:gd name="connsiteX37" fmla="*/ 518746 w 2559136"/>
                <a:gd name="connsiteY37" fmla="*/ 1300977 h 2280002"/>
                <a:gd name="connsiteX38" fmla="*/ 536330 w 2559136"/>
                <a:gd name="connsiteY38" fmla="*/ 1353730 h 2280002"/>
                <a:gd name="connsiteX39" fmla="*/ 571500 w 2559136"/>
                <a:gd name="connsiteY39" fmla="*/ 1397692 h 2280002"/>
                <a:gd name="connsiteX40" fmla="*/ 597877 w 2559136"/>
                <a:gd name="connsiteY40" fmla="*/ 1406484 h 2280002"/>
                <a:gd name="connsiteX41" fmla="*/ 624253 w 2559136"/>
                <a:gd name="connsiteY41" fmla="*/ 1520784 h 2280002"/>
                <a:gd name="connsiteX42" fmla="*/ 633046 w 2559136"/>
                <a:gd name="connsiteY42" fmla="*/ 1696630 h 2280002"/>
                <a:gd name="connsiteX43" fmla="*/ 659423 w 2559136"/>
                <a:gd name="connsiteY43" fmla="*/ 1608707 h 2280002"/>
                <a:gd name="connsiteX44" fmla="*/ 650630 w 2559136"/>
                <a:gd name="connsiteY44" fmla="*/ 1336146 h 2280002"/>
                <a:gd name="connsiteX45" fmla="*/ 641838 w 2559136"/>
                <a:gd name="connsiteY45" fmla="*/ 1309769 h 2280002"/>
                <a:gd name="connsiteX46" fmla="*/ 624253 w 2559136"/>
                <a:gd name="connsiteY46" fmla="*/ 1283392 h 2280002"/>
                <a:gd name="connsiteX47" fmla="*/ 633046 w 2559136"/>
                <a:gd name="connsiteY47" fmla="*/ 1046000 h 2280002"/>
                <a:gd name="connsiteX48" fmla="*/ 641837 w 2559136"/>
                <a:gd name="connsiteY48" fmla="*/ 732407 h 2280002"/>
                <a:gd name="connsiteX49" fmla="*/ 641838 w 2559136"/>
                <a:gd name="connsiteY49" fmla="*/ 1107546 h 2280002"/>
                <a:gd name="connsiteX50" fmla="*/ 659423 w 2559136"/>
                <a:gd name="connsiteY50" fmla="*/ 1160300 h 2280002"/>
                <a:gd name="connsiteX51" fmla="*/ 685800 w 2559136"/>
                <a:gd name="connsiteY51" fmla="*/ 1142715 h 2280002"/>
                <a:gd name="connsiteX52" fmla="*/ 677007 w 2559136"/>
                <a:gd name="connsiteY52" fmla="*/ 1169092 h 2280002"/>
                <a:gd name="connsiteX53" fmla="*/ 703384 w 2559136"/>
                <a:gd name="connsiteY53" fmla="*/ 1336146 h 2280002"/>
                <a:gd name="connsiteX54" fmla="*/ 712177 w 2559136"/>
                <a:gd name="connsiteY54" fmla="*/ 1362523 h 2280002"/>
                <a:gd name="connsiteX55" fmla="*/ 712177 w 2559136"/>
                <a:gd name="connsiteY55" fmla="*/ 1459238 h 2280002"/>
                <a:gd name="connsiteX56" fmla="*/ 720969 w 2559136"/>
                <a:gd name="connsiteY56" fmla="*/ 2271061 h 2280002"/>
                <a:gd name="connsiteX57" fmla="*/ 738553 w 2559136"/>
                <a:gd name="connsiteY57" fmla="*/ 1362523 h 2280002"/>
                <a:gd name="connsiteX58" fmla="*/ 729761 w 2559136"/>
                <a:gd name="connsiteY58" fmla="*/ 1142715 h 2280002"/>
                <a:gd name="connsiteX59" fmla="*/ 720969 w 2559136"/>
                <a:gd name="connsiteY59" fmla="*/ 1116338 h 2280002"/>
                <a:gd name="connsiteX60" fmla="*/ 729761 w 2559136"/>
                <a:gd name="connsiteY60" fmla="*/ 676723 h 2280002"/>
                <a:gd name="connsiteX61" fmla="*/ 738553 w 2559136"/>
                <a:gd name="connsiteY61" fmla="*/ 720684 h 2280002"/>
                <a:gd name="connsiteX62" fmla="*/ 756138 w 2559136"/>
                <a:gd name="connsiteY62" fmla="*/ 764646 h 2280002"/>
                <a:gd name="connsiteX63" fmla="*/ 764930 w 2559136"/>
                <a:gd name="connsiteY63" fmla="*/ 791023 h 2280002"/>
                <a:gd name="connsiteX64" fmla="*/ 782515 w 2559136"/>
                <a:gd name="connsiteY64" fmla="*/ 852569 h 2280002"/>
                <a:gd name="connsiteX65" fmla="*/ 764930 w 2559136"/>
                <a:gd name="connsiteY65" fmla="*/ 922907 h 2280002"/>
                <a:gd name="connsiteX66" fmla="*/ 773723 w 2559136"/>
                <a:gd name="connsiteY66" fmla="*/ 966869 h 2280002"/>
                <a:gd name="connsiteX67" fmla="*/ 800100 w 2559136"/>
                <a:gd name="connsiteY67" fmla="*/ 1046000 h 2280002"/>
                <a:gd name="connsiteX68" fmla="*/ 817684 w 2559136"/>
                <a:gd name="connsiteY68" fmla="*/ 1081169 h 2280002"/>
                <a:gd name="connsiteX69" fmla="*/ 826477 w 2559136"/>
                <a:gd name="connsiteY69" fmla="*/ 1116338 h 2280002"/>
                <a:gd name="connsiteX70" fmla="*/ 844061 w 2559136"/>
                <a:gd name="connsiteY70" fmla="*/ 1169092 h 2280002"/>
                <a:gd name="connsiteX71" fmla="*/ 852853 w 2559136"/>
                <a:gd name="connsiteY71" fmla="*/ 1658529 h 2280002"/>
                <a:gd name="connsiteX72" fmla="*/ 861646 w 2559136"/>
                <a:gd name="connsiteY72" fmla="*/ 1063584 h 2280002"/>
                <a:gd name="connsiteX73" fmla="*/ 870438 w 2559136"/>
                <a:gd name="connsiteY73" fmla="*/ 817400 h 2280002"/>
                <a:gd name="connsiteX74" fmla="*/ 879230 w 2559136"/>
                <a:gd name="connsiteY74" fmla="*/ 500877 h 2280002"/>
                <a:gd name="connsiteX75" fmla="*/ 888023 w 2559136"/>
                <a:gd name="connsiteY75" fmla="*/ 14369 h 2280002"/>
                <a:gd name="connsiteX76" fmla="*/ 896815 w 2559136"/>
                <a:gd name="connsiteY76" fmla="*/ 439330 h 2280002"/>
                <a:gd name="connsiteX77" fmla="*/ 914400 w 2559136"/>
                <a:gd name="connsiteY77" fmla="*/ 553630 h 2280002"/>
                <a:gd name="connsiteX78" fmla="*/ 958361 w 2559136"/>
                <a:gd name="connsiteY78" fmla="*/ 711892 h 2280002"/>
                <a:gd name="connsiteX79" fmla="*/ 984738 w 2559136"/>
                <a:gd name="connsiteY79" fmla="*/ 843777 h 2280002"/>
                <a:gd name="connsiteX80" fmla="*/ 993530 w 2559136"/>
                <a:gd name="connsiteY80" fmla="*/ 808607 h 2280002"/>
                <a:gd name="connsiteX81" fmla="*/ 1002323 w 2559136"/>
                <a:gd name="connsiteY81" fmla="*/ 1315630 h 2280002"/>
                <a:gd name="connsiteX82" fmla="*/ 1019907 w 2559136"/>
                <a:gd name="connsiteY82" fmla="*/ 500877 h 2280002"/>
                <a:gd name="connsiteX83" fmla="*/ 1037492 w 2559136"/>
                <a:gd name="connsiteY83" fmla="*/ 439330 h 2280002"/>
                <a:gd name="connsiteX84" fmla="*/ 1046284 w 2559136"/>
                <a:gd name="connsiteY84" fmla="*/ 465707 h 2280002"/>
                <a:gd name="connsiteX85" fmla="*/ 1063869 w 2559136"/>
                <a:gd name="connsiteY85" fmla="*/ 615177 h 2280002"/>
                <a:gd name="connsiteX86" fmla="*/ 1081453 w 2559136"/>
                <a:gd name="connsiteY86" fmla="*/ 914115 h 2280002"/>
                <a:gd name="connsiteX87" fmla="*/ 1090246 w 2559136"/>
                <a:gd name="connsiteY87" fmla="*/ 966869 h 2280002"/>
                <a:gd name="connsiteX88" fmla="*/ 1107830 w 2559136"/>
                <a:gd name="connsiteY88" fmla="*/ 922907 h 2280002"/>
                <a:gd name="connsiteX89" fmla="*/ 1125415 w 2559136"/>
                <a:gd name="connsiteY89" fmla="*/ 852569 h 2280002"/>
                <a:gd name="connsiteX90" fmla="*/ 1134207 w 2559136"/>
                <a:gd name="connsiteY90" fmla="*/ 817400 h 2280002"/>
                <a:gd name="connsiteX91" fmla="*/ 1151792 w 2559136"/>
                <a:gd name="connsiteY91" fmla="*/ 366061 h 2280002"/>
                <a:gd name="connsiteX92" fmla="*/ 1169377 w 2559136"/>
                <a:gd name="connsiteY92" fmla="*/ 958077 h 2280002"/>
                <a:gd name="connsiteX93" fmla="*/ 1178169 w 2559136"/>
                <a:gd name="connsiteY93" fmla="*/ 1089961 h 2280002"/>
                <a:gd name="connsiteX94" fmla="*/ 1186961 w 2559136"/>
                <a:gd name="connsiteY94" fmla="*/ 1151507 h 2280002"/>
                <a:gd name="connsiteX95" fmla="*/ 1204546 w 2559136"/>
                <a:gd name="connsiteY95" fmla="*/ 1274600 h 2280002"/>
                <a:gd name="connsiteX96" fmla="*/ 1239715 w 2559136"/>
                <a:gd name="connsiteY96" fmla="*/ 1787484 h 2280002"/>
                <a:gd name="connsiteX97" fmla="*/ 1257300 w 2559136"/>
                <a:gd name="connsiteY97" fmla="*/ 1257015 h 2280002"/>
                <a:gd name="connsiteX98" fmla="*/ 1274884 w 2559136"/>
                <a:gd name="connsiteY98" fmla="*/ 665000 h 2280002"/>
                <a:gd name="connsiteX99" fmla="*/ 1301261 w 2559136"/>
                <a:gd name="connsiteY99" fmla="*/ 1213054 h 2280002"/>
                <a:gd name="connsiteX100" fmla="*/ 1318846 w 2559136"/>
                <a:gd name="connsiteY100" fmla="*/ 1292184 h 2280002"/>
                <a:gd name="connsiteX101" fmla="*/ 1310053 w 2559136"/>
                <a:gd name="connsiteY101" fmla="*/ 1503200 h 2280002"/>
                <a:gd name="connsiteX102" fmla="*/ 1318846 w 2559136"/>
                <a:gd name="connsiteY102" fmla="*/ 1336146 h 2280002"/>
                <a:gd name="connsiteX103" fmla="*/ 1327638 w 2559136"/>
                <a:gd name="connsiteY103" fmla="*/ 1107546 h 2280002"/>
                <a:gd name="connsiteX104" fmla="*/ 1362807 w 2559136"/>
                <a:gd name="connsiteY104" fmla="*/ 966869 h 2280002"/>
                <a:gd name="connsiteX105" fmla="*/ 1380392 w 2559136"/>
                <a:gd name="connsiteY105" fmla="*/ 931700 h 2280002"/>
                <a:gd name="connsiteX106" fmla="*/ 1389184 w 2559136"/>
                <a:gd name="connsiteY106" fmla="*/ 720684 h 2280002"/>
                <a:gd name="connsiteX107" fmla="*/ 1406769 w 2559136"/>
                <a:gd name="connsiteY107" fmla="*/ 755854 h 2280002"/>
                <a:gd name="connsiteX108" fmla="*/ 1415561 w 2559136"/>
                <a:gd name="connsiteY108" fmla="*/ 852569 h 2280002"/>
                <a:gd name="connsiteX109" fmla="*/ 1406769 w 2559136"/>
                <a:gd name="connsiteY109" fmla="*/ 1046000 h 2280002"/>
                <a:gd name="connsiteX110" fmla="*/ 1424353 w 2559136"/>
                <a:gd name="connsiteY110" fmla="*/ 1318561 h 2280002"/>
                <a:gd name="connsiteX111" fmla="*/ 1433146 w 2559136"/>
                <a:gd name="connsiteY111" fmla="*/ 1380107 h 2280002"/>
                <a:gd name="connsiteX112" fmla="*/ 1441938 w 2559136"/>
                <a:gd name="connsiteY112" fmla="*/ 1432861 h 2280002"/>
                <a:gd name="connsiteX113" fmla="*/ 1450730 w 2559136"/>
                <a:gd name="connsiteY113" fmla="*/ 1362523 h 2280002"/>
                <a:gd name="connsiteX114" fmla="*/ 1477107 w 2559136"/>
                <a:gd name="connsiteY114" fmla="*/ 1239430 h 2280002"/>
                <a:gd name="connsiteX115" fmla="*/ 1512277 w 2559136"/>
                <a:gd name="connsiteY115" fmla="*/ 993246 h 2280002"/>
                <a:gd name="connsiteX116" fmla="*/ 1547446 w 2559136"/>
                <a:gd name="connsiteY116" fmla="*/ 738269 h 2280002"/>
                <a:gd name="connsiteX117" fmla="*/ 1556238 w 2559136"/>
                <a:gd name="connsiteY117" fmla="*/ 685515 h 2280002"/>
                <a:gd name="connsiteX118" fmla="*/ 1565030 w 2559136"/>
                <a:gd name="connsiteY118" fmla="*/ 720684 h 2280002"/>
                <a:gd name="connsiteX119" fmla="*/ 1573823 w 2559136"/>
                <a:gd name="connsiteY119" fmla="*/ 1362523 h 2280002"/>
                <a:gd name="connsiteX120" fmla="*/ 1591407 w 2559136"/>
                <a:gd name="connsiteY120" fmla="*/ 1292184 h 2280002"/>
                <a:gd name="connsiteX121" fmla="*/ 1608992 w 2559136"/>
                <a:gd name="connsiteY121" fmla="*/ 1221846 h 2280002"/>
                <a:gd name="connsiteX122" fmla="*/ 1617784 w 2559136"/>
                <a:gd name="connsiteY122" fmla="*/ 1177884 h 2280002"/>
                <a:gd name="connsiteX123" fmla="*/ 1644161 w 2559136"/>
                <a:gd name="connsiteY123" fmla="*/ 1169092 h 2280002"/>
                <a:gd name="connsiteX124" fmla="*/ 1652953 w 2559136"/>
                <a:gd name="connsiteY124" fmla="*/ 1142715 h 2280002"/>
                <a:gd name="connsiteX125" fmla="*/ 1688123 w 2559136"/>
                <a:gd name="connsiteY125" fmla="*/ 1081169 h 2280002"/>
                <a:gd name="connsiteX126" fmla="*/ 1688123 w 2559136"/>
                <a:gd name="connsiteY126" fmla="*/ 1353730 h 2280002"/>
                <a:gd name="connsiteX127" fmla="*/ 1705707 w 2559136"/>
                <a:gd name="connsiteY127" fmla="*/ 1635084 h 2280002"/>
                <a:gd name="connsiteX128" fmla="*/ 1714500 w 2559136"/>
                <a:gd name="connsiteY128" fmla="*/ 1670254 h 2280002"/>
                <a:gd name="connsiteX129" fmla="*/ 1758461 w 2559136"/>
                <a:gd name="connsiteY129" fmla="*/ 1503200 h 2280002"/>
                <a:gd name="connsiteX130" fmla="*/ 1767253 w 2559136"/>
                <a:gd name="connsiteY130" fmla="*/ 1476823 h 2280002"/>
                <a:gd name="connsiteX131" fmla="*/ 1776046 w 2559136"/>
                <a:gd name="connsiteY131" fmla="*/ 1441654 h 2280002"/>
                <a:gd name="connsiteX132" fmla="*/ 1793630 w 2559136"/>
                <a:gd name="connsiteY132" fmla="*/ 1248223 h 2280002"/>
                <a:gd name="connsiteX133" fmla="*/ 1811215 w 2559136"/>
                <a:gd name="connsiteY133" fmla="*/ 1213054 h 2280002"/>
                <a:gd name="connsiteX134" fmla="*/ 1820007 w 2559136"/>
                <a:gd name="connsiteY134" fmla="*/ 1503200 h 2280002"/>
                <a:gd name="connsiteX135" fmla="*/ 1820007 w 2559136"/>
                <a:gd name="connsiteY135" fmla="*/ 1881269 h 2280002"/>
                <a:gd name="connsiteX136" fmla="*/ 1828800 w 2559136"/>
                <a:gd name="connsiteY136" fmla="*/ 1916438 h 2280002"/>
                <a:gd name="connsiteX137" fmla="*/ 1837592 w 2559136"/>
                <a:gd name="connsiteY137" fmla="*/ 1828515 h 2280002"/>
                <a:gd name="connsiteX138" fmla="*/ 1855177 w 2559136"/>
                <a:gd name="connsiteY138" fmla="*/ 1723007 h 2280002"/>
                <a:gd name="connsiteX139" fmla="*/ 1863969 w 2559136"/>
                <a:gd name="connsiteY139" fmla="*/ 1643877 h 2280002"/>
                <a:gd name="connsiteX140" fmla="*/ 1872761 w 2559136"/>
                <a:gd name="connsiteY140" fmla="*/ 1468030 h 2280002"/>
                <a:gd name="connsiteX141" fmla="*/ 1881553 w 2559136"/>
                <a:gd name="connsiteY141" fmla="*/ 1441654 h 2280002"/>
                <a:gd name="connsiteX142" fmla="*/ 1899138 w 2559136"/>
                <a:gd name="connsiteY142" fmla="*/ 1344938 h 2280002"/>
                <a:gd name="connsiteX143" fmla="*/ 1916723 w 2559136"/>
                <a:gd name="connsiteY143" fmla="*/ 1731800 h 2280002"/>
                <a:gd name="connsiteX144" fmla="*/ 1925515 w 2559136"/>
                <a:gd name="connsiteY144" fmla="*/ 1802138 h 2280002"/>
                <a:gd name="connsiteX145" fmla="*/ 1934307 w 2559136"/>
                <a:gd name="connsiteY145" fmla="*/ 1714215 h 2280002"/>
                <a:gd name="connsiteX146" fmla="*/ 1943100 w 2559136"/>
                <a:gd name="connsiteY146" fmla="*/ 1591123 h 2280002"/>
                <a:gd name="connsiteX147" fmla="*/ 1951892 w 2559136"/>
                <a:gd name="connsiteY147" fmla="*/ 1529577 h 2280002"/>
                <a:gd name="connsiteX148" fmla="*/ 1969477 w 2559136"/>
                <a:gd name="connsiteY148" fmla="*/ 1564746 h 2280002"/>
                <a:gd name="connsiteX149" fmla="*/ 1987061 w 2559136"/>
                <a:gd name="connsiteY149" fmla="*/ 1802138 h 2280002"/>
                <a:gd name="connsiteX150" fmla="*/ 2013438 w 2559136"/>
                <a:gd name="connsiteY150" fmla="*/ 1696630 h 2280002"/>
                <a:gd name="connsiteX151" fmla="*/ 2022230 w 2559136"/>
                <a:gd name="connsiteY151" fmla="*/ 1670254 h 2280002"/>
                <a:gd name="connsiteX152" fmla="*/ 2039815 w 2559136"/>
                <a:gd name="connsiteY152" fmla="*/ 1608707 h 2280002"/>
                <a:gd name="connsiteX153" fmla="*/ 2057400 w 2559136"/>
                <a:gd name="connsiteY153" fmla="*/ 1687838 h 2280002"/>
                <a:gd name="connsiteX154" fmla="*/ 2074984 w 2559136"/>
                <a:gd name="connsiteY154" fmla="*/ 1810930 h 2280002"/>
                <a:gd name="connsiteX155" fmla="*/ 2083777 w 2559136"/>
                <a:gd name="connsiteY155" fmla="*/ 1881269 h 2280002"/>
                <a:gd name="connsiteX156" fmla="*/ 2092569 w 2559136"/>
                <a:gd name="connsiteY156" fmla="*/ 1837307 h 2280002"/>
                <a:gd name="connsiteX157" fmla="*/ 2101361 w 2559136"/>
                <a:gd name="connsiteY157" fmla="*/ 1810930 h 2280002"/>
                <a:gd name="connsiteX158" fmla="*/ 2127738 w 2559136"/>
                <a:gd name="connsiteY158" fmla="*/ 1670254 h 2280002"/>
                <a:gd name="connsiteX159" fmla="*/ 2136530 w 2559136"/>
                <a:gd name="connsiteY159" fmla="*/ 1582330 h 2280002"/>
                <a:gd name="connsiteX160" fmla="*/ 2145323 w 2559136"/>
                <a:gd name="connsiteY160" fmla="*/ 1503200 h 2280002"/>
                <a:gd name="connsiteX161" fmla="*/ 2154115 w 2559136"/>
                <a:gd name="connsiteY161" fmla="*/ 1406484 h 2280002"/>
                <a:gd name="connsiteX162" fmla="*/ 2171700 w 2559136"/>
                <a:gd name="connsiteY162" fmla="*/ 1353730 h 2280002"/>
                <a:gd name="connsiteX163" fmla="*/ 2180492 w 2559136"/>
                <a:gd name="connsiteY163" fmla="*/ 1415277 h 2280002"/>
                <a:gd name="connsiteX164" fmla="*/ 2189284 w 2559136"/>
                <a:gd name="connsiteY164" fmla="*/ 1468030 h 2280002"/>
                <a:gd name="connsiteX165" fmla="*/ 2198077 w 2559136"/>
                <a:gd name="connsiteY165" fmla="*/ 1599915 h 2280002"/>
                <a:gd name="connsiteX166" fmla="*/ 2206869 w 2559136"/>
                <a:gd name="connsiteY166" fmla="*/ 1679046 h 2280002"/>
                <a:gd name="connsiteX167" fmla="*/ 2224453 w 2559136"/>
                <a:gd name="connsiteY167" fmla="*/ 1810930 h 2280002"/>
                <a:gd name="connsiteX168" fmla="*/ 2242038 w 2559136"/>
                <a:gd name="connsiteY168" fmla="*/ 1758177 h 2280002"/>
                <a:gd name="connsiteX169" fmla="*/ 2259623 w 2559136"/>
                <a:gd name="connsiteY169" fmla="*/ 1705423 h 2280002"/>
                <a:gd name="connsiteX170" fmla="*/ 2268415 w 2559136"/>
                <a:gd name="connsiteY170" fmla="*/ 1635084 h 2280002"/>
                <a:gd name="connsiteX171" fmla="*/ 2294792 w 2559136"/>
                <a:gd name="connsiteY171" fmla="*/ 1582330 h 2280002"/>
                <a:gd name="connsiteX172" fmla="*/ 2303584 w 2559136"/>
                <a:gd name="connsiteY172" fmla="*/ 1529577 h 2280002"/>
                <a:gd name="connsiteX173" fmla="*/ 2321169 w 2559136"/>
                <a:gd name="connsiteY173" fmla="*/ 1468030 h 2280002"/>
                <a:gd name="connsiteX174" fmla="*/ 2329961 w 2559136"/>
                <a:gd name="connsiteY174" fmla="*/ 1397692 h 2280002"/>
                <a:gd name="connsiteX175" fmla="*/ 2347546 w 2559136"/>
                <a:gd name="connsiteY175" fmla="*/ 1344938 h 2280002"/>
                <a:gd name="connsiteX176" fmla="*/ 2365130 w 2559136"/>
                <a:gd name="connsiteY176" fmla="*/ 1591123 h 2280002"/>
                <a:gd name="connsiteX177" fmla="*/ 2382715 w 2559136"/>
                <a:gd name="connsiteY177" fmla="*/ 1670254 h 2280002"/>
                <a:gd name="connsiteX178" fmla="*/ 2391507 w 2559136"/>
                <a:gd name="connsiteY178" fmla="*/ 1758177 h 2280002"/>
                <a:gd name="connsiteX179" fmla="*/ 2400300 w 2559136"/>
                <a:gd name="connsiteY179" fmla="*/ 1810930 h 2280002"/>
                <a:gd name="connsiteX180" fmla="*/ 2426677 w 2559136"/>
                <a:gd name="connsiteY180" fmla="*/ 1775761 h 2280002"/>
                <a:gd name="connsiteX181" fmla="*/ 2435469 w 2559136"/>
                <a:gd name="connsiteY181" fmla="*/ 1749384 h 2280002"/>
                <a:gd name="connsiteX182" fmla="*/ 2453053 w 2559136"/>
                <a:gd name="connsiteY182" fmla="*/ 1723007 h 2280002"/>
                <a:gd name="connsiteX183" fmla="*/ 2461846 w 2559136"/>
                <a:gd name="connsiteY183" fmla="*/ 1635084 h 2280002"/>
                <a:gd name="connsiteX184" fmla="*/ 2470638 w 2559136"/>
                <a:gd name="connsiteY184" fmla="*/ 1599915 h 2280002"/>
                <a:gd name="connsiteX185" fmla="*/ 2479430 w 2559136"/>
                <a:gd name="connsiteY185" fmla="*/ 1547161 h 2280002"/>
                <a:gd name="connsiteX186" fmla="*/ 2488223 w 2559136"/>
                <a:gd name="connsiteY186" fmla="*/ 1503200 h 2280002"/>
                <a:gd name="connsiteX187" fmla="*/ 2497015 w 2559136"/>
                <a:gd name="connsiteY187" fmla="*/ 1406484 h 2280002"/>
                <a:gd name="connsiteX188" fmla="*/ 2514600 w 2559136"/>
                <a:gd name="connsiteY188" fmla="*/ 1679046 h 2280002"/>
                <a:gd name="connsiteX189" fmla="*/ 2523392 w 2559136"/>
                <a:gd name="connsiteY189" fmla="*/ 1881269 h 2280002"/>
                <a:gd name="connsiteX190" fmla="*/ 2532184 w 2559136"/>
                <a:gd name="connsiteY190" fmla="*/ 1854892 h 2280002"/>
                <a:gd name="connsiteX191" fmla="*/ 2549769 w 2559136"/>
                <a:gd name="connsiteY191" fmla="*/ 1828515 h 2280002"/>
                <a:gd name="connsiteX192" fmla="*/ 2558561 w 2559136"/>
                <a:gd name="connsiteY192" fmla="*/ 1775761 h 2280002"/>
                <a:gd name="connsiteX0" fmla="*/ 0 w 2559136"/>
                <a:gd name="connsiteY0" fmla="*/ 1740592 h 2280002"/>
                <a:gd name="connsiteX1" fmla="*/ 61546 w 2559136"/>
                <a:gd name="connsiteY1" fmla="*/ 1424069 h 2280002"/>
                <a:gd name="connsiteX2" fmla="*/ 79130 w 2559136"/>
                <a:gd name="connsiteY2" fmla="*/ 917046 h 2280002"/>
                <a:gd name="connsiteX3" fmla="*/ 87923 w 2559136"/>
                <a:gd name="connsiteY3" fmla="*/ 1538369 h 2280002"/>
                <a:gd name="connsiteX4" fmla="*/ 96715 w 2559136"/>
                <a:gd name="connsiteY4" fmla="*/ 1608707 h 2280002"/>
                <a:gd name="connsiteX5" fmla="*/ 114300 w 2559136"/>
                <a:gd name="connsiteY5" fmla="*/ 1714215 h 2280002"/>
                <a:gd name="connsiteX6" fmla="*/ 123092 w 2559136"/>
                <a:gd name="connsiteY6" fmla="*/ 2109869 h 2280002"/>
                <a:gd name="connsiteX7" fmla="*/ 131884 w 2559136"/>
                <a:gd name="connsiteY7" fmla="*/ 1819723 h 2280002"/>
                <a:gd name="connsiteX8" fmla="*/ 149469 w 2559136"/>
                <a:gd name="connsiteY8" fmla="*/ 1766969 h 2280002"/>
                <a:gd name="connsiteX9" fmla="*/ 158261 w 2559136"/>
                <a:gd name="connsiteY9" fmla="*/ 1687838 h 2280002"/>
                <a:gd name="connsiteX10" fmla="*/ 175846 w 2559136"/>
                <a:gd name="connsiteY10" fmla="*/ 1635084 h 2280002"/>
                <a:gd name="connsiteX11" fmla="*/ 193430 w 2559136"/>
                <a:gd name="connsiteY11" fmla="*/ 1547161 h 2280002"/>
                <a:gd name="connsiteX12" fmla="*/ 202223 w 2559136"/>
                <a:gd name="connsiteY12" fmla="*/ 1503200 h 2280002"/>
                <a:gd name="connsiteX13" fmla="*/ 219807 w 2559136"/>
                <a:gd name="connsiteY13" fmla="*/ 908254 h 2280002"/>
                <a:gd name="connsiteX14" fmla="*/ 237392 w 2559136"/>
                <a:gd name="connsiteY14" fmla="*/ 1511992 h 2280002"/>
                <a:gd name="connsiteX15" fmla="*/ 246184 w 2559136"/>
                <a:gd name="connsiteY15" fmla="*/ 1538369 h 2280002"/>
                <a:gd name="connsiteX16" fmla="*/ 254977 w 2559136"/>
                <a:gd name="connsiteY16" fmla="*/ 1573538 h 2280002"/>
                <a:gd name="connsiteX17" fmla="*/ 316523 w 2559136"/>
                <a:gd name="connsiteY17" fmla="*/ 1599915 h 2280002"/>
                <a:gd name="connsiteX18" fmla="*/ 334107 w 2559136"/>
                <a:gd name="connsiteY18" fmla="*/ 1661461 h 2280002"/>
                <a:gd name="connsiteX19" fmla="*/ 342900 w 2559136"/>
                <a:gd name="connsiteY19" fmla="*/ 1916438 h 2280002"/>
                <a:gd name="connsiteX20" fmla="*/ 351692 w 2559136"/>
                <a:gd name="connsiteY20" fmla="*/ 1802138 h 2280002"/>
                <a:gd name="connsiteX21" fmla="*/ 360484 w 2559136"/>
                <a:gd name="connsiteY21" fmla="*/ 1854892 h 2280002"/>
                <a:gd name="connsiteX22" fmla="*/ 369277 w 2559136"/>
                <a:gd name="connsiteY22" fmla="*/ 1828515 h 2280002"/>
                <a:gd name="connsiteX23" fmla="*/ 378069 w 2559136"/>
                <a:gd name="connsiteY23" fmla="*/ 2080561 h 2280002"/>
                <a:gd name="connsiteX24" fmla="*/ 386861 w 2559136"/>
                <a:gd name="connsiteY24" fmla="*/ 1740592 h 2280002"/>
                <a:gd name="connsiteX25" fmla="*/ 404446 w 2559136"/>
                <a:gd name="connsiteY25" fmla="*/ 1397692 h 2280002"/>
                <a:gd name="connsiteX26" fmla="*/ 413238 w 2559136"/>
                <a:gd name="connsiteY26" fmla="*/ 1424069 h 2280002"/>
                <a:gd name="connsiteX27" fmla="*/ 430823 w 2559136"/>
                <a:gd name="connsiteY27" fmla="*/ 1069446 h 2280002"/>
                <a:gd name="connsiteX28" fmla="*/ 439615 w 2559136"/>
                <a:gd name="connsiteY28" fmla="*/ 1503200 h 2280002"/>
                <a:gd name="connsiteX29" fmla="*/ 465992 w 2559136"/>
                <a:gd name="connsiteY29" fmla="*/ 1564746 h 2280002"/>
                <a:gd name="connsiteX30" fmla="*/ 492369 w 2559136"/>
                <a:gd name="connsiteY30" fmla="*/ 1582330 h 2280002"/>
                <a:gd name="connsiteX31" fmla="*/ 501161 w 2559136"/>
                <a:gd name="connsiteY31" fmla="*/ 1555954 h 2280002"/>
                <a:gd name="connsiteX32" fmla="*/ 518746 w 2559136"/>
                <a:gd name="connsiteY32" fmla="*/ 1834377 h 2280002"/>
                <a:gd name="connsiteX33" fmla="*/ 527538 w 2559136"/>
                <a:gd name="connsiteY33" fmla="*/ 1459238 h 2280002"/>
                <a:gd name="connsiteX34" fmla="*/ 518746 w 2559136"/>
                <a:gd name="connsiteY34" fmla="*/ 1336146 h 2280002"/>
                <a:gd name="connsiteX35" fmla="*/ 501161 w 2559136"/>
                <a:gd name="connsiteY35" fmla="*/ 1283392 h 2280002"/>
                <a:gd name="connsiteX36" fmla="*/ 509953 w 2559136"/>
                <a:gd name="connsiteY36" fmla="*/ 1257015 h 2280002"/>
                <a:gd name="connsiteX37" fmla="*/ 518746 w 2559136"/>
                <a:gd name="connsiteY37" fmla="*/ 1300977 h 2280002"/>
                <a:gd name="connsiteX38" fmla="*/ 536330 w 2559136"/>
                <a:gd name="connsiteY38" fmla="*/ 1353730 h 2280002"/>
                <a:gd name="connsiteX39" fmla="*/ 571500 w 2559136"/>
                <a:gd name="connsiteY39" fmla="*/ 1397692 h 2280002"/>
                <a:gd name="connsiteX40" fmla="*/ 597877 w 2559136"/>
                <a:gd name="connsiteY40" fmla="*/ 1406484 h 2280002"/>
                <a:gd name="connsiteX41" fmla="*/ 624253 w 2559136"/>
                <a:gd name="connsiteY41" fmla="*/ 1520784 h 2280002"/>
                <a:gd name="connsiteX42" fmla="*/ 633046 w 2559136"/>
                <a:gd name="connsiteY42" fmla="*/ 1696630 h 2280002"/>
                <a:gd name="connsiteX43" fmla="*/ 659423 w 2559136"/>
                <a:gd name="connsiteY43" fmla="*/ 1608707 h 2280002"/>
                <a:gd name="connsiteX44" fmla="*/ 650630 w 2559136"/>
                <a:gd name="connsiteY44" fmla="*/ 1336146 h 2280002"/>
                <a:gd name="connsiteX45" fmla="*/ 641838 w 2559136"/>
                <a:gd name="connsiteY45" fmla="*/ 1309769 h 2280002"/>
                <a:gd name="connsiteX46" fmla="*/ 624253 w 2559136"/>
                <a:gd name="connsiteY46" fmla="*/ 1283392 h 2280002"/>
                <a:gd name="connsiteX47" fmla="*/ 633046 w 2559136"/>
                <a:gd name="connsiteY47" fmla="*/ 1046000 h 2280002"/>
                <a:gd name="connsiteX48" fmla="*/ 641837 w 2559136"/>
                <a:gd name="connsiteY48" fmla="*/ 732407 h 2280002"/>
                <a:gd name="connsiteX49" fmla="*/ 641838 w 2559136"/>
                <a:gd name="connsiteY49" fmla="*/ 1107546 h 2280002"/>
                <a:gd name="connsiteX50" fmla="*/ 659423 w 2559136"/>
                <a:gd name="connsiteY50" fmla="*/ 1160300 h 2280002"/>
                <a:gd name="connsiteX51" fmla="*/ 685800 w 2559136"/>
                <a:gd name="connsiteY51" fmla="*/ 1142715 h 2280002"/>
                <a:gd name="connsiteX52" fmla="*/ 677007 w 2559136"/>
                <a:gd name="connsiteY52" fmla="*/ 1169092 h 2280002"/>
                <a:gd name="connsiteX53" fmla="*/ 703384 w 2559136"/>
                <a:gd name="connsiteY53" fmla="*/ 1336146 h 2280002"/>
                <a:gd name="connsiteX54" fmla="*/ 712177 w 2559136"/>
                <a:gd name="connsiteY54" fmla="*/ 1362523 h 2280002"/>
                <a:gd name="connsiteX55" fmla="*/ 712177 w 2559136"/>
                <a:gd name="connsiteY55" fmla="*/ 1459238 h 2280002"/>
                <a:gd name="connsiteX56" fmla="*/ 720969 w 2559136"/>
                <a:gd name="connsiteY56" fmla="*/ 2271061 h 2280002"/>
                <a:gd name="connsiteX57" fmla="*/ 738553 w 2559136"/>
                <a:gd name="connsiteY57" fmla="*/ 1362523 h 2280002"/>
                <a:gd name="connsiteX58" fmla="*/ 729761 w 2559136"/>
                <a:gd name="connsiteY58" fmla="*/ 1142715 h 2280002"/>
                <a:gd name="connsiteX59" fmla="*/ 720969 w 2559136"/>
                <a:gd name="connsiteY59" fmla="*/ 1116338 h 2280002"/>
                <a:gd name="connsiteX60" fmla="*/ 729761 w 2559136"/>
                <a:gd name="connsiteY60" fmla="*/ 676723 h 2280002"/>
                <a:gd name="connsiteX61" fmla="*/ 738553 w 2559136"/>
                <a:gd name="connsiteY61" fmla="*/ 720684 h 2280002"/>
                <a:gd name="connsiteX62" fmla="*/ 756138 w 2559136"/>
                <a:gd name="connsiteY62" fmla="*/ 764646 h 2280002"/>
                <a:gd name="connsiteX63" fmla="*/ 764930 w 2559136"/>
                <a:gd name="connsiteY63" fmla="*/ 791023 h 2280002"/>
                <a:gd name="connsiteX64" fmla="*/ 782515 w 2559136"/>
                <a:gd name="connsiteY64" fmla="*/ 852569 h 2280002"/>
                <a:gd name="connsiteX65" fmla="*/ 764930 w 2559136"/>
                <a:gd name="connsiteY65" fmla="*/ 922907 h 2280002"/>
                <a:gd name="connsiteX66" fmla="*/ 773723 w 2559136"/>
                <a:gd name="connsiteY66" fmla="*/ 966869 h 2280002"/>
                <a:gd name="connsiteX67" fmla="*/ 800100 w 2559136"/>
                <a:gd name="connsiteY67" fmla="*/ 1046000 h 2280002"/>
                <a:gd name="connsiteX68" fmla="*/ 817684 w 2559136"/>
                <a:gd name="connsiteY68" fmla="*/ 1081169 h 2280002"/>
                <a:gd name="connsiteX69" fmla="*/ 826477 w 2559136"/>
                <a:gd name="connsiteY69" fmla="*/ 1116338 h 2280002"/>
                <a:gd name="connsiteX70" fmla="*/ 844061 w 2559136"/>
                <a:gd name="connsiteY70" fmla="*/ 1169092 h 2280002"/>
                <a:gd name="connsiteX71" fmla="*/ 852853 w 2559136"/>
                <a:gd name="connsiteY71" fmla="*/ 1658529 h 2280002"/>
                <a:gd name="connsiteX72" fmla="*/ 861646 w 2559136"/>
                <a:gd name="connsiteY72" fmla="*/ 1063584 h 2280002"/>
                <a:gd name="connsiteX73" fmla="*/ 870438 w 2559136"/>
                <a:gd name="connsiteY73" fmla="*/ 817400 h 2280002"/>
                <a:gd name="connsiteX74" fmla="*/ 879230 w 2559136"/>
                <a:gd name="connsiteY74" fmla="*/ 500877 h 2280002"/>
                <a:gd name="connsiteX75" fmla="*/ 888023 w 2559136"/>
                <a:gd name="connsiteY75" fmla="*/ 14369 h 2280002"/>
                <a:gd name="connsiteX76" fmla="*/ 896815 w 2559136"/>
                <a:gd name="connsiteY76" fmla="*/ 439330 h 2280002"/>
                <a:gd name="connsiteX77" fmla="*/ 914400 w 2559136"/>
                <a:gd name="connsiteY77" fmla="*/ 553630 h 2280002"/>
                <a:gd name="connsiteX78" fmla="*/ 958361 w 2559136"/>
                <a:gd name="connsiteY78" fmla="*/ 711892 h 2280002"/>
                <a:gd name="connsiteX79" fmla="*/ 984738 w 2559136"/>
                <a:gd name="connsiteY79" fmla="*/ 843777 h 2280002"/>
                <a:gd name="connsiteX80" fmla="*/ 993530 w 2559136"/>
                <a:gd name="connsiteY80" fmla="*/ 808607 h 2280002"/>
                <a:gd name="connsiteX81" fmla="*/ 1002323 w 2559136"/>
                <a:gd name="connsiteY81" fmla="*/ 1315630 h 2280002"/>
                <a:gd name="connsiteX82" fmla="*/ 1019907 w 2559136"/>
                <a:gd name="connsiteY82" fmla="*/ 500877 h 2280002"/>
                <a:gd name="connsiteX83" fmla="*/ 1037492 w 2559136"/>
                <a:gd name="connsiteY83" fmla="*/ 439330 h 2280002"/>
                <a:gd name="connsiteX84" fmla="*/ 1046284 w 2559136"/>
                <a:gd name="connsiteY84" fmla="*/ 465707 h 2280002"/>
                <a:gd name="connsiteX85" fmla="*/ 1063869 w 2559136"/>
                <a:gd name="connsiteY85" fmla="*/ 615177 h 2280002"/>
                <a:gd name="connsiteX86" fmla="*/ 1081453 w 2559136"/>
                <a:gd name="connsiteY86" fmla="*/ 914115 h 2280002"/>
                <a:gd name="connsiteX87" fmla="*/ 1090246 w 2559136"/>
                <a:gd name="connsiteY87" fmla="*/ 966869 h 2280002"/>
                <a:gd name="connsiteX88" fmla="*/ 1107830 w 2559136"/>
                <a:gd name="connsiteY88" fmla="*/ 922907 h 2280002"/>
                <a:gd name="connsiteX89" fmla="*/ 1125415 w 2559136"/>
                <a:gd name="connsiteY89" fmla="*/ 852569 h 2280002"/>
                <a:gd name="connsiteX90" fmla="*/ 1134207 w 2559136"/>
                <a:gd name="connsiteY90" fmla="*/ 817400 h 2280002"/>
                <a:gd name="connsiteX91" fmla="*/ 1151792 w 2559136"/>
                <a:gd name="connsiteY91" fmla="*/ 366061 h 2280002"/>
                <a:gd name="connsiteX92" fmla="*/ 1169377 w 2559136"/>
                <a:gd name="connsiteY92" fmla="*/ 958077 h 2280002"/>
                <a:gd name="connsiteX93" fmla="*/ 1178169 w 2559136"/>
                <a:gd name="connsiteY93" fmla="*/ 1089961 h 2280002"/>
                <a:gd name="connsiteX94" fmla="*/ 1186961 w 2559136"/>
                <a:gd name="connsiteY94" fmla="*/ 1151507 h 2280002"/>
                <a:gd name="connsiteX95" fmla="*/ 1204546 w 2559136"/>
                <a:gd name="connsiteY95" fmla="*/ 1274600 h 2280002"/>
                <a:gd name="connsiteX96" fmla="*/ 1239715 w 2559136"/>
                <a:gd name="connsiteY96" fmla="*/ 1787484 h 2280002"/>
                <a:gd name="connsiteX97" fmla="*/ 1257300 w 2559136"/>
                <a:gd name="connsiteY97" fmla="*/ 1257015 h 2280002"/>
                <a:gd name="connsiteX98" fmla="*/ 1301261 w 2559136"/>
                <a:gd name="connsiteY98" fmla="*/ 1213054 h 2280002"/>
                <a:gd name="connsiteX99" fmla="*/ 1318846 w 2559136"/>
                <a:gd name="connsiteY99" fmla="*/ 1292184 h 2280002"/>
                <a:gd name="connsiteX100" fmla="*/ 1310053 w 2559136"/>
                <a:gd name="connsiteY100" fmla="*/ 1503200 h 2280002"/>
                <a:gd name="connsiteX101" fmla="*/ 1318846 w 2559136"/>
                <a:gd name="connsiteY101" fmla="*/ 1336146 h 2280002"/>
                <a:gd name="connsiteX102" fmla="*/ 1327638 w 2559136"/>
                <a:gd name="connsiteY102" fmla="*/ 1107546 h 2280002"/>
                <a:gd name="connsiteX103" fmla="*/ 1362807 w 2559136"/>
                <a:gd name="connsiteY103" fmla="*/ 966869 h 2280002"/>
                <a:gd name="connsiteX104" fmla="*/ 1380392 w 2559136"/>
                <a:gd name="connsiteY104" fmla="*/ 931700 h 2280002"/>
                <a:gd name="connsiteX105" fmla="*/ 1389184 w 2559136"/>
                <a:gd name="connsiteY105" fmla="*/ 720684 h 2280002"/>
                <a:gd name="connsiteX106" fmla="*/ 1406769 w 2559136"/>
                <a:gd name="connsiteY106" fmla="*/ 755854 h 2280002"/>
                <a:gd name="connsiteX107" fmla="*/ 1415561 w 2559136"/>
                <a:gd name="connsiteY107" fmla="*/ 852569 h 2280002"/>
                <a:gd name="connsiteX108" fmla="*/ 1406769 w 2559136"/>
                <a:gd name="connsiteY108" fmla="*/ 1046000 h 2280002"/>
                <a:gd name="connsiteX109" fmla="*/ 1424353 w 2559136"/>
                <a:gd name="connsiteY109" fmla="*/ 1318561 h 2280002"/>
                <a:gd name="connsiteX110" fmla="*/ 1433146 w 2559136"/>
                <a:gd name="connsiteY110" fmla="*/ 1380107 h 2280002"/>
                <a:gd name="connsiteX111" fmla="*/ 1441938 w 2559136"/>
                <a:gd name="connsiteY111" fmla="*/ 1432861 h 2280002"/>
                <a:gd name="connsiteX112" fmla="*/ 1450730 w 2559136"/>
                <a:gd name="connsiteY112" fmla="*/ 1362523 h 2280002"/>
                <a:gd name="connsiteX113" fmla="*/ 1477107 w 2559136"/>
                <a:gd name="connsiteY113" fmla="*/ 1239430 h 2280002"/>
                <a:gd name="connsiteX114" fmla="*/ 1512277 w 2559136"/>
                <a:gd name="connsiteY114" fmla="*/ 993246 h 2280002"/>
                <a:gd name="connsiteX115" fmla="*/ 1547446 w 2559136"/>
                <a:gd name="connsiteY115" fmla="*/ 738269 h 2280002"/>
                <a:gd name="connsiteX116" fmla="*/ 1556238 w 2559136"/>
                <a:gd name="connsiteY116" fmla="*/ 685515 h 2280002"/>
                <a:gd name="connsiteX117" fmla="*/ 1565030 w 2559136"/>
                <a:gd name="connsiteY117" fmla="*/ 720684 h 2280002"/>
                <a:gd name="connsiteX118" fmla="*/ 1573823 w 2559136"/>
                <a:gd name="connsiteY118" fmla="*/ 1362523 h 2280002"/>
                <a:gd name="connsiteX119" fmla="*/ 1591407 w 2559136"/>
                <a:gd name="connsiteY119" fmla="*/ 1292184 h 2280002"/>
                <a:gd name="connsiteX120" fmla="*/ 1608992 w 2559136"/>
                <a:gd name="connsiteY120" fmla="*/ 1221846 h 2280002"/>
                <a:gd name="connsiteX121" fmla="*/ 1617784 w 2559136"/>
                <a:gd name="connsiteY121" fmla="*/ 1177884 h 2280002"/>
                <a:gd name="connsiteX122" fmla="*/ 1644161 w 2559136"/>
                <a:gd name="connsiteY122" fmla="*/ 1169092 h 2280002"/>
                <a:gd name="connsiteX123" fmla="*/ 1652953 w 2559136"/>
                <a:gd name="connsiteY123" fmla="*/ 1142715 h 2280002"/>
                <a:gd name="connsiteX124" fmla="*/ 1688123 w 2559136"/>
                <a:gd name="connsiteY124" fmla="*/ 1081169 h 2280002"/>
                <a:gd name="connsiteX125" fmla="*/ 1688123 w 2559136"/>
                <a:gd name="connsiteY125" fmla="*/ 1353730 h 2280002"/>
                <a:gd name="connsiteX126" fmla="*/ 1705707 w 2559136"/>
                <a:gd name="connsiteY126" fmla="*/ 1635084 h 2280002"/>
                <a:gd name="connsiteX127" fmla="*/ 1714500 w 2559136"/>
                <a:gd name="connsiteY127" fmla="*/ 1670254 h 2280002"/>
                <a:gd name="connsiteX128" fmla="*/ 1758461 w 2559136"/>
                <a:gd name="connsiteY128" fmla="*/ 1503200 h 2280002"/>
                <a:gd name="connsiteX129" fmla="*/ 1767253 w 2559136"/>
                <a:gd name="connsiteY129" fmla="*/ 1476823 h 2280002"/>
                <a:gd name="connsiteX130" fmla="*/ 1776046 w 2559136"/>
                <a:gd name="connsiteY130" fmla="*/ 1441654 h 2280002"/>
                <a:gd name="connsiteX131" fmla="*/ 1793630 w 2559136"/>
                <a:gd name="connsiteY131" fmla="*/ 1248223 h 2280002"/>
                <a:gd name="connsiteX132" fmla="*/ 1811215 w 2559136"/>
                <a:gd name="connsiteY132" fmla="*/ 1213054 h 2280002"/>
                <a:gd name="connsiteX133" fmla="*/ 1820007 w 2559136"/>
                <a:gd name="connsiteY133" fmla="*/ 1503200 h 2280002"/>
                <a:gd name="connsiteX134" fmla="*/ 1820007 w 2559136"/>
                <a:gd name="connsiteY134" fmla="*/ 1881269 h 2280002"/>
                <a:gd name="connsiteX135" fmla="*/ 1828800 w 2559136"/>
                <a:gd name="connsiteY135" fmla="*/ 1916438 h 2280002"/>
                <a:gd name="connsiteX136" fmla="*/ 1837592 w 2559136"/>
                <a:gd name="connsiteY136" fmla="*/ 1828515 h 2280002"/>
                <a:gd name="connsiteX137" fmla="*/ 1855177 w 2559136"/>
                <a:gd name="connsiteY137" fmla="*/ 1723007 h 2280002"/>
                <a:gd name="connsiteX138" fmla="*/ 1863969 w 2559136"/>
                <a:gd name="connsiteY138" fmla="*/ 1643877 h 2280002"/>
                <a:gd name="connsiteX139" fmla="*/ 1872761 w 2559136"/>
                <a:gd name="connsiteY139" fmla="*/ 1468030 h 2280002"/>
                <a:gd name="connsiteX140" fmla="*/ 1881553 w 2559136"/>
                <a:gd name="connsiteY140" fmla="*/ 1441654 h 2280002"/>
                <a:gd name="connsiteX141" fmla="*/ 1899138 w 2559136"/>
                <a:gd name="connsiteY141" fmla="*/ 1344938 h 2280002"/>
                <a:gd name="connsiteX142" fmla="*/ 1916723 w 2559136"/>
                <a:gd name="connsiteY142" fmla="*/ 1731800 h 2280002"/>
                <a:gd name="connsiteX143" fmla="*/ 1925515 w 2559136"/>
                <a:gd name="connsiteY143" fmla="*/ 1802138 h 2280002"/>
                <a:gd name="connsiteX144" fmla="*/ 1934307 w 2559136"/>
                <a:gd name="connsiteY144" fmla="*/ 1714215 h 2280002"/>
                <a:gd name="connsiteX145" fmla="*/ 1943100 w 2559136"/>
                <a:gd name="connsiteY145" fmla="*/ 1591123 h 2280002"/>
                <a:gd name="connsiteX146" fmla="*/ 1951892 w 2559136"/>
                <a:gd name="connsiteY146" fmla="*/ 1529577 h 2280002"/>
                <a:gd name="connsiteX147" fmla="*/ 1969477 w 2559136"/>
                <a:gd name="connsiteY147" fmla="*/ 1564746 h 2280002"/>
                <a:gd name="connsiteX148" fmla="*/ 1987061 w 2559136"/>
                <a:gd name="connsiteY148" fmla="*/ 1802138 h 2280002"/>
                <a:gd name="connsiteX149" fmla="*/ 2013438 w 2559136"/>
                <a:gd name="connsiteY149" fmla="*/ 1696630 h 2280002"/>
                <a:gd name="connsiteX150" fmla="*/ 2022230 w 2559136"/>
                <a:gd name="connsiteY150" fmla="*/ 1670254 h 2280002"/>
                <a:gd name="connsiteX151" fmla="*/ 2039815 w 2559136"/>
                <a:gd name="connsiteY151" fmla="*/ 1608707 h 2280002"/>
                <a:gd name="connsiteX152" fmla="*/ 2057400 w 2559136"/>
                <a:gd name="connsiteY152" fmla="*/ 1687838 h 2280002"/>
                <a:gd name="connsiteX153" fmla="*/ 2074984 w 2559136"/>
                <a:gd name="connsiteY153" fmla="*/ 1810930 h 2280002"/>
                <a:gd name="connsiteX154" fmla="*/ 2083777 w 2559136"/>
                <a:gd name="connsiteY154" fmla="*/ 1881269 h 2280002"/>
                <a:gd name="connsiteX155" fmla="*/ 2092569 w 2559136"/>
                <a:gd name="connsiteY155" fmla="*/ 1837307 h 2280002"/>
                <a:gd name="connsiteX156" fmla="*/ 2101361 w 2559136"/>
                <a:gd name="connsiteY156" fmla="*/ 1810930 h 2280002"/>
                <a:gd name="connsiteX157" fmla="*/ 2127738 w 2559136"/>
                <a:gd name="connsiteY157" fmla="*/ 1670254 h 2280002"/>
                <a:gd name="connsiteX158" fmla="*/ 2136530 w 2559136"/>
                <a:gd name="connsiteY158" fmla="*/ 1582330 h 2280002"/>
                <a:gd name="connsiteX159" fmla="*/ 2145323 w 2559136"/>
                <a:gd name="connsiteY159" fmla="*/ 1503200 h 2280002"/>
                <a:gd name="connsiteX160" fmla="*/ 2154115 w 2559136"/>
                <a:gd name="connsiteY160" fmla="*/ 1406484 h 2280002"/>
                <a:gd name="connsiteX161" fmla="*/ 2171700 w 2559136"/>
                <a:gd name="connsiteY161" fmla="*/ 1353730 h 2280002"/>
                <a:gd name="connsiteX162" fmla="*/ 2180492 w 2559136"/>
                <a:gd name="connsiteY162" fmla="*/ 1415277 h 2280002"/>
                <a:gd name="connsiteX163" fmla="*/ 2189284 w 2559136"/>
                <a:gd name="connsiteY163" fmla="*/ 1468030 h 2280002"/>
                <a:gd name="connsiteX164" fmla="*/ 2198077 w 2559136"/>
                <a:gd name="connsiteY164" fmla="*/ 1599915 h 2280002"/>
                <a:gd name="connsiteX165" fmla="*/ 2206869 w 2559136"/>
                <a:gd name="connsiteY165" fmla="*/ 1679046 h 2280002"/>
                <a:gd name="connsiteX166" fmla="*/ 2224453 w 2559136"/>
                <a:gd name="connsiteY166" fmla="*/ 1810930 h 2280002"/>
                <a:gd name="connsiteX167" fmla="*/ 2242038 w 2559136"/>
                <a:gd name="connsiteY167" fmla="*/ 1758177 h 2280002"/>
                <a:gd name="connsiteX168" fmla="*/ 2259623 w 2559136"/>
                <a:gd name="connsiteY168" fmla="*/ 1705423 h 2280002"/>
                <a:gd name="connsiteX169" fmla="*/ 2268415 w 2559136"/>
                <a:gd name="connsiteY169" fmla="*/ 1635084 h 2280002"/>
                <a:gd name="connsiteX170" fmla="*/ 2294792 w 2559136"/>
                <a:gd name="connsiteY170" fmla="*/ 1582330 h 2280002"/>
                <a:gd name="connsiteX171" fmla="*/ 2303584 w 2559136"/>
                <a:gd name="connsiteY171" fmla="*/ 1529577 h 2280002"/>
                <a:gd name="connsiteX172" fmla="*/ 2321169 w 2559136"/>
                <a:gd name="connsiteY172" fmla="*/ 1468030 h 2280002"/>
                <a:gd name="connsiteX173" fmla="*/ 2329961 w 2559136"/>
                <a:gd name="connsiteY173" fmla="*/ 1397692 h 2280002"/>
                <a:gd name="connsiteX174" fmla="*/ 2347546 w 2559136"/>
                <a:gd name="connsiteY174" fmla="*/ 1344938 h 2280002"/>
                <a:gd name="connsiteX175" fmla="*/ 2365130 w 2559136"/>
                <a:gd name="connsiteY175" fmla="*/ 1591123 h 2280002"/>
                <a:gd name="connsiteX176" fmla="*/ 2382715 w 2559136"/>
                <a:gd name="connsiteY176" fmla="*/ 1670254 h 2280002"/>
                <a:gd name="connsiteX177" fmla="*/ 2391507 w 2559136"/>
                <a:gd name="connsiteY177" fmla="*/ 1758177 h 2280002"/>
                <a:gd name="connsiteX178" fmla="*/ 2400300 w 2559136"/>
                <a:gd name="connsiteY178" fmla="*/ 1810930 h 2280002"/>
                <a:gd name="connsiteX179" fmla="*/ 2426677 w 2559136"/>
                <a:gd name="connsiteY179" fmla="*/ 1775761 h 2280002"/>
                <a:gd name="connsiteX180" fmla="*/ 2435469 w 2559136"/>
                <a:gd name="connsiteY180" fmla="*/ 1749384 h 2280002"/>
                <a:gd name="connsiteX181" fmla="*/ 2453053 w 2559136"/>
                <a:gd name="connsiteY181" fmla="*/ 1723007 h 2280002"/>
                <a:gd name="connsiteX182" fmla="*/ 2461846 w 2559136"/>
                <a:gd name="connsiteY182" fmla="*/ 1635084 h 2280002"/>
                <a:gd name="connsiteX183" fmla="*/ 2470638 w 2559136"/>
                <a:gd name="connsiteY183" fmla="*/ 1599915 h 2280002"/>
                <a:gd name="connsiteX184" fmla="*/ 2479430 w 2559136"/>
                <a:gd name="connsiteY184" fmla="*/ 1547161 h 2280002"/>
                <a:gd name="connsiteX185" fmla="*/ 2488223 w 2559136"/>
                <a:gd name="connsiteY185" fmla="*/ 1503200 h 2280002"/>
                <a:gd name="connsiteX186" fmla="*/ 2497015 w 2559136"/>
                <a:gd name="connsiteY186" fmla="*/ 1406484 h 2280002"/>
                <a:gd name="connsiteX187" fmla="*/ 2514600 w 2559136"/>
                <a:gd name="connsiteY187" fmla="*/ 1679046 h 2280002"/>
                <a:gd name="connsiteX188" fmla="*/ 2523392 w 2559136"/>
                <a:gd name="connsiteY188" fmla="*/ 1881269 h 2280002"/>
                <a:gd name="connsiteX189" fmla="*/ 2532184 w 2559136"/>
                <a:gd name="connsiteY189" fmla="*/ 1854892 h 2280002"/>
                <a:gd name="connsiteX190" fmla="*/ 2549769 w 2559136"/>
                <a:gd name="connsiteY190" fmla="*/ 1828515 h 2280002"/>
                <a:gd name="connsiteX191" fmla="*/ 2558561 w 2559136"/>
                <a:gd name="connsiteY191" fmla="*/ 1775761 h 2280002"/>
                <a:gd name="connsiteX0" fmla="*/ 0 w 2559136"/>
                <a:gd name="connsiteY0" fmla="*/ 1740592 h 2280002"/>
                <a:gd name="connsiteX1" fmla="*/ 61546 w 2559136"/>
                <a:gd name="connsiteY1" fmla="*/ 1424069 h 2280002"/>
                <a:gd name="connsiteX2" fmla="*/ 79130 w 2559136"/>
                <a:gd name="connsiteY2" fmla="*/ 917046 h 2280002"/>
                <a:gd name="connsiteX3" fmla="*/ 87923 w 2559136"/>
                <a:gd name="connsiteY3" fmla="*/ 1538369 h 2280002"/>
                <a:gd name="connsiteX4" fmla="*/ 96715 w 2559136"/>
                <a:gd name="connsiteY4" fmla="*/ 1608707 h 2280002"/>
                <a:gd name="connsiteX5" fmla="*/ 114300 w 2559136"/>
                <a:gd name="connsiteY5" fmla="*/ 1714215 h 2280002"/>
                <a:gd name="connsiteX6" fmla="*/ 123092 w 2559136"/>
                <a:gd name="connsiteY6" fmla="*/ 2109869 h 2280002"/>
                <a:gd name="connsiteX7" fmla="*/ 131884 w 2559136"/>
                <a:gd name="connsiteY7" fmla="*/ 1819723 h 2280002"/>
                <a:gd name="connsiteX8" fmla="*/ 149469 w 2559136"/>
                <a:gd name="connsiteY8" fmla="*/ 1766969 h 2280002"/>
                <a:gd name="connsiteX9" fmla="*/ 158261 w 2559136"/>
                <a:gd name="connsiteY9" fmla="*/ 1687838 h 2280002"/>
                <a:gd name="connsiteX10" fmla="*/ 175846 w 2559136"/>
                <a:gd name="connsiteY10" fmla="*/ 1635084 h 2280002"/>
                <a:gd name="connsiteX11" fmla="*/ 193430 w 2559136"/>
                <a:gd name="connsiteY11" fmla="*/ 1547161 h 2280002"/>
                <a:gd name="connsiteX12" fmla="*/ 202223 w 2559136"/>
                <a:gd name="connsiteY12" fmla="*/ 1503200 h 2280002"/>
                <a:gd name="connsiteX13" fmla="*/ 219807 w 2559136"/>
                <a:gd name="connsiteY13" fmla="*/ 908254 h 2280002"/>
                <a:gd name="connsiteX14" fmla="*/ 237392 w 2559136"/>
                <a:gd name="connsiteY14" fmla="*/ 1511992 h 2280002"/>
                <a:gd name="connsiteX15" fmla="*/ 246184 w 2559136"/>
                <a:gd name="connsiteY15" fmla="*/ 1538369 h 2280002"/>
                <a:gd name="connsiteX16" fmla="*/ 254977 w 2559136"/>
                <a:gd name="connsiteY16" fmla="*/ 1573538 h 2280002"/>
                <a:gd name="connsiteX17" fmla="*/ 316523 w 2559136"/>
                <a:gd name="connsiteY17" fmla="*/ 1599915 h 2280002"/>
                <a:gd name="connsiteX18" fmla="*/ 334107 w 2559136"/>
                <a:gd name="connsiteY18" fmla="*/ 1661461 h 2280002"/>
                <a:gd name="connsiteX19" fmla="*/ 342900 w 2559136"/>
                <a:gd name="connsiteY19" fmla="*/ 1916438 h 2280002"/>
                <a:gd name="connsiteX20" fmla="*/ 351692 w 2559136"/>
                <a:gd name="connsiteY20" fmla="*/ 1802138 h 2280002"/>
                <a:gd name="connsiteX21" fmla="*/ 360484 w 2559136"/>
                <a:gd name="connsiteY21" fmla="*/ 1854892 h 2280002"/>
                <a:gd name="connsiteX22" fmla="*/ 369277 w 2559136"/>
                <a:gd name="connsiteY22" fmla="*/ 1828515 h 2280002"/>
                <a:gd name="connsiteX23" fmla="*/ 378069 w 2559136"/>
                <a:gd name="connsiteY23" fmla="*/ 2080561 h 2280002"/>
                <a:gd name="connsiteX24" fmla="*/ 386861 w 2559136"/>
                <a:gd name="connsiteY24" fmla="*/ 1740592 h 2280002"/>
                <a:gd name="connsiteX25" fmla="*/ 404446 w 2559136"/>
                <a:gd name="connsiteY25" fmla="*/ 1397692 h 2280002"/>
                <a:gd name="connsiteX26" fmla="*/ 413238 w 2559136"/>
                <a:gd name="connsiteY26" fmla="*/ 1424069 h 2280002"/>
                <a:gd name="connsiteX27" fmla="*/ 430823 w 2559136"/>
                <a:gd name="connsiteY27" fmla="*/ 1069446 h 2280002"/>
                <a:gd name="connsiteX28" fmla="*/ 439615 w 2559136"/>
                <a:gd name="connsiteY28" fmla="*/ 1503200 h 2280002"/>
                <a:gd name="connsiteX29" fmla="*/ 465992 w 2559136"/>
                <a:gd name="connsiteY29" fmla="*/ 1564746 h 2280002"/>
                <a:gd name="connsiteX30" fmla="*/ 492369 w 2559136"/>
                <a:gd name="connsiteY30" fmla="*/ 1582330 h 2280002"/>
                <a:gd name="connsiteX31" fmla="*/ 501161 w 2559136"/>
                <a:gd name="connsiteY31" fmla="*/ 1555954 h 2280002"/>
                <a:gd name="connsiteX32" fmla="*/ 518746 w 2559136"/>
                <a:gd name="connsiteY32" fmla="*/ 1834377 h 2280002"/>
                <a:gd name="connsiteX33" fmla="*/ 527538 w 2559136"/>
                <a:gd name="connsiteY33" fmla="*/ 1459238 h 2280002"/>
                <a:gd name="connsiteX34" fmla="*/ 518746 w 2559136"/>
                <a:gd name="connsiteY34" fmla="*/ 1336146 h 2280002"/>
                <a:gd name="connsiteX35" fmla="*/ 501161 w 2559136"/>
                <a:gd name="connsiteY35" fmla="*/ 1283392 h 2280002"/>
                <a:gd name="connsiteX36" fmla="*/ 509953 w 2559136"/>
                <a:gd name="connsiteY36" fmla="*/ 1257015 h 2280002"/>
                <a:gd name="connsiteX37" fmla="*/ 518746 w 2559136"/>
                <a:gd name="connsiteY37" fmla="*/ 1300977 h 2280002"/>
                <a:gd name="connsiteX38" fmla="*/ 536330 w 2559136"/>
                <a:gd name="connsiteY38" fmla="*/ 1353730 h 2280002"/>
                <a:gd name="connsiteX39" fmla="*/ 571500 w 2559136"/>
                <a:gd name="connsiteY39" fmla="*/ 1397692 h 2280002"/>
                <a:gd name="connsiteX40" fmla="*/ 597877 w 2559136"/>
                <a:gd name="connsiteY40" fmla="*/ 1406484 h 2280002"/>
                <a:gd name="connsiteX41" fmla="*/ 624253 w 2559136"/>
                <a:gd name="connsiteY41" fmla="*/ 1520784 h 2280002"/>
                <a:gd name="connsiteX42" fmla="*/ 633046 w 2559136"/>
                <a:gd name="connsiteY42" fmla="*/ 1696630 h 2280002"/>
                <a:gd name="connsiteX43" fmla="*/ 659423 w 2559136"/>
                <a:gd name="connsiteY43" fmla="*/ 1608707 h 2280002"/>
                <a:gd name="connsiteX44" fmla="*/ 650630 w 2559136"/>
                <a:gd name="connsiteY44" fmla="*/ 1336146 h 2280002"/>
                <a:gd name="connsiteX45" fmla="*/ 641838 w 2559136"/>
                <a:gd name="connsiteY45" fmla="*/ 1309769 h 2280002"/>
                <a:gd name="connsiteX46" fmla="*/ 624253 w 2559136"/>
                <a:gd name="connsiteY46" fmla="*/ 1283392 h 2280002"/>
                <a:gd name="connsiteX47" fmla="*/ 633046 w 2559136"/>
                <a:gd name="connsiteY47" fmla="*/ 1046000 h 2280002"/>
                <a:gd name="connsiteX48" fmla="*/ 641837 w 2559136"/>
                <a:gd name="connsiteY48" fmla="*/ 732407 h 2280002"/>
                <a:gd name="connsiteX49" fmla="*/ 641838 w 2559136"/>
                <a:gd name="connsiteY49" fmla="*/ 1107546 h 2280002"/>
                <a:gd name="connsiteX50" fmla="*/ 659423 w 2559136"/>
                <a:gd name="connsiteY50" fmla="*/ 1160300 h 2280002"/>
                <a:gd name="connsiteX51" fmla="*/ 685800 w 2559136"/>
                <a:gd name="connsiteY51" fmla="*/ 1142715 h 2280002"/>
                <a:gd name="connsiteX52" fmla="*/ 677007 w 2559136"/>
                <a:gd name="connsiteY52" fmla="*/ 1169092 h 2280002"/>
                <a:gd name="connsiteX53" fmla="*/ 703384 w 2559136"/>
                <a:gd name="connsiteY53" fmla="*/ 1336146 h 2280002"/>
                <a:gd name="connsiteX54" fmla="*/ 712177 w 2559136"/>
                <a:gd name="connsiteY54" fmla="*/ 1362523 h 2280002"/>
                <a:gd name="connsiteX55" fmla="*/ 712177 w 2559136"/>
                <a:gd name="connsiteY55" fmla="*/ 1459238 h 2280002"/>
                <a:gd name="connsiteX56" fmla="*/ 720969 w 2559136"/>
                <a:gd name="connsiteY56" fmla="*/ 2271061 h 2280002"/>
                <a:gd name="connsiteX57" fmla="*/ 738553 w 2559136"/>
                <a:gd name="connsiteY57" fmla="*/ 1362523 h 2280002"/>
                <a:gd name="connsiteX58" fmla="*/ 729761 w 2559136"/>
                <a:gd name="connsiteY58" fmla="*/ 1142715 h 2280002"/>
                <a:gd name="connsiteX59" fmla="*/ 720969 w 2559136"/>
                <a:gd name="connsiteY59" fmla="*/ 1116338 h 2280002"/>
                <a:gd name="connsiteX60" fmla="*/ 729761 w 2559136"/>
                <a:gd name="connsiteY60" fmla="*/ 676723 h 2280002"/>
                <a:gd name="connsiteX61" fmla="*/ 738553 w 2559136"/>
                <a:gd name="connsiteY61" fmla="*/ 720684 h 2280002"/>
                <a:gd name="connsiteX62" fmla="*/ 756138 w 2559136"/>
                <a:gd name="connsiteY62" fmla="*/ 764646 h 2280002"/>
                <a:gd name="connsiteX63" fmla="*/ 764930 w 2559136"/>
                <a:gd name="connsiteY63" fmla="*/ 791023 h 2280002"/>
                <a:gd name="connsiteX64" fmla="*/ 782515 w 2559136"/>
                <a:gd name="connsiteY64" fmla="*/ 852569 h 2280002"/>
                <a:gd name="connsiteX65" fmla="*/ 764930 w 2559136"/>
                <a:gd name="connsiteY65" fmla="*/ 922907 h 2280002"/>
                <a:gd name="connsiteX66" fmla="*/ 773723 w 2559136"/>
                <a:gd name="connsiteY66" fmla="*/ 966869 h 2280002"/>
                <a:gd name="connsiteX67" fmla="*/ 800100 w 2559136"/>
                <a:gd name="connsiteY67" fmla="*/ 1046000 h 2280002"/>
                <a:gd name="connsiteX68" fmla="*/ 817684 w 2559136"/>
                <a:gd name="connsiteY68" fmla="*/ 1081169 h 2280002"/>
                <a:gd name="connsiteX69" fmla="*/ 826477 w 2559136"/>
                <a:gd name="connsiteY69" fmla="*/ 1116338 h 2280002"/>
                <a:gd name="connsiteX70" fmla="*/ 844061 w 2559136"/>
                <a:gd name="connsiteY70" fmla="*/ 1169092 h 2280002"/>
                <a:gd name="connsiteX71" fmla="*/ 852853 w 2559136"/>
                <a:gd name="connsiteY71" fmla="*/ 1658529 h 2280002"/>
                <a:gd name="connsiteX72" fmla="*/ 861646 w 2559136"/>
                <a:gd name="connsiteY72" fmla="*/ 1063584 h 2280002"/>
                <a:gd name="connsiteX73" fmla="*/ 870438 w 2559136"/>
                <a:gd name="connsiteY73" fmla="*/ 817400 h 2280002"/>
                <a:gd name="connsiteX74" fmla="*/ 879230 w 2559136"/>
                <a:gd name="connsiteY74" fmla="*/ 500877 h 2280002"/>
                <a:gd name="connsiteX75" fmla="*/ 888023 w 2559136"/>
                <a:gd name="connsiteY75" fmla="*/ 14369 h 2280002"/>
                <a:gd name="connsiteX76" fmla="*/ 896815 w 2559136"/>
                <a:gd name="connsiteY76" fmla="*/ 439330 h 2280002"/>
                <a:gd name="connsiteX77" fmla="*/ 914400 w 2559136"/>
                <a:gd name="connsiteY77" fmla="*/ 553630 h 2280002"/>
                <a:gd name="connsiteX78" fmla="*/ 958361 w 2559136"/>
                <a:gd name="connsiteY78" fmla="*/ 711892 h 2280002"/>
                <a:gd name="connsiteX79" fmla="*/ 984738 w 2559136"/>
                <a:gd name="connsiteY79" fmla="*/ 843777 h 2280002"/>
                <a:gd name="connsiteX80" fmla="*/ 993530 w 2559136"/>
                <a:gd name="connsiteY80" fmla="*/ 808607 h 2280002"/>
                <a:gd name="connsiteX81" fmla="*/ 1002323 w 2559136"/>
                <a:gd name="connsiteY81" fmla="*/ 1315630 h 2280002"/>
                <a:gd name="connsiteX82" fmla="*/ 1019907 w 2559136"/>
                <a:gd name="connsiteY82" fmla="*/ 500877 h 2280002"/>
                <a:gd name="connsiteX83" fmla="*/ 1037492 w 2559136"/>
                <a:gd name="connsiteY83" fmla="*/ 439330 h 2280002"/>
                <a:gd name="connsiteX84" fmla="*/ 1046284 w 2559136"/>
                <a:gd name="connsiteY84" fmla="*/ 465707 h 2280002"/>
                <a:gd name="connsiteX85" fmla="*/ 1063869 w 2559136"/>
                <a:gd name="connsiteY85" fmla="*/ 615177 h 2280002"/>
                <a:gd name="connsiteX86" fmla="*/ 1081453 w 2559136"/>
                <a:gd name="connsiteY86" fmla="*/ 914115 h 2280002"/>
                <a:gd name="connsiteX87" fmla="*/ 1090246 w 2559136"/>
                <a:gd name="connsiteY87" fmla="*/ 966869 h 2280002"/>
                <a:gd name="connsiteX88" fmla="*/ 1107830 w 2559136"/>
                <a:gd name="connsiteY88" fmla="*/ 922907 h 2280002"/>
                <a:gd name="connsiteX89" fmla="*/ 1125415 w 2559136"/>
                <a:gd name="connsiteY89" fmla="*/ 852569 h 2280002"/>
                <a:gd name="connsiteX90" fmla="*/ 1134207 w 2559136"/>
                <a:gd name="connsiteY90" fmla="*/ 817400 h 2280002"/>
                <a:gd name="connsiteX91" fmla="*/ 1151792 w 2559136"/>
                <a:gd name="connsiteY91" fmla="*/ 366061 h 2280002"/>
                <a:gd name="connsiteX92" fmla="*/ 1169377 w 2559136"/>
                <a:gd name="connsiteY92" fmla="*/ 958077 h 2280002"/>
                <a:gd name="connsiteX93" fmla="*/ 1178169 w 2559136"/>
                <a:gd name="connsiteY93" fmla="*/ 1089961 h 2280002"/>
                <a:gd name="connsiteX94" fmla="*/ 1186961 w 2559136"/>
                <a:gd name="connsiteY94" fmla="*/ 1151507 h 2280002"/>
                <a:gd name="connsiteX95" fmla="*/ 1204546 w 2559136"/>
                <a:gd name="connsiteY95" fmla="*/ 1274600 h 2280002"/>
                <a:gd name="connsiteX96" fmla="*/ 1239715 w 2559136"/>
                <a:gd name="connsiteY96" fmla="*/ 1787484 h 2280002"/>
                <a:gd name="connsiteX97" fmla="*/ 1257300 w 2559136"/>
                <a:gd name="connsiteY97" fmla="*/ 1257015 h 2280002"/>
                <a:gd name="connsiteX98" fmla="*/ 1301261 w 2559136"/>
                <a:gd name="connsiteY98" fmla="*/ 1213054 h 2280002"/>
                <a:gd name="connsiteX99" fmla="*/ 1318846 w 2559136"/>
                <a:gd name="connsiteY99" fmla="*/ 1292184 h 2280002"/>
                <a:gd name="connsiteX100" fmla="*/ 1310053 w 2559136"/>
                <a:gd name="connsiteY100" fmla="*/ 1503200 h 2280002"/>
                <a:gd name="connsiteX101" fmla="*/ 1318846 w 2559136"/>
                <a:gd name="connsiteY101" fmla="*/ 1336146 h 2280002"/>
                <a:gd name="connsiteX102" fmla="*/ 1327638 w 2559136"/>
                <a:gd name="connsiteY102" fmla="*/ 1107546 h 2280002"/>
                <a:gd name="connsiteX103" fmla="*/ 1362807 w 2559136"/>
                <a:gd name="connsiteY103" fmla="*/ 966869 h 2280002"/>
                <a:gd name="connsiteX104" fmla="*/ 1380392 w 2559136"/>
                <a:gd name="connsiteY104" fmla="*/ 398300 h 2280002"/>
                <a:gd name="connsiteX105" fmla="*/ 1389184 w 2559136"/>
                <a:gd name="connsiteY105" fmla="*/ 720684 h 2280002"/>
                <a:gd name="connsiteX106" fmla="*/ 1406769 w 2559136"/>
                <a:gd name="connsiteY106" fmla="*/ 755854 h 2280002"/>
                <a:gd name="connsiteX107" fmla="*/ 1415561 w 2559136"/>
                <a:gd name="connsiteY107" fmla="*/ 852569 h 2280002"/>
                <a:gd name="connsiteX108" fmla="*/ 1406769 w 2559136"/>
                <a:gd name="connsiteY108" fmla="*/ 1046000 h 2280002"/>
                <a:gd name="connsiteX109" fmla="*/ 1424353 w 2559136"/>
                <a:gd name="connsiteY109" fmla="*/ 1318561 h 2280002"/>
                <a:gd name="connsiteX110" fmla="*/ 1433146 w 2559136"/>
                <a:gd name="connsiteY110" fmla="*/ 1380107 h 2280002"/>
                <a:gd name="connsiteX111" fmla="*/ 1441938 w 2559136"/>
                <a:gd name="connsiteY111" fmla="*/ 1432861 h 2280002"/>
                <a:gd name="connsiteX112" fmla="*/ 1450730 w 2559136"/>
                <a:gd name="connsiteY112" fmla="*/ 1362523 h 2280002"/>
                <a:gd name="connsiteX113" fmla="*/ 1477107 w 2559136"/>
                <a:gd name="connsiteY113" fmla="*/ 1239430 h 2280002"/>
                <a:gd name="connsiteX114" fmla="*/ 1512277 w 2559136"/>
                <a:gd name="connsiteY114" fmla="*/ 993246 h 2280002"/>
                <a:gd name="connsiteX115" fmla="*/ 1547446 w 2559136"/>
                <a:gd name="connsiteY115" fmla="*/ 738269 h 2280002"/>
                <a:gd name="connsiteX116" fmla="*/ 1556238 w 2559136"/>
                <a:gd name="connsiteY116" fmla="*/ 685515 h 2280002"/>
                <a:gd name="connsiteX117" fmla="*/ 1565030 w 2559136"/>
                <a:gd name="connsiteY117" fmla="*/ 720684 h 2280002"/>
                <a:gd name="connsiteX118" fmla="*/ 1573823 w 2559136"/>
                <a:gd name="connsiteY118" fmla="*/ 1362523 h 2280002"/>
                <a:gd name="connsiteX119" fmla="*/ 1591407 w 2559136"/>
                <a:gd name="connsiteY119" fmla="*/ 1292184 h 2280002"/>
                <a:gd name="connsiteX120" fmla="*/ 1608992 w 2559136"/>
                <a:gd name="connsiteY120" fmla="*/ 1221846 h 2280002"/>
                <a:gd name="connsiteX121" fmla="*/ 1617784 w 2559136"/>
                <a:gd name="connsiteY121" fmla="*/ 1177884 h 2280002"/>
                <a:gd name="connsiteX122" fmla="*/ 1644161 w 2559136"/>
                <a:gd name="connsiteY122" fmla="*/ 1169092 h 2280002"/>
                <a:gd name="connsiteX123" fmla="*/ 1652953 w 2559136"/>
                <a:gd name="connsiteY123" fmla="*/ 1142715 h 2280002"/>
                <a:gd name="connsiteX124" fmla="*/ 1688123 w 2559136"/>
                <a:gd name="connsiteY124" fmla="*/ 1081169 h 2280002"/>
                <a:gd name="connsiteX125" fmla="*/ 1688123 w 2559136"/>
                <a:gd name="connsiteY125" fmla="*/ 1353730 h 2280002"/>
                <a:gd name="connsiteX126" fmla="*/ 1705707 w 2559136"/>
                <a:gd name="connsiteY126" fmla="*/ 1635084 h 2280002"/>
                <a:gd name="connsiteX127" fmla="*/ 1714500 w 2559136"/>
                <a:gd name="connsiteY127" fmla="*/ 1670254 h 2280002"/>
                <a:gd name="connsiteX128" fmla="*/ 1758461 w 2559136"/>
                <a:gd name="connsiteY128" fmla="*/ 1503200 h 2280002"/>
                <a:gd name="connsiteX129" fmla="*/ 1767253 w 2559136"/>
                <a:gd name="connsiteY129" fmla="*/ 1476823 h 2280002"/>
                <a:gd name="connsiteX130" fmla="*/ 1776046 w 2559136"/>
                <a:gd name="connsiteY130" fmla="*/ 1441654 h 2280002"/>
                <a:gd name="connsiteX131" fmla="*/ 1793630 w 2559136"/>
                <a:gd name="connsiteY131" fmla="*/ 1248223 h 2280002"/>
                <a:gd name="connsiteX132" fmla="*/ 1811215 w 2559136"/>
                <a:gd name="connsiteY132" fmla="*/ 1213054 h 2280002"/>
                <a:gd name="connsiteX133" fmla="*/ 1820007 w 2559136"/>
                <a:gd name="connsiteY133" fmla="*/ 1503200 h 2280002"/>
                <a:gd name="connsiteX134" fmla="*/ 1820007 w 2559136"/>
                <a:gd name="connsiteY134" fmla="*/ 1881269 h 2280002"/>
                <a:gd name="connsiteX135" fmla="*/ 1828800 w 2559136"/>
                <a:gd name="connsiteY135" fmla="*/ 1916438 h 2280002"/>
                <a:gd name="connsiteX136" fmla="*/ 1837592 w 2559136"/>
                <a:gd name="connsiteY136" fmla="*/ 1828515 h 2280002"/>
                <a:gd name="connsiteX137" fmla="*/ 1855177 w 2559136"/>
                <a:gd name="connsiteY137" fmla="*/ 1723007 h 2280002"/>
                <a:gd name="connsiteX138" fmla="*/ 1863969 w 2559136"/>
                <a:gd name="connsiteY138" fmla="*/ 1643877 h 2280002"/>
                <a:gd name="connsiteX139" fmla="*/ 1872761 w 2559136"/>
                <a:gd name="connsiteY139" fmla="*/ 1468030 h 2280002"/>
                <a:gd name="connsiteX140" fmla="*/ 1881553 w 2559136"/>
                <a:gd name="connsiteY140" fmla="*/ 1441654 h 2280002"/>
                <a:gd name="connsiteX141" fmla="*/ 1899138 w 2559136"/>
                <a:gd name="connsiteY141" fmla="*/ 1344938 h 2280002"/>
                <a:gd name="connsiteX142" fmla="*/ 1916723 w 2559136"/>
                <a:gd name="connsiteY142" fmla="*/ 1731800 h 2280002"/>
                <a:gd name="connsiteX143" fmla="*/ 1925515 w 2559136"/>
                <a:gd name="connsiteY143" fmla="*/ 1802138 h 2280002"/>
                <a:gd name="connsiteX144" fmla="*/ 1934307 w 2559136"/>
                <a:gd name="connsiteY144" fmla="*/ 1714215 h 2280002"/>
                <a:gd name="connsiteX145" fmla="*/ 1943100 w 2559136"/>
                <a:gd name="connsiteY145" fmla="*/ 1591123 h 2280002"/>
                <a:gd name="connsiteX146" fmla="*/ 1951892 w 2559136"/>
                <a:gd name="connsiteY146" fmla="*/ 1529577 h 2280002"/>
                <a:gd name="connsiteX147" fmla="*/ 1969477 w 2559136"/>
                <a:gd name="connsiteY147" fmla="*/ 1564746 h 2280002"/>
                <a:gd name="connsiteX148" fmla="*/ 1987061 w 2559136"/>
                <a:gd name="connsiteY148" fmla="*/ 1802138 h 2280002"/>
                <a:gd name="connsiteX149" fmla="*/ 2013438 w 2559136"/>
                <a:gd name="connsiteY149" fmla="*/ 1696630 h 2280002"/>
                <a:gd name="connsiteX150" fmla="*/ 2022230 w 2559136"/>
                <a:gd name="connsiteY150" fmla="*/ 1670254 h 2280002"/>
                <a:gd name="connsiteX151" fmla="*/ 2039815 w 2559136"/>
                <a:gd name="connsiteY151" fmla="*/ 1608707 h 2280002"/>
                <a:gd name="connsiteX152" fmla="*/ 2057400 w 2559136"/>
                <a:gd name="connsiteY152" fmla="*/ 1687838 h 2280002"/>
                <a:gd name="connsiteX153" fmla="*/ 2074984 w 2559136"/>
                <a:gd name="connsiteY153" fmla="*/ 1810930 h 2280002"/>
                <a:gd name="connsiteX154" fmla="*/ 2083777 w 2559136"/>
                <a:gd name="connsiteY154" fmla="*/ 1881269 h 2280002"/>
                <a:gd name="connsiteX155" fmla="*/ 2092569 w 2559136"/>
                <a:gd name="connsiteY155" fmla="*/ 1837307 h 2280002"/>
                <a:gd name="connsiteX156" fmla="*/ 2101361 w 2559136"/>
                <a:gd name="connsiteY156" fmla="*/ 1810930 h 2280002"/>
                <a:gd name="connsiteX157" fmla="*/ 2127738 w 2559136"/>
                <a:gd name="connsiteY157" fmla="*/ 1670254 h 2280002"/>
                <a:gd name="connsiteX158" fmla="*/ 2136530 w 2559136"/>
                <a:gd name="connsiteY158" fmla="*/ 1582330 h 2280002"/>
                <a:gd name="connsiteX159" fmla="*/ 2145323 w 2559136"/>
                <a:gd name="connsiteY159" fmla="*/ 1503200 h 2280002"/>
                <a:gd name="connsiteX160" fmla="*/ 2154115 w 2559136"/>
                <a:gd name="connsiteY160" fmla="*/ 1406484 h 2280002"/>
                <a:gd name="connsiteX161" fmla="*/ 2171700 w 2559136"/>
                <a:gd name="connsiteY161" fmla="*/ 1353730 h 2280002"/>
                <a:gd name="connsiteX162" fmla="*/ 2180492 w 2559136"/>
                <a:gd name="connsiteY162" fmla="*/ 1415277 h 2280002"/>
                <a:gd name="connsiteX163" fmla="*/ 2189284 w 2559136"/>
                <a:gd name="connsiteY163" fmla="*/ 1468030 h 2280002"/>
                <a:gd name="connsiteX164" fmla="*/ 2198077 w 2559136"/>
                <a:gd name="connsiteY164" fmla="*/ 1599915 h 2280002"/>
                <a:gd name="connsiteX165" fmla="*/ 2206869 w 2559136"/>
                <a:gd name="connsiteY165" fmla="*/ 1679046 h 2280002"/>
                <a:gd name="connsiteX166" fmla="*/ 2224453 w 2559136"/>
                <a:gd name="connsiteY166" fmla="*/ 1810930 h 2280002"/>
                <a:gd name="connsiteX167" fmla="*/ 2242038 w 2559136"/>
                <a:gd name="connsiteY167" fmla="*/ 1758177 h 2280002"/>
                <a:gd name="connsiteX168" fmla="*/ 2259623 w 2559136"/>
                <a:gd name="connsiteY168" fmla="*/ 1705423 h 2280002"/>
                <a:gd name="connsiteX169" fmla="*/ 2268415 w 2559136"/>
                <a:gd name="connsiteY169" fmla="*/ 1635084 h 2280002"/>
                <a:gd name="connsiteX170" fmla="*/ 2294792 w 2559136"/>
                <a:gd name="connsiteY170" fmla="*/ 1582330 h 2280002"/>
                <a:gd name="connsiteX171" fmla="*/ 2303584 w 2559136"/>
                <a:gd name="connsiteY171" fmla="*/ 1529577 h 2280002"/>
                <a:gd name="connsiteX172" fmla="*/ 2321169 w 2559136"/>
                <a:gd name="connsiteY172" fmla="*/ 1468030 h 2280002"/>
                <a:gd name="connsiteX173" fmla="*/ 2329961 w 2559136"/>
                <a:gd name="connsiteY173" fmla="*/ 1397692 h 2280002"/>
                <a:gd name="connsiteX174" fmla="*/ 2347546 w 2559136"/>
                <a:gd name="connsiteY174" fmla="*/ 1344938 h 2280002"/>
                <a:gd name="connsiteX175" fmla="*/ 2365130 w 2559136"/>
                <a:gd name="connsiteY175" fmla="*/ 1591123 h 2280002"/>
                <a:gd name="connsiteX176" fmla="*/ 2382715 w 2559136"/>
                <a:gd name="connsiteY176" fmla="*/ 1670254 h 2280002"/>
                <a:gd name="connsiteX177" fmla="*/ 2391507 w 2559136"/>
                <a:gd name="connsiteY177" fmla="*/ 1758177 h 2280002"/>
                <a:gd name="connsiteX178" fmla="*/ 2400300 w 2559136"/>
                <a:gd name="connsiteY178" fmla="*/ 1810930 h 2280002"/>
                <a:gd name="connsiteX179" fmla="*/ 2426677 w 2559136"/>
                <a:gd name="connsiteY179" fmla="*/ 1775761 h 2280002"/>
                <a:gd name="connsiteX180" fmla="*/ 2435469 w 2559136"/>
                <a:gd name="connsiteY180" fmla="*/ 1749384 h 2280002"/>
                <a:gd name="connsiteX181" fmla="*/ 2453053 w 2559136"/>
                <a:gd name="connsiteY181" fmla="*/ 1723007 h 2280002"/>
                <a:gd name="connsiteX182" fmla="*/ 2461846 w 2559136"/>
                <a:gd name="connsiteY182" fmla="*/ 1635084 h 2280002"/>
                <a:gd name="connsiteX183" fmla="*/ 2470638 w 2559136"/>
                <a:gd name="connsiteY183" fmla="*/ 1599915 h 2280002"/>
                <a:gd name="connsiteX184" fmla="*/ 2479430 w 2559136"/>
                <a:gd name="connsiteY184" fmla="*/ 1547161 h 2280002"/>
                <a:gd name="connsiteX185" fmla="*/ 2488223 w 2559136"/>
                <a:gd name="connsiteY185" fmla="*/ 1503200 h 2280002"/>
                <a:gd name="connsiteX186" fmla="*/ 2497015 w 2559136"/>
                <a:gd name="connsiteY186" fmla="*/ 1406484 h 2280002"/>
                <a:gd name="connsiteX187" fmla="*/ 2514600 w 2559136"/>
                <a:gd name="connsiteY187" fmla="*/ 1679046 h 2280002"/>
                <a:gd name="connsiteX188" fmla="*/ 2523392 w 2559136"/>
                <a:gd name="connsiteY188" fmla="*/ 1881269 h 2280002"/>
                <a:gd name="connsiteX189" fmla="*/ 2532184 w 2559136"/>
                <a:gd name="connsiteY189" fmla="*/ 1854892 h 2280002"/>
                <a:gd name="connsiteX190" fmla="*/ 2549769 w 2559136"/>
                <a:gd name="connsiteY190" fmla="*/ 1828515 h 2280002"/>
                <a:gd name="connsiteX191" fmla="*/ 2558561 w 2559136"/>
                <a:gd name="connsiteY191" fmla="*/ 1775761 h 2280002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16702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1344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2013438 w 2559136"/>
                <a:gd name="connsiteY149" fmla="*/ 1696630 h 2301065"/>
                <a:gd name="connsiteX150" fmla="*/ 2022230 w 2559136"/>
                <a:gd name="connsiteY150" fmla="*/ 1670254 h 2301065"/>
                <a:gd name="connsiteX151" fmla="*/ 2039815 w 2559136"/>
                <a:gd name="connsiteY151" fmla="*/ 1608707 h 2301065"/>
                <a:gd name="connsiteX152" fmla="*/ 2057400 w 2559136"/>
                <a:gd name="connsiteY152" fmla="*/ 1687838 h 2301065"/>
                <a:gd name="connsiteX153" fmla="*/ 2074984 w 2559136"/>
                <a:gd name="connsiteY153" fmla="*/ 1810930 h 2301065"/>
                <a:gd name="connsiteX154" fmla="*/ 2083777 w 2559136"/>
                <a:gd name="connsiteY154" fmla="*/ 1881269 h 2301065"/>
                <a:gd name="connsiteX155" fmla="*/ 2092569 w 2559136"/>
                <a:gd name="connsiteY155" fmla="*/ 1837307 h 2301065"/>
                <a:gd name="connsiteX156" fmla="*/ 2101361 w 2559136"/>
                <a:gd name="connsiteY156" fmla="*/ 1810930 h 2301065"/>
                <a:gd name="connsiteX157" fmla="*/ 2127738 w 2559136"/>
                <a:gd name="connsiteY157" fmla="*/ 1670254 h 2301065"/>
                <a:gd name="connsiteX158" fmla="*/ 2136530 w 2559136"/>
                <a:gd name="connsiteY158" fmla="*/ 1582330 h 2301065"/>
                <a:gd name="connsiteX159" fmla="*/ 2145323 w 2559136"/>
                <a:gd name="connsiteY159" fmla="*/ 1503200 h 2301065"/>
                <a:gd name="connsiteX160" fmla="*/ 2154115 w 2559136"/>
                <a:gd name="connsiteY160" fmla="*/ 1406484 h 2301065"/>
                <a:gd name="connsiteX161" fmla="*/ 2171700 w 2559136"/>
                <a:gd name="connsiteY161" fmla="*/ 1353730 h 2301065"/>
                <a:gd name="connsiteX162" fmla="*/ 2180492 w 2559136"/>
                <a:gd name="connsiteY162" fmla="*/ 1415277 h 2301065"/>
                <a:gd name="connsiteX163" fmla="*/ 2189284 w 2559136"/>
                <a:gd name="connsiteY163" fmla="*/ 1468030 h 2301065"/>
                <a:gd name="connsiteX164" fmla="*/ 2198077 w 2559136"/>
                <a:gd name="connsiteY164" fmla="*/ 1599915 h 2301065"/>
                <a:gd name="connsiteX165" fmla="*/ 2206869 w 2559136"/>
                <a:gd name="connsiteY165" fmla="*/ 1679046 h 2301065"/>
                <a:gd name="connsiteX166" fmla="*/ 2224453 w 2559136"/>
                <a:gd name="connsiteY166" fmla="*/ 1810930 h 2301065"/>
                <a:gd name="connsiteX167" fmla="*/ 2242038 w 2559136"/>
                <a:gd name="connsiteY167" fmla="*/ 1758177 h 2301065"/>
                <a:gd name="connsiteX168" fmla="*/ 2259623 w 2559136"/>
                <a:gd name="connsiteY168" fmla="*/ 1705423 h 2301065"/>
                <a:gd name="connsiteX169" fmla="*/ 2268415 w 2559136"/>
                <a:gd name="connsiteY169" fmla="*/ 1635084 h 2301065"/>
                <a:gd name="connsiteX170" fmla="*/ 2294792 w 2559136"/>
                <a:gd name="connsiteY170" fmla="*/ 1582330 h 2301065"/>
                <a:gd name="connsiteX171" fmla="*/ 2303584 w 2559136"/>
                <a:gd name="connsiteY171" fmla="*/ 1529577 h 2301065"/>
                <a:gd name="connsiteX172" fmla="*/ 2321169 w 2559136"/>
                <a:gd name="connsiteY172" fmla="*/ 1468030 h 2301065"/>
                <a:gd name="connsiteX173" fmla="*/ 2329961 w 2559136"/>
                <a:gd name="connsiteY173" fmla="*/ 1397692 h 2301065"/>
                <a:gd name="connsiteX174" fmla="*/ 2347546 w 2559136"/>
                <a:gd name="connsiteY174" fmla="*/ 1344938 h 2301065"/>
                <a:gd name="connsiteX175" fmla="*/ 2365130 w 2559136"/>
                <a:gd name="connsiteY175" fmla="*/ 1591123 h 2301065"/>
                <a:gd name="connsiteX176" fmla="*/ 2382715 w 2559136"/>
                <a:gd name="connsiteY176" fmla="*/ 1670254 h 2301065"/>
                <a:gd name="connsiteX177" fmla="*/ 2391507 w 2559136"/>
                <a:gd name="connsiteY177" fmla="*/ 1758177 h 2301065"/>
                <a:gd name="connsiteX178" fmla="*/ 2400300 w 2559136"/>
                <a:gd name="connsiteY178" fmla="*/ 1810930 h 2301065"/>
                <a:gd name="connsiteX179" fmla="*/ 2426677 w 2559136"/>
                <a:gd name="connsiteY179" fmla="*/ 1775761 h 2301065"/>
                <a:gd name="connsiteX180" fmla="*/ 2435469 w 2559136"/>
                <a:gd name="connsiteY180" fmla="*/ 1749384 h 2301065"/>
                <a:gd name="connsiteX181" fmla="*/ 2453053 w 2559136"/>
                <a:gd name="connsiteY181" fmla="*/ 1723007 h 2301065"/>
                <a:gd name="connsiteX182" fmla="*/ 2461846 w 2559136"/>
                <a:gd name="connsiteY182" fmla="*/ 1635084 h 2301065"/>
                <a:gd name="connsiteX183" fmla="*/ 2470638 w 2559136"/>
                <a:gd name="connsiteY183" fmla="*/ 1599915 h 2301065"/>
                <a:gd name="connsiteX184" fmla="*/ 2479430 w 2559136"/>
                <a:gd name="connsiteY184" fmla="*/ 1547161 h 2301065"/>
                <a:gd name="connsiteX185" fmla="*/ 2488223 w 2559136"/>
                <a:gd name="connsiteY185" fmla="*/ 1503200 h 2301065"/>
                <a:gd name="connsiteX186" fmla="*/ 2497015 w 2559136"/>
                <a:gd name="connsiteY186" fmla="*/ 1406484 h 2301065"/>
                <a:gd name="connsiteX187" fmla="*/ 2514600 w 2559136"/>
                <a:gd name="connsiteY187" fmla="*/ 1679046 h 2301065"/>
                <a:gd name="connsiteX188" fmla="*/ 2523392 w 2559136"/>
                <a:gd name="connsiteY188" fmla="*/ 1881269 h 2301065"/>
                <a:gd name="connsiteX189" fmla="*/ 2532184 w 2559136"/>
                <a:gd name="connsiteY189" fmla="*/ 1854892 h 2301065"/>
                <a:gd name="connsiteX190" fmla="*/ 2549769 w 2559136"/>
                <a:gd name="connsiteY190" fmla="*/ 1828515 h 2301065"/>
                <a:gd name="connsiteX191" fmla="*/ 2558561 w 2559136"/>
                <a:gd name="connsiteY191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1344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2013438 w 2559136"/>
                <a:gd name="connsiteY149" fmla="*/ 1696630 h 2301065"/>
                <a:gd name="connsiteX150" fmla="*/ 2022230 w 2559136"/>
                <a:gd name="connsiteY150" fmla="*/ 1670254 h 2301065"/>
                <a:gd name="connsiteX151" fmla="*/ 2039815 w 2559136"/>
                <a:gd name="connsiteY151" fmla="*/ 1608707 h 2301065"/>
                <a:gd name="connsiteX152" fmla="*/ 2057400 w 2559136"/>
                <a:gd name="connsiteY152" fmla="*/ 1687838 h 2301065"/>
                <a:gd name="connsiteX153" fmla="*/ 2074984 w 2559136"/>
                <a:gd name="connsiteY153" fmla="*/ 1810930 h 2301065"/>
                <a:gd name="connsiteX154" fmla="*/ 2083777 w 2559136"/>
                <a:gd name="connsiteY154" fmla="*/ 1881269 h 2301065"/>
                <a:gd name="connsiteX155" fmla="*/ 2092569 w 2559136"/>
                <a:gd name="connsiteY155" fmla="*/ 1837307 h 2301065"/>
                <a:gd name="connsiteX156" fmla="*/ 2101361 w 2559136"/>
                <a:gd name="connsiteY156" fmla="*/ 1810930 h 2301065"/>
                <a:gd name="connsiteX157" fmla="*/ 2127738 w 2559136"/>
                <a:gd name="connsiteY157" fmla="*/ 1670254 h 2301065"/>
                <a:gd name="connsiteX158" fmla="*/ 2136530 w 2559136"/>
                <a:gd name="connsiteY158" fmla="*/ 1582330 h 2301065"/>
                <a:gd name="connsiteX159" fmla="*/ 2145323 w 2559136"/>
                <a:gd name="connsiteY159" fmla="*/ 1503200 h 2301065"/>
                <a:gd name="connsiteX160" fmla="*/ 2154115 w 2559136"/>
                <a:gd name="connsiteY160" fmla="*/ 1406484 h 2301065"/>
                <a:gd name="connsiteX161" fmla="*/ 2171700 w 2559136"/>
                <a:gd name="connsiteY161" fmla="*/ 1353730 h 2301065"/>
                <a:gd name="connsiteX162" fmla="*/ 2180492 w 2559136"/>
                <a:gd name="connsiteY162" fmla="*/ 1415277 h 2301065"/>
                <a:gd name="connsiteX163" fmla="*/ 2189284 w 2559136"/>
                <a:gd name="connsiteY163" fmla="*/ 1468030 h 2301065"/>
                <a:gd name="connsiteX164" fmla="*/ 2198077 w 2559136"/>
                <a:gd name="connsiteY164" fmla="*/ 1599915 h 2301065"/>
                <a:gd name="connsiteX165" fmla="*/ 2206869 w 2559136"/>
                <a:gd name="connsiteY165" fmla="*/ 1679046 h 2301065"/>
                <a:gd name="connsiteX166" fmla="*/ 2224453 w 2559136"/>
                <a:gd name="connsiteY166" fmla="*/ 1810930 h 2301065"/>
                <a:gd name="connsiteX167" fmla="*/ 2242038 w 2559136"/>
                <a:gd name="connsiteY167" fmla="*/ 1758177 h 2301065"/>
                <a:gd name="connsiteX168" fmla="*/ 2259623 w 2559136"/>
                <a:gd name="connsiteY168" fmla="*/ 1705423 h 2301065"/>
                <a:gd name="connsiteX169" fmla="*/ 2268415 w 2559136"/>
                <a:gd name="connsiteY169" fmla="*/ 1635084 h 2301065"/>
                <a:gd name="connsiteX170" fmla="*/ 2294792 w 2559136"/>
                <a:gd name="connsiteY170" fmla="*/ 1582330 h 2301065"/>
                <a:gd name="connsiteX171" fmla="*/ 2303584 w 2559136"/>
                <a:gd name="connsiteY171" fmla="*/ 1529577 h 2301065"/>
                <a:gd name="connsiteX172" fmla="*/ 2321169 w 2559136"/>
                <a:gd name="connsiteY172" fmla="*/ 1468030 h 2301065"/>
                <a:gd name="connsiteX173" fmla="*/ 2329961 w 2559136"/>
                <a:gd name="connsiteY173" fmla="*/ 1397692 h 2301065"/>
                <a:gd name="connsiteX174" fmla="*/ 2347546 w 2559136"/>
                <a:gd name="connsiteY174" fmla="*/ 1344938 h 2301065"/>
                <a:gd name="connsiteX175" fmla="*/ 2365130 w 2559136"/>
                <a:gd name="connsiteY175" fmla="*/ 1591123 h 2301065"/>
                <a:gd name="connsiteX176" fmla="*/ 2382715 w 2559136"/>
                <a:gd name="connsiteY176" fmla="*/ 1670254 h 2301065"/>
                <a:gd name="connsiteX177" fmla="*/ 2391507 w 2559136"/>
                <a:gd name="connsiteY177" fmla="*/ 1758177 h 2301065"/>
                <a:gd name="connsiteX178" fmla="*/ 2400300 w 2559136"/>
                <a:gd name="connsiteY178" fmla="*/ 1810930 h 2301065"/>
                <a:gd name="connsiteX179" fmla="*/ 2426677 w 2559136"/>
                <a:gd name="connsiteY179" fmla="*/ 1775761 h 2301065"/>
                <a:gd name="connsiteX180" fmla="*/ 2435469 w 2559136"/>
                <a:gd name="connsiteY180" fmla="*/ 1749384 h 2301065"/>
                <a:gd name="connsiteX181" fmla="*/ 2453053 w 2559136"/>
                <a:gd name="connsiteY181" fmla="*/ 1723007 h 2301065"/>
                <a:gd name="connsiteX182" fmla="*/ 2461846 w 2559136"/>
                <a:gd name="connsiteY182" fmla="*/ 1635084 h 2301065"/>
                <a:gd name="connsiteX183" fmla="*/ 2470638 w 2559136"/>
                <a:gd name="connsiteY183" fmla="*/ 1599915 h 2301065"/>
                <a:gd name="connsiteX184" fmla="*/ 2479430 w 2559136"/>
                <a:gd name="connsiteY184" fmla="*/ 1547161 h 2301065"/>
                <a:gd name="connsiteX185" fmla="*/ 2488223 w 2559136"/>
                <a:gd name="connsiteY185" fmla="*/ 1503200 h 2301065"/>
                <a:gd name="connsiteX186" fmla="*/ 2497015 w 2559136"/>
                <a:gd name="connsiteY186" fmla="*/ 1406484 h 2301065"/>
                <a:gd name="connsiteX187" fmla="*/ 2514600 w 2559136"/>
                <a:gd name="connsiteY187" fmla="*/ 1679046 h 2301065"/>
                <a:gd name="connsiteX188" fmla="*/ 2523392 w 2559136"/>
                <a:gd name="connsiteY188" fmla="*/ 1881269 h 2301065"/>
                <a:gd name="connsiteX189" fmla="*/ 2532184 w 2559136"/>
                <a:gd name="connsiteY189" fmla="*/ 1854892 h 2301065"/>
                <a:gd name="connsiteX190" fmla="*/ 2549769 w 2559136"/>
                <a:gd name="connsiteY190" fmla="*/ 1828515 h 2301065"/>
                <a:gd name="connsiteX191" fmla="*/ 2558561 w 2559136"/>
                <a:gd name="connsiteY191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1344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18373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2 w 2559136"/>
                <a:gd name="connsiteY163" fmla="*/ 1415277 h 2301065"/>
                <a:gd name="connsiteX164" fmla="*/ 2189284 w 2559136"/>
                <a:gd name="connsiteY164" fmla="*/ 1468030 h 2301065"/>
                <a:gd name="connsiteX165" fmla="*/ 2198077 w 2559136"/>
                <a:gd name="connsiteY165" fmla="*/ 1599915 h 2301065"/>
                <a:gd name="connsiteX166" fmla="*/ 2206869 w 2559136"/>
                <a:gd name="connsiteY166" fmla="*/ 1679046 h 2301065"/>
                <a:gd name="connsiteX167" fmla="*/ 2224453 w 2559136"/>
                <a:gd name="connsiteY167" fmla="*/ 1810930 h 2301065"/>
                <a:gd name="connsiteX168" fmla="*/ 2242038 w 2559136"/>
                <a:gd name="connsiteY168" fmla="*/ 1758177 h 2301065"/>
                <a:gd name="connsiteX169" fmla="*/ 2259623 w 2559136"/>
                <a:gd name="connsiteY169" fmla="*/ 1705423 h 2301065"/>
                <a:gd name="connsiteX170" fmla="*/ 2268415 w 2559136"/>
                <a:gd name="connsiteY170" fmla="*/ 1635084 h 2301065"/>
                <a:gd name="connsiteX171" fmla="*/ 2294792 w 2559136"/>
                <a:gd name="connsiteY171" fmla="*/ 1582330 h 2301065"/>
                <a:gd name="connsiteX172" fmla="*/ 2303584 w 2559136"/>
                <a:gd name="connsiteY172" fmla="*/ 1529577 h 2301065"/>
                <a:gd name="connsiteX173" fmla="*/ 2321169 w 2559136"/>
                <a:gd name="connsiteY173" fmla="*/ 1468030 h 2301065"/>
                <a:gd name="connsiteX174" fmla="*/ 2329961 w 2559136"/>
                <a:gd name="connsiteY174" fmla="*/ 1397692 h 2301065"/>
                <a:gd name="connsiteX175" fmla="*/ 2347546 w 2559136"/>
                <a:gd name="connsiteY175" fmla="*/ 1344938 h 2301065"/>
                <a:gd name="connsiteX176" fmla="*/ 2365130 w 2559136"/>
                <a:gd name="connsiteY176" fmla="*/ 1591123 h 2301065"/>
                <a:gd name="connsiteX177" fmla="*/ 2382715 w 2559136"/>
                <a:gd name="connsiteY177" fmla="*/ 1670254 h 2301065"/>
                <a:gd name="connsiteX178" fmla="*/ 2391507 w 2559136"/>
                <a:gd name="connsiteY178" fmla="*/ 1758177 h 2301065"/>
                <a:gd name="connsiteX179" fmla="*/ 2400300 w 2559136"/>
                <a:gd name="connsiteY179" fmla="*/ 1810930 h 2301065"/>
                <a:gd name="connsiteX180" fmla="*/ 2426677 w 2559136"/>
                <a:gd name="connsiteY180" fmla="*/ 1775761 h 2301065"/>
                <a:gd name="connsiteX181" fmla="*/ 2435469 w 2559136"/>
                <a:gd name="connsiteY181" fmla="*/ 1749384 h 2301065"/>
                <a:gd name="connsiteX182" fmla="*/ 2453053 w 2559136"/>
                <a:gd name="connsiteY182" fmla="*/ 1723007 h 2301065"/>
                <a:gd name="connsiteX183" fmla="*/ 2461846 w 2559136"/>
                <a:gd name="connsiteY183" fmla="*/ 1635084 h 2301065"/>
                <a:gd name="connsiteX184" fmla="*/ 2470638 w 2559136"/>
                <a:gd name="connsiteY184" fmla="*/ 1599915 h 2301065"/>
                <a:gd name="connsiteX185" fmla="*/ 2479430 w 2559136"/>
                <a:gd name="connsiteY185" fmla="*/ 1547161 h 2301065"/>
                <a:gd name="connsiteX186" fmla="*/ 2488223 w 2559136"/>
                <a:gd name="connsiteY186" fmla="*/ 1503200 h 2301065"/>
                <a:gd name="connsiteX187" fmla="*/ 2497015 w 2559136"/>
                <a:gd name="connsiteY187" fmla="*/ 1406484 h 2301065"/>
                <a:gd name="connsiteX188" fmla="*/ 2514600 w 2559136"/>
                <a:gd name="connsiteY188" fmla="*/ 1679046 h 2301065"/>
                <a:gd name="connsiteX189" fmla="*/ 2523392 w 2559136"/>
                <a:gd name="connsiteY189" fmla="*/ 1881269 h 2301065"/>
                <a:gd name="connsiteX190" fmla="*/ 2532184 w 2559136"/>
                <a:gd name="connsiteY190" fmla="*/ 1854892 h 2301065"/>
                <a:gd name="connsiteX191" fmla="*/ 2549769 w 2559136"/>
                <a:gd name="connsiteY191" fmla="*/ 1828515 h 2301065"/>
                <a:gd name="connsiteX192" fmla="*/ 2558561 w 2559136"/>
                <a:gd name="connsiteY192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1344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2 w 2559136"/>
                <a:gd name="connsiteY163" fmla="*/ 1415277 h 2301065"/>
                <a:gd name="connsiteX164" fmla="*/ 2189284 w 2559136"/>
                <a:gd name="connsiteY164" fmla="*/ 1468030 h 2301065"/>
                <a:gd name="connsiteX165" fmla="*/ 2198077 w 2559136"/>
                <a:gd name="connsiteY165" fmla="*/ 1599915 h 2301065"/>
                <a:gd name="connsiteX166" fmla="*/ 2206869 w 2559136"/>
                <a:gd name="connsiteY166" fmla="*/ 1679046 h 2301065"/>
                <a:gd name="connsiteX167" fmla="*/ 2224453 w 2559136"/>
                <a:gd name="connsiteY167" fmla="*/ 1810930 h 2301065"/>
                <a:gd name="connsiteX168" fmla="*/ 2242038 w 2559136"/>
                <a:gd name="connsiteY168" fmla="*/ 1758177 h 2301065"/>
                <a:gd name="connsiteX169" fmla="*/ 2259623 w 2559136"/>
                <a:gd name="connsiteY169" fmla="*/ 1705423 h 2301065"/>
                <a:gd name="connsiteX170" fmla="*/ 2268415 w 2559136"/>
                <a:gd name="connsiteY170" fmla="*/ 1635084 h 2301065"/>
                <a:gd name="connsiteX171" fmla="*/ 2294792 w 2559136"/>
                <a:gd name="connsiteY171" fmla="*/ 1582330 h 2301065"/>
                <a:gd name="connsiteX172" fmla="*/ 2303584 w 2559136"/>
                <a:gd name="connsiteY172" fmla="*/ 1529577 h 2301065"/>
                <a:gd name="connsiteX173" fmla="*/ 2321169 w 2559136"/>
                <a:gd name="connsiteY173" fmla="*/ 1468030 h 2301065"/>
                <a:gd name="connsiteX174" fmla="*/ 2329961 w 2559136"/>
                <a:gd name="connsiteY174" fmla="*/ 1397692 h 2301065"/>
                <a:gd name="connsiteX175" fmla="*/ 2347546 w 2559136"/>
                <a:gd name="connsiteY175" fmla="*/ 1344938 h 2301065"/>
                <a:gd name="connsiteX176" fmla="*/ 2365130 w 2559136"/>
                <a:gd name="connsiteY176" fmla="*/ 1591123 h 2301065"/>
                <a:gd name="connsiteX177" fmla="*/ 2382715 w 2559136"/>
                <a:gd name="connsiteY177" fmla="*/ 1670254 h 2301065"/>
                <a:gd name="connsiteX178" fmla="*/ 2391507 w 2559136"/>
                <a:gd name="connsiteY178" fmla="*/ 1758177 h 2301065"/>
                <a:gd name="connsiteX179" fmla="*/ 2400300 w 2559136"/>
                <a:gd name="connsiteY179" fmla="*/ 1810930 h 2301065"/>
                <a:gd name="connsiteX180" fmla="*/ 2426677 w 2559136"/>
                <a:gd name="connsiteY180" fmla="*/ 1775761 h 2301065"/>
                <a:gd name="connsiteX181" fmla="*/ 2435469 w 2559136"/>
                <a:gd name="connsiteY181" fmla="*/ 1749384 h 2301065"/>
                <a:gd name="connsiteX182" fmla="*/ 2453053 w 2559136"/>
                <a:gd name="connsiteY182" fmla="*/ 1723007 h 2301065"/>
                <a:gd name="connsiteX183" fmla="*/ 2461846 w 2559136"/>
                <a:gd name="connsiteY183" fmla="*/ 1635084 h 2301065"/>
                <a:gd name="connsiteX184" fmla="*/ 2470638 w 2559136"/>
                <a:gd name="connsiteY184" fmla="*/ 1599915 h 2301065"/>
                <a:gd name="connsiteX185" fmla="*/ 2479430 w 2559136"/>
                <a:gd name="connsiteY185" fmla="*/ 1547161 h 2301065"/>
                <a:gd name="connsiteX186" fmla="*/ 2488223 w 2559136"/>
                <a:gd name="connsiteY186" fmla="*/ 1503200 h 2301065"/>
                <a:gd name="connsiteX187" fmla="*/ 2497015 w 2559136"/>
                <a:gd name="connsiteY187" fmla="*/ 1406484 h 2301065"/>
                <a:gd name="connsiteX188" fmla="*/ 2514600 w 2559136"/>
                <a:gd name="connsiteY188" fmla="*/ 1679046 h 2301065"/>
                <a:gd name="connsiteX189" fmla="*/ 2523392 w 2559136"/>
                <a:gd name="connsiteY189" fmla="*/ 1881269 h 2301065"/>
                <a:gd name="connsiteX190" fmla="*/ 2532184 w 2559136"/>
                <a:gd name="connsiteY190" fmla="*/ 1854892 h 2301065"/>
                <a:gd name="connsiteX191" fmla="*/ 2549769 w 2559136"/>
                <a:gd name="connsiteY191" fmla="*/ 1828515 h 2301065"/>
                <a:gd name="connsiteX192" fmla="*/ 2558561 w 2559136"/>
                <a:gd name="connsiteY192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1344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1468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65130 w 2559136"/>
                <a:gd name="connsiteY177" fmla="*/ 1591123 h 2301065"/>
                <a:gd name="connsiteX178" fmla="*/ 2382715 w 2559136"/>
                <a:gd name="connsiteY178" fmla="*/ 1670254 h 2301065"/>
                <a:gd name="connsiteX179" fmla="*/ 2391507 w 2559136"/>
                <a:gd name="connsiteY179" fmla="*/ 1758177 h 2301065"/>
                <a:gd name="connsiteX180" fmla="*/ 2400300 w 2559136"/>
                <a:gd name="connsiteY180" fmla="*/ 1810930 h 2301065"/>
                <a:gd name="connsiteX181" fmla="*/ 2426677 w 2559136"/>
                <a:gd name="connsiteY181" fmla="*/ 1775761 h 2301065"/>
                <a:gd name="connsiteX182" fmla="*/ 2435469 w 2559136"/>
                <a:gd name="connsiteY182" fmla="*/ 1749384 h 2301065"/>
                <a:gd name="connsiteX183" fmla="*/ 2453053 w 2559136"/>
                <a:gd name="connsiteY183" fmla="*/ 1723007 h 2301065"/>
                <a:gd name="connsiteX184" fmla="*/ 2461846 w 2559136"/>
                <a:gd name="connsiteY184" fmla="*/ 1635084 h 2301065"/>
                <a:gd name="connsiteX185" fmla="*/ 2470638 w 2559136"/>
                <a:gd name="connsiteY185" fmla="*/ 1599915 h 2301065"/>
                <a:gd name="connsiteX186" fmla="*/ 2479430 w 2559136"/>
                <a:gd name="connsiteY186" fmla="*/ 1547161 h 2301065"/>
                <a:gd name="connsiteX187" fmla="*/ 2488223 w 2559136"/>
                <a:gd name="connsiteY187" fmla="*/ 1503200 h 2301065"/>
                <a:gd name="connsiteX188" fmla="*/ 2497015 w 2559136"/>
                <a:gd name="connsiteY188" fmla="*/ 1406484 h 2301065"/>
                <a:gd name="connsiteX189" fmla="*/ 2514600 w 2559136"/>
                <a:gd name="connsiteY189" fmla="*/ 1679046 h 2301065"/>
                <a:gd name="connsiteX190" fmla="*/ 2523392 w 2559136"/>
                <a:gd name="connsiteY190" fmla="*/ 1881269 h 2301065"/>
                <a:gd name="connsiteX191" fmla="*/ 2532184 w 2559136"/>
                <a:gd name="connsiteY191" fmla="*/ 1854892 h 2301065"/>
                <a:gd name="connsiteX192" fmla="*/ 2549769 w 2559136"/>
                <a:gd name="connsiteY192" fmla="*/ 1828515 h 2301065"/>
                <a:gd name="connsiteX193" fmla="*/ 2558561 w 2559136"/>
                <a:gd name="connsiteY193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963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1468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65130 w 2559136"/>
                <a:gd name="connsiteY177" fmla="*/ 1591123 h 2301065"/>
                <a:gd name="connsiteX178" fmla="*/ 2382715 w 2559136"/>
                <a:gd name="connsiteY178" fmla="*/ 1670254 h 2301065"/>
                <a:gd name="connsiteX179" fmla="*/ 2391507 w 2559136"/>
                <a:gd name="connsiteY179" fmla="*/ 1758177 h 2301065"/>
                <a:gd name="connsiteX180" fmla="*/ 2400300 w 2559136"/>
                <a:gd name="connsiteY180" fmla="*/ 1810930 h 2301065"/>
                <a:gd name="connsiteX181" fmla="*/ 2426677 w 2559136"/>
                <a:gd name="connsiteY181" fmla="*/ 1775761 h 2301065"/>
                <a:gd name="connsiteX182" fmla="*/ 2435469 w 2559136"/>
                <a:gd name="connsiteY182" fmla="*/ 1749384 h 2301065"/>
                <a:gd name="connsiteX183" fmla="*/ 2453053 w 2559136"/>
                <a:gd name="connsiteY183" fmla="*/ 1723007 h 2301065"/>
                <a:gd name="connsiteX184" fmla="*/ 2461846 w 2559136"/>
                <a:gd name="connsiteY184" fmla="*/ 1635084 h 2301065"/>
                <a:gd name="connsiteX185" fmla="*/ 2470638 w 2559136"/>
                <a:gd name="connsiteY185" fmla="*/ 1599915 h 2301065"/>
                <a:gd name="connsiteX186" fmla="*/ 2479430 w 2559136"/>
                <a:gd name="connsiteY186" fmla="*/ 1547161 h 2301065"/>
                <a:gd name="connsiteX187" fmla="*/ 2488223 w 2559136"/>
                <a:gd name="connsiteY187" fmla="*/ 1503200 h 2301065"/>
                <a:gd name="connsiteX188" fmla="*/ 2497015 w 2559136"/>
                <a:gd name="connsiteY188" fmla="*/ 1406484 h 2301065"/>
                <a:gd name="connsiteX189" fmla="*/ 2514600 w 2559136"/>
                <a:gd name="connsiteY189" fmla="*/ 1679046 h 2301065"/>
                <a:gd name="connsiteX190" fmla="*/ 2523392 w 2559136"/>
                <a:gd name="connsiteY190" fmla="*/ 1881269 h 2301065"/>
                <a:gd name="connsiteX191" fmla="*/ 2532184 w 2559136"/>
                <a:gd name="connsiteY191" fmla="*/ 1854892 h 2301065"/>
                <a:gd name="connsiteX192" fmla="*/ 2549769 w 2559136"/>
                <a:gd name="connsiteY192" fmla="*/ 1828515 h 2301065"/>
                <a:gd name="connsiteX193" fmla="*/ 2558561 w 2559136"/>
                <a:gd name="connsiteY193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963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1468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47545 w 2559136"/>
                <a:gd name="connsiteY177" fmla="*/ 582937 h 2301065"/>
                <a:gd name="connsiteX178" fmla="*/ 2365130 w 2559136"/>
                <a:gd name="connsiteY178" fmla="*/ 1591123 h 2301065"/>
                <a:gd name="connsiteX179" fmla="*/ 2382715 w 2559136"/>
                <a:gd name="connsiteY179" fmla="*/ 1670254 h 2301065"/>
                <a:gd name="connsiteX180" fmla="*/ 2391507 w 2559136"/>
                <a:gd name="connsiteY180" fmla="*/ 1758177 h 2301065"/>
                <a:gd name="connsiteX181" fmla="*/ 2400300 w 2559136"/>
                <a:gd name="connsiteY181" fmla="*/ 1810930 h 2301065"/>
                <a:gd name="connsiteX182" fmla="*/ 2426677 w 2559136"/>
                <a:gd name="connsiteY182" fmla="*/ 1775761 h 2301065"/>
                <a:gd name="connsiteX183" fmla="*/ 2435469 w 2559136"/>
                <a:gd name="connsiteY183" fmla="*/ 1749384 h 2301065"/>
                <a:gd name="connsiteX184" fmla="*/ 2453053 w 2559136"/>
                <a:gd name="connsiteY184" fmla="*/ 1723007 h 2301065"/>
                <a:gd name="connsiteX185" fmla="*/ 2461846 w 2559136"/>
                <a:gd name="connsiteY185" fmla="*/ 1635084 h 2301065"/>
                <a:gd name="connsiteX186" fmla="*/ 2470638 w 2559136"/>
                <a:gd name="connsiteY186" fmla="*/ 1599915 h 2301065"/>
                <a:gd name="connsiteX187" fmla="*/ 2479430 w 2559136"/>
                <a:gd name="connsiteY187" fmla="*/ 1547161 h 2301065"/>
                <a:gd name="connsiteX188" fmla="*/ 2488223 w 2559136"/>
                <a:gd name="connsiteY188" fmla="*/ 1503200 h 2301065"/>
                <a:gd name="connsiteX189" fmla="*/ 2497015 w 2559136"/>
                <a:gd name="connsiteY189" fmla="*/ 1406484 h 2301065"/>
                <a:gd name="connsiteX190" fmla="*/ 2514600 w 2559136"/>
                <a:gd name="connsiteY190" fmla="*/ 1679046 h 2301065"/>
                <a:gd name="connsiteX191" fmla="*/ 2523392 w 2559136"/>
                <a:gd name="connsiteY191" fmla="*/ 1881269 h 2301065"/>
                <a:gd name="connsiteX192" fmla="*/ 2532184 w 2559136"/>
                <a:gd name="connsiteY192" fmla="*/ 1854892 h 2301065"/>
                <a:gd name="connsiteX193" fmla="*/ 2549769 w 2559136"/>
                <a:gd name="connsiteY193" fmla="*/ 1828515 h 2301065"/>
                <a:gd name="connsiteX194" fmla="*/ 2558561 w 2559136"/>
                <a:gd name="connsiteY194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963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706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47545 w 2559136"/>
                <a:gd name="connsiteY177" fmla="*/ 582937 h 2301065"/>
                <a:gd name="connsiteX178" fmla="*/ 2365130 w 2559136"/>
                <a:gd name="connsiteY178" fmla="*/ 1591123 h 2301065"/>
                <a:gd name="connsiteX179" fmla="*/ 2382715 w 2559136"/>
                <a:gd name="connsiteY179" fmla="*/ 1670254 h 2301065"/>
                <a:gd name="connsiteX180" fmla="*/ 2391507 w 2559136"/>
                <a:gd name="connsiteY180" fmla="*/ 1758177 h 2301065"/>
                <a:gd name="connsiteX181" fmla="*/ 2400300 w 2559136"/>
                <a:gd name="connsiteY181" fmla="*/ 1810930 h 2301065"/>
                <a:gd name="connsiteX182" fmla="*/ 2426677 w 2559136"/>
                <a:gd name="connsiteY182" fmla="*/ 1775761 h 2301065"/>
                <a:gd name="connsiteX183" fmla="*/ 2435469 w 2559136"/>
                <a:gd name="connsiteY183" fmla="*/ 1749384 h 2301065"/>
                <a:gd name="connsiteX184" fmla="*/ 2453053 w 2559136"/>
                <a:gd name="connsiteY184" fmla="*/ 1723007 h 2301065"/>
                <a:gd name="connsiteX185" fmla="*/ 2461846 w 2559136"/>
                <a:gd name="connsiteY185" fmla="*/ 1635084 h 2301065"/>
                <a:gd name="connsiteX186" fmla="*/ 2470638 w 2559136"/>
                <a:gd name="connsiteY186" fmla="*/ 1599915 h 2301065"/>
                <a:gd name="connsiteX187" fmla="*/ 2479430 w 2559136"/>
                <a:gd name="connsiteY187" fmla="*/ 1547161 h 2301065"/>
                <a:gd name="connsiteX188" fmla="*/ 2488223 w 2559136"/>
                <a:gd name="connsiteY188" fmla="*/ 1503200 h 2301065"/>
                <a:gd name="connsiteX189" fmla="*/ 2497015 w 2559136"/>
                <a:gd name="connsiteY189" fmla="*/ 1406484 h 2301065"/>
                <a:gd name="connsiteX190" fmla="*/ 2514600 w 2559136"/>
                <a:gd name="connsiteY190" fmla="*/ 1679046 h 2301065"/>
                <a:gd name="connsiteX191" fmla="*/ 2523392 w 2559136"/>
                <a:gd name="connsiteY191" fmla="*/ 1881269 h 2301065"/>
                <a:gd name="connsiteX192" fmla="*/ 2532184 w 2559136"/>
                <a:gd name="connsiteY192" fmla="*/ 1854892 h 2301065"/>
                <a:gd name="connsiteX193" fmla="*/ 2549769 w 2559136"/>
                <a:gd name="connsiteY193" fmla="*/ 1828515 h 2301065"/>
                <a:gd name="connsiteX194" fmla="*/ 2558561 w 2559136"/>
                <a:gd name="connsiteY194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963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706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47545 w 2559136"/>
                <a:gd name="connsiteY177" fmla="*/ 582937 h 2301065"/>
                <a:gd name="connsiteX178" fmla="*/ 2365130 w 2559136"/>
                <a:gd name="connsiteY178" fmla="*/ 1591123 h 2301065"/>
                <a:gd name="connsiteX179" fmla="*/ 2365130 w 2559136"/>
                <a:gd name="connsiteY179" fmla="*/ 2276922 h 2301065"/>
                <a:gd name="connsiteX180" fmla="*/ 2382715 w 2559136"/>
                <a:gd name="connsiteY180" fmla="*/ 1670254 h 2301065"/>
                <a:gd name="connsiteX181" fmla="*/ 2391507 w 2559136"/>
                <a:gd name="connsiteY181" fmla="*/ 1758177 h 2301065"/>
                <a:gd name="connsiteX182" fmla="*/ 2400300 w 2559136"/>
                <a:gd name="connsiteY182" fmla="*/ 1810930 h 2301065"/>
                <a:gd name="connsiteX183" fmla="*/ 2426677 w 2559136"/>
                <a:gd name="connsiteY183" fmla="*/ 1775761 h 2301065"/>
                <a:gd name="connsiteX184" fmla="*/ 2435469 w 2559136"/>
                <a:gd name="connsiteY184" fmla="*/ 1749384 h 2301065"/>
                <a:gd name="connsiteX185" fmla="*/ 2453053 w 2559136"/>
                <a:gd name="connsiteY185" fmla="*/ 1723007 h 2301065"/>
                <a:gd name="connsiteX186" fmla="*/ 2461846 w 2559136"/>
                <a:gd name="connsiteY186" fmla="*/ 1635084 h 2301065"/>
                <a:gd name="connsiteX187" fmla="*/ 2470638 w 2559136"/>
                <a:gd name="connsiteY187" fmla="*/ 1599915 h 2301065"/>
                <a:gd name="connsiteX188" fmla="*/ 2479430 w 2559136"/>
                <a:gd name="connsiteY188" fmla="*/ 1547161 h 2301065"/>
                <a:gd name="connsiteX189" fmla="*/ 2488223 w 2559136"/>
                <a:gd name="connsiteY189" fmla="*/ 1503200 h 2301065"/>
                <a:gd name="connsiteX190" fmla="*/ 2497015 w 2559136"/>
                <a:gd name="connsiteY190" fmla="*/ 1406484 h 2301065"/>
                <a:gd name="connsiteX191" fmla="*/ 2514600 w 2559136"/>
                <a:gd name="connsiteY191" fmla="*/ 1679046 h 2301065"/>
                <a:gd name="connsiteX192" fmla="*/ 2523392 w 2559136"/>
                <a:gd name="connsiteY192" fmla="*/ 1881269 h 2301065"/>
                <a:gd name="connsiteX193" fmla="*/ 2532184 w 2559136"/>
                <a:gd name="connsiteY193" fmla="*/ 1854892 h 2301065"/>
                <a:gd name="connsiteX194" fmla="*/ 2549769 w 2559136"/>
                <a:gd name="connsiteY194" fmla="*/ 1828515 h 2301065"/>
                <a:gd name="connsiteX195" fmla="*/ 2558561 w 2559136"/>
                <a:gd name="connsiteY195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963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706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47545 w 2559136"/>
                <a:gd name="connsiteY177" fmla="*/ 582937 h 2301065"/>
                <a:gd name="connsiteX178" fmla="*/ 2365130 w 2559136"/>
                <a:gd name="connsiteY178" fmla="*/ 1591123 h 2301065"/>
                <a:gd name="connsiteX179" fmla="*/ 2365130 w 2559136"/>
                <a:gd name="connsiteY179" fmla="*/ 2276922 h 2301065"/>
                <a:gd name="connsiteX180" fmla="*/ 2382715 w 2559136"/>
                <a:gd name="connsiteY180" fmla="*/ 1670254 h 2301065"/>
                <a:gd name="connsiteX181" fmla="*/ 2391507 w 2559136"/>
                <a:gd name="connsiteY181" fmla="*/ 1758177 h 2301065"/>
                <a:gd name="connsiteX182" fmla="*/ 2400300 w 2559136"/>
                <a:gd name="connsiteY182" fmla="*/ 1810930 h 2301065"/>
                <a:gd name="connsiteX183" fmla="*/ 2426677 w 2559136"/>
                <a:gd name="connsiteY183" fmla="*/ 1775761 h 2301065"/>
                <a:gd name="connsiteX184" fmla="*/ 2435469 w 2559136"/>
                <a:gd name="connsiteY184" fmla="*/ 1749384 h 2301065"/>
                <a:gd name="connsiteX185" fmla="*/ 2453053 w 2559136"/>
                <a:gd name="connsiteY185" fmla="*/ 1723007 h 2301065"/>
                <a:gd name="connsiteX186" fmla="*/ 2461846 w 2559136"/>
                <a:gd name="connsiteY186" fmla="*/ 1635084 h 2301065"/>
                <a:gd name="connsiteX187" fmla="*/ 2470638 w 2559136"/>
                <a:gd name="connsiteY187" fmla="*/ 1599915 h 2301065"/>
                <a:gd name="connsiteX188" fmla="*/ 2479430 w 2559136"/>
                <a:gd name="connsiteY188" fmla="*/ 1547161 h 2301065"/>
                <a:gd name="connsiteX189" fmla="*/ 2488223 w 2559136"/>
                <a:gd name="connsiteY189" fmla="*/ 1503200 h 2301065"/>
                <a:gd name="connsiteX190" fmla="*/ 2479430 w 2559136"/>
                <a:gd name="connsiteY190" fmla="*/ 808606 h 2301065"/>
                <a:gd name="connsiteX191" fmla="*/ 2497015 w 2559136"/>
                <a:gd name="connsiteY191" fmla="*/ 1406484 h 2301065"/>
                <a:gd name="connsiteX192" fmla="*/ 2514600 w 2559136"/>
                <a:gd name="connsiteY192" fmla="*/ 1679046 h 2301065"/>
                <a:gd name="connsiteX193" fmla="*/ 2523392 w 2559136"/>
                <a:gd name="connsiteY193" fmla="*/ 1881269 h 2301065"/>
                <a:gd name="connsiteX194" fmla="*/ 2532184 w 2559136"/>
                <a:gd name="connsiteY194" fmla="*/ 1854892 h 2301065"/>
                <a:gd name="connsiteX195" fmla="*/ 2549769 w 2559136"/>
                <a:gd name="connsiteY195" fmla="*/ 1828515 h 2301065"/>
                <a:gd name="connsiteX196" fmla="*/ 2558561 w 2559136"/>
                <a:gd name="connsiteY196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400 w 2559136"/>
                <a:gd name="connsiteY77" fmla="*/ 553630 h 2301065"/>
                <a:gd name="connsiteX78" fmla="*/ 958361 w 2559136"/>
                <a:gd name="connsiteY78" fmla="*/ 711892 h 2301065"/>
                <a:gd name="connsiteX79" fmla="*/ 984738 w 2559136"/>
                <a:gd name="connsiteY79" fmla="*/ 843777 h 2301065"/>
                <a:gd name="connsiteX80" fmla="*/ 993530 w 2559136"/>
                <a:gd name="connsiteY80" fmla="*/ 808607 h 2301065"/>
                <a:gd name="connsiteX81" fmla="*/ 1002323 w 2559136"/>
                <a:gd name="connsiteY81" fmla="*/ 1315630 h 2301065"/>
                <a:gd name="connsiteX82" fmla="*/ 1019907 w 2559136"/>
                <a:gd name="connsiteY82" fmla="*/ 500877 h 2301065"/>
                <a:gd name="connsiteX83" fmla="*/ 1037492 w 2559136"/>
                <a:gd name="connsiteY83" fmla="*/ 439330 h 2301065"/>
                <a:gd name="connsiteX84" fmla="*/ 1046284 w 2559136"/>
                <a:gd name="connsiteY84" fmla="*/ 465707 h 2301065"/>
                <a:gd name="connsiteX85" fmla="*/ 1063869 w 2559136"/>
                <a:gd name="connsiteY85" fmla="*/ 615177 h 2301065"/>
                <a:gd name="connsiteX86" fmla="*/ 1081453 w 2559136"/>
                <a:gd name="connsiteY86" fmla="*/ 914115 h 2301065"/>
                <a:gd name="connsiteX87" fmla="*/ 1090246 w 2559136"/>
                <a:gd name="connsiteY87" fmla="*/ 966869 h 2301065"/>
                <a:gd name="connsiteX88" fmla="*/ 1107830 w 2559136"/>
                <a:gd name="connsiteY88" fmla="*/ 922907 h 2301065"/>
                <a:gd name="connsiteX89" fmla="*/ 1125415 w 2559136"/>
                <a:gd name="connsiteY89" fmla="*/ 852569 h 2301065"/>
                <a:gd name="connsiteX90" fmla="*/ 1134207 w 2559136"/>
                <a:gd name="connsiteY90" fmla="*/ 817400 h 2301065"/>
                <a:gd name="connsiteX91" fmla="*/ 1151792 w 2559136"/>
                <a:gd name="connsiteY91" fmla="*/ 366061 h 2301065"/>
                <a:gd name="connsiteX92" fmla="*/ 1169377 w 2559136"/>
                <a:gd name="connsiteY92" fmla="*/ 958077 h 2301065"/>
                <a:gd name="connsiteX93" fmla="*/ 1178169 w 2559136"/>
                <a:gd name="connsiteY93" fmla="*/ 1089961 h 2301065"/>
                <a:gd name="connsiteX94" fmla="*/ 1186961 w 2559136"/>
                <a:gd name="connsiteY94" fmla="*/ 1151507 h 2301065"/>
                <a:gd name="connsiteX95" fmla="*/ 1204546 w 2559136"/>
                <a:gd name="connsiteY95" fmla="*/ 1274600 h 2301065"/>
                <a:gd name="connsiteX96" fmla="*/ 1239715 w 2559136"/>
                <a:gd name="connsiteY96" fmla="*/ 1787484 h 2301065"/>
                <a:gd name="connsiteX97" fmla="*/ 1257300 w 2559136"/>
                <a:gd name="connsiteY97" fmla="*/ 1257015 h 2301065"/>
                <a:gd name="connsiteX98" fmla="*/ 1301261 w 2559136"/>
                <a:gd name="connsiteY98" fmla="*/ 1213054 h 2301065"/>
                <a:gd name="connsiteX99" fmla="*/ 1318846 w 2559136"/>
                <a:gd name="connsiteY99" fmla="*/ 1292184 h 2301065"/>
                <a:gd name="connsiteX100" fmla="*/ 1310053 w 2559136"/>
                <a:gd name="connsiteY100" fmla="*/ 1503200 h 2301065"/>
                <a:gd name="connsiteX101" fmla="*/ 1318846 w 2559136"/>
                <a:gd name="connsiteY101" fmla="*/ 1336146 h 2301065"/>
                <a:gd name="connsiteX102" fmla="*/ 1327638 w 2559136"/>
                <a:gd name="connsiteY102" fmla="*/ 1107546 h 2301065"/>
                <a:gd name="connsiteX103" fmla="*/ 1362807 w 2559136"/>
                <a:gd name="connsiteY103" fmla="*/ 966869 h 2301065"/>
                <a:gd name="connsiteX104" fmla="*/ 1380392 w 2559136"/>
                <a:gd name="connsiteY104" fmla="*/ 398300 h 2301065"/>
                <a:gd name="connsiteX105" fmla="*/ 1389184 w 2559136"/>
                <a:gd name="connsiteY105" fmla="*/ 720684 h 2301065"/>
                <a:gd name="connsiteX106" fmla="*/ 1406769 w 2559136"/>
                <a:gd name="connsiteY106" fmla="*/ 755854 h 2301065"/>
                <a:gd name="connsiteX107" fmla="*/ 1415561 w 2559136"/>
                <a:gd name="connsiteY107" fmla="*/ 852569 h 2301065"/>
                <a:gd name="connsiteX108" fmla="*/ 1406769 w 2559136"/>
                <a:gd name="connsiteY108" fmla="*/ 1046000 h 2301065"/>
                <a:gd name="connsiteX109" fmla="*/ 1424353 w 2559136"/>
                <a:gd name="connsiteY109" fmla="*/ 1318561 h 2301065"/>
                <a:gd name="connsiteX110" fmla="*/ 1433146 w 2559136"/>
                <a:gd name="connsiteY110" fmla="*/ 1380107 h 2301065"/>
                <a:gd name="connsiteX111" fmla="*/ 1441938 w 2559136"/>
                <a:gd name="connsiteY111" fmla="*/ 1432861 h 2301065"/>
                <a:gd name="connsiteX112" fmla="*/ 1450730 w 2559136"/>
                <a:gd name="connsiteY112" fmla="*/ 1362523 h 2301065"/>
                <a:gd name="connsiteX113" fmla="*/ 1477107 w 2559136"/>
                <a:gd name="connsiteY113" fmla="*/ 1239430 h 2301065"/>
                <a:gd name="connsiteX114" fmla="*/ 1512277 w 2559136"/>
                <a:gd name="connsiteY114" fmla="*/ 993246 h 2301065"/>
                <a:gd name="connsiteX115" fmla="*/ 1547446 w 2559136"/>
                <a:gd name="connsiteY115" fmla="*/ 738269 h 2301065"/>
                <a:gd name="connsiteX116" fmla="*/ 1556238 w 2559136"/>
                <a:gd name="connsiteY116" fmla="*/ 685515 h 2301065"/>
                <a:gd name="connsiteX117" fmla="*/ 1565030 w 2559136"/>
                <a:gd name="connsiteY117" fmla="*/ 720684 h 2301065"/>
                <a:gd name="connsiteX118" fmla="*/ 1573823 w 2559136"/>
                <a:gd name="connsiteY118" fmla="*/ 2276923 h 2301065"/>
                <a:gd name="connsiteX119" fmla="*/ 1591407 w 2559136"/>
                <a:gd name="connsiteY119" fmla="*/ 1292184 h 2301065"/>
                <a:gd name="connsiteX120" fmla="*/ 1608992 w 2559136"/>
                <a:gd name="connsiteY120" fmla="*/ 1221846 h 2301065"/>
                <a:gd name="connsiteX121" fmla="*/ 1617784 w 2559136"/>
                <a:gd name="connsiteY121" fmla="*/ 1177884 h 2301065"/>
                <a:gd name="connsiteX122" fmla="*/ 1644161 w 2559136"/>
                <a:gd name="connsiteY122" fmla="*/ 1169092 h 2301065"/>
                <a:gd name="connsiteX123" fmla="*/ 1652953 w 2559136"/>
                <a:gd name="connsiteY123" fmla="*/ 1142715 h 2301065"/>
                <a:gd name="connsiteX124" fmla="*/ 1688123 w 2559136"/>
                <a:gd name="connsiteY124" fmla="*/ 1081169 h 2301065"/>
                <a:gd name="connsiteX125" fmla="*/ 1688123 w 2559136"/>
                <a:gd name="connsiteY125" fmla="*/ 1353730 h 2301065"/>
                <a:gd name="connsiteX126" fmla="*/ 1705707 w 2559136"/>
                <a:gd name="connsiteY126" fmla="*/ 1635084 h 2301065"/>
                <a:gd name="connsiteX127" fmla="*/ 1714500 w 2559136"/>
                <a:gd name="connsiteY127" fmla="*/ 2127454 h 2301065"/>
                <a:gd name="connsiteX128" fmla="*/ 1758461 w 2559136"/>
                <a:gd name="connsiteY128" fmla="*/ 1503200 h 2301065"/>
                <a:gd name="connsiteX129" fmla="*/ 1767253 w 2559136"/>
                <a:gd name="connsiteY129" fmla="*/ 1476823 h 2301065"/>
                <a:gd name="connsiteX130" fmla="*/ 1776046 w 2559136"/>
                <a:gd name="connsiteY130" fmla="*/ 1441654 h 2301065"/>
                <a:gd name="connsiteX131" fmla="*/ 1793630 w 2559136"/>
                <a:gd name="connsiteY131" fmla="*/ 1248223 h 2301065"/>
                <a:gd name="connsiteX132" fmla="*/ 1811215 w 2559136"/>
                <a:gd name="connsiteY132" fmla="*/ 1213054 h 2301065"/>
                <a:gd name="connsiteX133" fmla="*/ 1820007 w 2559136"/>
                <a:gd name="connsiteY133" fmla="*/ 1503200 h 2301065"/>
                <a:gd name="connsiteX134" fmla="*/ 1820007 w 2559136"/>
                <a:gd name="connsiteY134" fmla="*/ 1881269 h 2301065"/>
                <a:gd name="connsiteX135" fmla="*/ 1828800 w 2559136"/>
                <a:gd name="connsiteY135" fmla="*/ 1916438 h 2301065"/>
                <a:gd name="connsiteX136" fmla="*/ 1837592 w 2559136"/>
                <a:gd name="connsiteY136" fmla="*/ 1828515 h 2301065"/>
                <a:gd name="connsiteX137" fmla="*/ 1855177 w 2559136"/>
                <a:gd name="connsiteY137" fmla="*/ 1723007 h 2301065"/>
                <a:gd name="connsiteX138" fmla="*/ 1863969 w 2559136"/>
                <a:gd name="connsiteY138" fmla="*/ 1643877 h 2301065"/>
                <a:gd name="connsiteX139" fmla="*/ 1872761 w 2559136"/>
                <a:gd name="connsiteY139" fmla="*/ 1468030 h 2301065"/>
                <a:gd name="connsiteX140" fmla="*/ 1881553 w 2559136"/>
                <a:gd name="connsiteY140" fmla="*/ 1441654 h 2301065"/>
                <a:gd name="connsiteX141" fmla="*/ 1899138 w 2559136"/>
                <a:gd name="connsiteY141" fmla="*/ 963938 h 2301065"/>
                <a:gd name="connsiteX142" fmla="*/ 1916723 w 2559136"/>
                <a:gd name="connsiteY142" fmla="*/ 1731800 h 2301065"/>
                <a:gd name="connsiteX143" fmla="*/ 1925515 w 2559136"/>
                <a:gd name="connsiteY143" fmla="*/ 1802138 h 2301065"/>
                <a:gd name="connsiteX144" fmla="*/ 1934307 w 2559136"/>
                <a:gd name="connsiteY144" fmla="*/ 1714215 h 2301065"/>
                <a:gd name="connsiteX145" fmla="*/ 1943100 w 2559136"/>
                <a:gd name="connsiteY145" fmla="*/ 1591123 h 2301065"/>
                <a:gd name="connsiteX146" fmla="*/ 1951892 w 2559136"/>
                <a:gd name="connsiteY146" fmla="*/ 1529577 h 2301065"/>
                <a:gd name="connsiteX147" fmla="*/ 1969477 w 2559136"/>
                <a:gd name="connsiteY147" fmla="*/ 1564746 h 2301065"/>
                <a:gd name="connsiteX148" fmla="*/ 1987061 w 2559136"/>
                <a:gd name="connsiteY148" fmla="*/ 1802138 h 2301065"/>
                <a:gd name="connsiteX149" fmla="*/ 1995853 w 2559136"/>
                <a:gd name="connsiteY149" fmla="*/ 2021945 h 2301065"/>
                <a:gd name="connsiteX150" fmla="*/ 2013438 w 2559136"/>
                <a:gd name="connsiteY150" fmla="*/ 1696630 h 2301065"/>
                <a:gd name="connsiteX151" fmla="*/ 2022230 w 2559136"/>
                <a:gd name="connsiteY151" fmla="*/ 1670254 h 2301065"/>
                <a:gd name="connsiteX152" fmla="*/ 2039815 w 2559136"/>
                <a:gd name="connsiteY152" fmla="*/ 1608707 h 2301065"/>
                <a:gd name="connsiteX153" fmla="*/ 2057400 w 2559136"/>
                <a:gd name="connsiteY153" fmla="*/ 1687838 h 2301065"/>
                <a:gd name="connsiteX154" fmla="*/ 2074984 w 2559136"/>
                <a:gd name="connsiteY154" fmla="*/ 1810930 h 2301065"/>
                <a:gd name="connsiteX155" fmla="*/ 2083777 w 2559136"/>
                <a:gd name="connsiteY155" fmla="*/ 1881269 h 2301065"/>
                <a:gd name="connsiteX156" fmla="*/ 2092569 w 2559136"/>
                <a:gd name="connsiteY156" fmla="*/ 2142107 h 2301065"/>
                <a:gd name="connsiteX157" fmla="*/ 2101361 w 2559136"/>
                <a:gd name="connsiteY157" fmla="*/ 1810930 h 2301065"/>
                <a:gd name="connsiteX158" fmla="*/ 2127738 w 2559136"/>
                <a:gd name="connsiteY158" fmla="*/ 1670254 h 2301065"/>
                <a:gd name="connsiteX159" fmla="*/ 2136530 w 2559136"/>
                <a:gd name="connsiteY159" fmla="*/ 1582330 h 2301065"/>
                <a:gd name="connsiteX160" fmla="*/ 2145323 w 2559136"/>
                <a:gd name="connsiteY160" fmla="*/ 1503200 h 2301065"/>
                <a:gd name="connsiteX161" fmla="*/ 2154115 w 2559136"/>
                <a:gd name="connsiteY161" fmla="*/ 1406484 h 2301065"/>
                <a:gd name="connsiteX162" fmla="*/ 2171700 w 2559136"/>
                <a:gd name="connsiteY162" fmla="*/ 1353730 h 2301065"/>
                <a:gd name="connsiteX163" fmla="*/ 2180491 w 2559136"/>
                <a:gd name="connsiteY163" fmla="*/ 1048929 h 2301065"/>
                <a:gd name="connsiteX164" fmla="*/ 2180492 w 2559136"/>
                <a:gd name="connsiteY164" fmla="*/ 1415277 h 2301065"/>
                <a:gd name="connsiteX165" fmla="*/ 2189284 w 2559136"/>
                <a:gd name="connsiteY165" fmla="*/ 1468030 h 2301065"/>
                <a:gd name="connsiteX166" fmla="*/ 2198077 w 2559136"/>
                <a:gd name="connsiteY166" fmla="*/ 1599915 h 2301065"/>
                <a:gd name="connsiteX167" fmla="*/ 2206869 w 2559136"/>
                <a:gd name="connsiteY167" fmla="*/ 1679046 h 2301065"/>
                <a:gd name="connsiteX168" fmla="*/ 2224453 w 2559136"/>
                <a:gd name="connsiteY168" fmla="*/ 1810930 h 2301065"/>
                <a:gd name="connsiteX169" fmla="*/ 2242038 w 2559136"/>
                <a:gd name="connsiteY169" fmla="*/ 1758177 h 2301065"/>
                <a:gd name="connsiteX170" fmla="*/ 2259623 w 2559136"/>
                <a:gd name="connsiteY170" fmla="*/ 1705423 h 2301065"/>
                <a:gd name="connsiteX171" fmla="*/ 2268415 w 2559136"/>
                <a:gd name="connsiteY171" fmla="*/ 1635084 h 2301065"/>
                <a:gd name="connsiteX172" fmla="*/ 2294792 w 2559136"/>
                <a:gd name="connsiteY172" fmla="*/ 1582330 h 2301065"/>
                <a:gd name="connsiteX173" fmla="*/ 2303584 w 2559136"/>
                <a:gd name="connsiteY173" fmla="*/ 1529577 h 2301065"/>
                <a:gd name="connsiteX174" fmla="*/ 2321169 w 2559136"/>
                <a:gd name="connsiteY174" fmla="*/ 706030 h 2301065"/>
                <a:gd name="connsiteX175" fmla="*/ 2329961 w 2559136"/>
                <a:gd name="connsiteY175" fmla="*/ 1397692 h 2301065"/>
                <a:gd name="connsiteX176" fmla="*/ 2347546 w 2559136"/>
                <a:gd name="connsiteY176" fmla="*/ 1344938 h 2301065"/>
                <a:gd name="connsiteX177" fmla="*/ 2347545 w 2559136"/>
                <a:gd name="connsiteY177" fmla="*/ 582937 h 2301065"/>
                <a:gd name="connsiteX178" fmla="*/ 2365130 w 2559136"/>
                <a:gd name="connsiteY178" fmla="*/ 1591123 h 2301065"/>
                <a:gd name="connsiteX179" fmla="*/ 2365130 w 2559136"/>
                <a:gd name="connsiteY179" fmla="*/ 2276922 h 2301065"/>
                <a:gd name="connsiteX180" fmla="*/ 2382715 w 2559136"/>
                <a:gd name="connsiteY180" fmla="*/ 1670254 h 2301065"/>
                <a:gd name="connsiteX181" fmla="*/ 2391507 w 2559136"/>
                <a:gd name="connsiteY181" fmla="*/ 1758177 h 2301065"/>
                <a:gd name="connsiteX182" fmla="*/ 2400300 w 2559136"/>
                <a:gd name="connsiteY182" fmla="*/ 1810930 h 2301065"/>
                <a:gd name="connsiteX183" fmla="*/ 2426677 w 2559136"/>
                <a:gd name="connsiteY183" fmla="*/ 1775761 h 2301065"/>
                <a:gd name="connsiteX184" fmla="*/ 2435469 w 2559136"/>
                <a:gd name="connsiteY184" fmla="*/ 1749384 h 2301065"/>
                <a:gd name="connsiteX185" fmla="*/ 2453053 w 2559136"/>
                <a:gd name="connsiteY185" fmla="*/ 1723007 h 2301065"/>
                <a:gd name="connsiteX186" fmla="*/ 2461846 w 2559136"/>
                <a:gd name="connsiteY186" fmla="*/ 1635084 h 2301065"/>
                <a:gd name="connsiteX187" fmla="*/ 2470638 w 2559136"/>
                <a:gd name="connsiteY187" fmla="*/ 1599915 h 2301065"/>
                <a:gd name="connsiteX188" fmla="*/ 2479430 w 2559136"/>
                <a:gd name="connsiteY188" fmla="*/ 1547161 h 2301065"/>
                <a:gd name="connsiteX189" fmla="*/ 2488223 w 2559136"/>
                <a:gd name="connsiteY189" fmla="*/ 1503200 h 2301065"/>
                <a:gd name="connsiteX190" fmla="*/ 2479430 w 2559136"/>
                <a:gd name="connsiteY190" fmla="*/ 808606 h 2301065"/>
                <a:gd name="connsiteX191" fmla="*/ 2497015 w 2559136"/>
                <a:gd name="connsiteY191" fmla="*/ 1406484 h 2301065"/>
                <a:gd name="connsiteX192" fmla="*/ 2514600 w 2559136"/>
                <a:gd name="connsiteY192" fmla="*/ 1679046 h 2301065"/>
                <a:gd name="connsiteX193" fmla="*/ 2523392 w 2559136"/>
                <a:gd name="connsiteY193" fmla="*/ 1881269 h 2301065"/>
                <a:gd name="connsiteX194" fmla="*/ 2532184 w 2559136"/>
                <a:gd name="connsiteY194" fmla="*/ 1854892 h 2301065"/>
                <a:gd name="connsiteX195" fmla="*/ 2549769 w 2559136"/>
                <a:gd name="connsiteY195" fmla="*/ 2133315 h 2301065"/>
                <a:gd name="connsiteX196" fmla="*/ 2558561 w 2559136"/>
                <a:gd name="connsiteY196" fmla="*/ 1775761 h 2301065"/>
                <a:gd name="connsiteX0" fmla="*/ 0 w 2559136"/>
                <a:gd name="connsiteY0" fmla="*/ 1740592 h 2301065"/>
                <a:gd name="connsiteX1" fmla="*/ 61546 w 2559136"/>
                <a:gd name="connsiteY1" fmla="*/ 1424069 h 2301065"/>
                <a:gd name="connsiteX2" fmla="*/ 79130 w 2559136"/>
                <a:gd name="connsiteY2" fmla="*/ 917046 h 2301065"/>
                <a:gd name="connsiteX3" fmla="*/ 87923 w 2559136"/>
                <a:gd name="connsiteY3" fmla="*/ 1538369 h 2301065"/>
                <a:gd name="connsiteX4" fmla="*/ 96715 w 2559136"/>
                <a:gd name="connsiteY4" fmla="*/ 1608707 h 2301065"/>
                <a:gd name="connsiteX5" fmla="*/ 114300 w 2559136"/>
                <a:gd name="connsiteY5" fmla="*/ 1714215 h 2301065"/>
                <a:gd name="connsiteX6" fmla="*/ 123092 w 2559136"/>
                <a:gd name="connsiteY6" fmla="*/ 2109869 h 2301065"/>
                <a:gd name="connsiteX7" fmla="*/ 131884 w 2559136"/>
                <a:gd name="connsiteY7" fmla="*/ 1819723 h 2301065"/>
                <a:gd name="connsiteX8" fmla="*/ 149469 w 2559136"/>
                <a:gd name="connsiteY8" fmla="*/ 1766969 h 2301065"/>
                <a:gd name="connsiteX9" fmla="*/ 158261 w 2559136"/>
                <a:gd name="connsiteY9" fmla="*/ 1687838 h 2301065"/>
                <a:gd name="connsiteX10" fmla="*/ 175846 w 2559136"/>
                <a:gd name="connsiteY10" fmla="*/ 1635084 h 2301065"/>
                <a:gd name="connsiteX11" fmla="*/ 193430 w 2559136"/>
                <a:gd name="connsiteY11" fmla="*/ 1547161 h 2301065"/>
                <a:gd name="connsiteX12" fmla="*/ 202223 w 2559136"/>
                <a:gd name="connsiteY12" fmla="*/ 1503200 h 2301065"/>
                <a:gd name="connsiteX13" fmla="*/ 219807 w 2559136"/>
                <a:gd name="connsiteY13" fmla="*/ 908254 h 2301065"/>
                <a:gd name="connsiteX14" fmla="*/ 237392 w 2559136"/>
                <a:gd name="connsiteY14" fmla="*/ 1511992 h 2301065"/>
                <a:gd name="connsiteX15" fmla="*/ 246184 w 2559136"/>
                <a:gd name="connsiteY15" fmla="*/ 1538369 h 2301065"/>
                <a:gd name="connsiteX16" fmla="*/ 254977 w 2559136"/>
                <a:gd name="connsiteY16" fmla="*/ 1573538 h 2301065"/>
                <a:gd name="connsiteX17" fmla="*/ 316523 w 2559136"/>
                <a:gd name="connsiteY17" fmla="*/ 1599915 h 2301065"/>
                <a:gd name="connsiteX18" fmla="*/ 334107 w 2559136"/>
                <a:gd name="connsiteY18" fmla="*/ 1661461 h 2301065"/>
                <a:gd name="connsiteX19" fmla="*/ 342900 w 2559136"/>
                <a:gd name="connsiteY19" fmla="*/ 1916438 h 2301065"/>
                <a:gd name="connsiteX20" fmla="*/ 351692 w 2559136"/>
                <a:gd name="connsiteY20" fmla="*/ 1802138 h 2301065"/>
                <a:gd name="connsiteX21" fmla="*/ 360484 w 2559136"/>
                <a:gd name="connsiteY21" fmla="*/ 1854892 h 2301065"/>
                <a:gd name="connsiteX22" fmla="*/ 369277 w 2559136"/>
                <a:gd name="connsiteY22" fmla="*/ 1828515 h 2301065"/>
                <a:gd name="connsiteX23" fmla="*/ 378069 w 2559136"/>
                <a:gd name="connsiteY23" fmla="*/ 2080561 h 2301065"/>
                <a:gd name="connsiteX24" fmla="*/ 386861 w 2559136"/>
                <a:gd name="connsiteY24" fmla="*/ 1740592 h 2301065"/>
                <a:gd name="connsiteX25" fmla="*/ 404446 w 2559136"/>
                <a:gd name="connsiteY25" fmla="*/ 1397692 h 2301065"/>
                <a:gd name="connsiteX26" fmla="*/ 413238 w 2559136"/>
                <a:gd name="connsiteY26" fmla="*/ 1424069 h 2301065"/>
                <a:gd name="connsiteX27" fmla="*/ 430823 w 2559136"/>
                <a:gd name="connsiteY27" fmla="*/ 1069446 h 2301065"/>
                <a:gd name="connsiteX28" fmla="*/ 439615 w 2559136"/>
                <a:gd name="connsiteY28" fmla="*/ 1503200 h 2301065"/>
                <a:gd name="connsiteX29" fmla="*/ 465992 w 2559136"/>
                <a:gd name="connsiteY29" fmla="*/ 1564746 h 2301065"/>
                <a:gd name="connsiteX30" fmla="*/ 492369 w 2559136"/>
                <a:gd name="connsiteY30" fmla="*/ 1582330 h 2301065"/>
                <a:gd name="connsiteX31" fmla="*/ 501161 w 2559136"/>
                <a:gd name="connsiteY31" fmla="*/ 1555954 h 2301065"/>
                <a:gd name="connsiteX32" fmla="*/ 518746 w 2559136"/>
                <a:gd name="connsiteY32" fmla="*/ 1834377 h 2301065"/>
                <a:gd name="connsiteX33" fmla="*/ 527538 w 2559136"/>
                <a:gd name="connsiteY33" fmla="*/ 1459238 h 2301065"/>
                <a:gd name="connsiteX34" fmla="*/ 518746 w 2559136"/>
                <a:gd name="connsiteY34" fmla="*/ 1336146 h 2301065"/>
                <a:gd name="connsiteX35" fmla="*/ 501161 w 2559136"/>
                <a:gd name="connsiteY35" fmla="*/ 1283392 h 2301065"/>
                <a:gd name="connsiteX36" fmla="*/ 509953 w 2559136"/>
                <a:gd name="connsiteY36" fmla="*/ 1257015 h 2301065"/>
                <a:gd name="connsiteX37" fmla="*/ 518746 w 2559136"/>
                <a:gd name="connsiteY37" fmla="*/ 1300977 h 2301065"/>
                <a:gd name="connsiteX38" fmla="*/ 536330 w 2559136"/>
                <a:gd name="connsiteY38" fmla="*/ 1353730 h 2301065"/>
                <a:gd name="connsiteX39" fmla="*/ 571500 w 2559136"/>
                <a:gd name="connsiteY39" fmla="*/ 1397692 h 2301065"/>
                <a:gd name="connsiteX40" fmla="*/ 597877 w 2559136"/>
                <a:gd name="connsiteY40" fmla="*/ 1406484 h 2301065"/>
                <a:gd name="connsiteX41" fmla="*/ 624253 w 2559136"/>
                <a:gd name="connsiteY41" fmla="*/ 1520784 h 2301065"/>
                <a:gd name="connsiteX42" fmla="*/ 633046 w 2559136"/>
                <a:gd name="connsiteY42" fmla="*/ 1696630 h 2301065"/>
                <a:gd name="connsiteX43" fmla="*/ 659423 w 2559136"/>
                <a:gd name="connsiteY43" fmla="*/ 1608707 h 2301065"/>
                <a:gd name="connsiteX44" fmla="*/ 650630 w 2559136"/>
                <a:gd name="connsiteY44" fmla="*/ 1336146 h 2301065"/>
                <a:gd name="connsiteX45" fmla="*/ 641838 w 2559136"/>
                <a:gd name="connsiteY45" fmla="*/ 1309769 h 2301065"/>
                <a:gd name="connsiteX46" fmla="*/ 624253 w 2559136"/>
                <a:gd name="connsiteY46" fmla="*/ 1283392 h 2301065"/>
                <a:gd name="connsiteX47" fmla="*/ 633046 w 2559136"/>
                <a:gd name="connsiteY47" fmla="*/ 1046000 h 2301065"/>
                <a:gd name="connsiteX48" fmla="*/ 641837 w 2559136"/>
                <a:gd name="connsiteY48" fmla="*/ 732407 h 2301065"/>
                <a:gd name="connsiteX49" fmla="*/ 641838 w 2559136"/>
                <a:gd name="connsiteY49" fmla="*/ 1107546 h 2301065"/>
                <a:gd name="connsiteX50" fmla="*/ 659423 w 2559136"/>
                <a:gd name="connsiteY50" fmla="*/ 1160300 h 2301065"/>
                <a:gd name="connsiteX51" fmla="*/ 685800 w 2559136"/>
                <a:gd name="connsiteY51" fmla="*/ 1142715 h 2301065"/>
                <a:gd name="connsiteX52" fmla="*/ 677007 w 2559136"/>
                <a:gd name="connsiteY52" fmla="*/ 1169092 h 2301065"/>
                <a:gd name="connsiteX53" fmla="*/ 703384 w 2559136"/>
                <a:gd name="connsiteY53" fmla="*/ 1336146 h 2301065"/>
                <a:gd name="connsiteX54" fmla="*/ 712177 w 2559136"/>
                <a:gd name="connsiteY54" fmla="*/ 1362523 h 2301065"/>
                <a:gd name="connsiteX55" fmla="*/ 712177 w 2559136"/>
                <a:gd name="connsiteY55" fmla="*/ 1459238 h 2301065"/>
                <a:gd name="connsiteX56" fmla="*/ 720969 w 2559136"/>
                <a:gd name="connsiteY56" fmla="*/ 2271061 h 2301065"/>
                <a:gd name="connsiteX57" fmla="*/ 738553 w 2559136"/>
                <a:gd name="connsiteY57" fmla="*/ 1362523 h 2301065"/>
                <a:gd name="connsiteX58" fmla="*/ 729761 w 2559136"/>
                <a:gd name="connsiteY58" fmla="*/ 1142715 h 2301065"/>
                <a:gd name="connsiteX59" fmla="*/ 720969 w 2559136"/>
                <a:gd name="connsiteY59" fmla="*/ 1116338 h 2301065"/>
                <a:gd name="connsiteX60" fmla="*/ 729761 w 2559136"/>
                <a:gd name="connsiteY60" fmla="*/ 676723 h 2301065"/>
                <a:gd name="connsiteX61" fmla="*/ 738553 w 2559136"/>
                <a:gd name="connsiteY61" fmla="*/ 720684 h 2301065"/>
                <a:gd name="connsiteX62" fmla="*/ 756138 w 2559136"/>
                <a:gd name="connsiteY62" fmla="*/ 764646 h 2301065"/>
                <a:gd name="connsiteX63" fmla="*/ 764930 w 2559136"/>
                <a:gd name="connsiteY63" fmla="*/ 791023 h 2301065"/>
                <a:gd name="connsiteX64" fmla="*/ 782515 w 2559136"/>
                <a:gd name="connsiteY64" fmla="*/ 852569 h 2301065"/>
                <a:gd name="connsiteX65" fmla="*/ 764930 w 2559136"/>
                <a:gd name="connsiteY65" fmla="*/ 922907 h 2301065"/>
                <a:gd name="connsiteX66" fmla="*/ 773723 w 2559136"/>
                <a:gd name="connsiteY66" fmla="*/ 966869 h 2301065"/>
                <a:gd name="connsiteX67" fmla="*/ 800100 w 2559136"/>
                <a:gd name="connsiteY67" fmla="*/ 1046000 h 2301065"/>
                <a:gd name="connsiteX68" fmla="*/ 817684 w 2559136"/>
                <a:gd name="connsiteY68" fmla="*/ 1081169 h 2301065"/>
                <a:gd name="connsiteX69" fmla="*/ 826477 w 2559136"/>
                <a:gd name="connsiteY69" fmla="*/ 1116338 h 2301065"/>
                <a:gd name="connsiteX70" fmla="*/ 844061 w 2559136"/>
                <a:gd name="connsiteY70" fmla="*/ 1169092 h 2301065"/>
                <a:gd name="connsiteX71" fmla="*/ 852853 w 2559136"/>
                <a:gd name="connsiteY71" fmla="*/ 1658529 h 2301065"/>
                <a:gd name="connsiteX72" fmla="*/ 861646 w 2559136"/>
                <a:gd name="connsiteY72" fmla="*/ 1063584 h 2301065"/>
                <a:gd name="connsiteX73" fmla="*/ 870438 w 2559136"/>
                <a:gd name="connsiteY73" fmla="*/ 817400 h 2301065"/>
                <a:gd name="connsiteX74" fmla="*/ 879230 w 2559136"/>
                <a:gd name="connsiteY74" fmla="*/ 500877 h 2301065"/>
                <a:gd name="connsiteX75" fmla="*/ 888023 w 2559136"/>
                <a:gd name="connsiteY75" fmla="*/ 14369 h 2301065"/>
                <a:gd name="connsiteX76" fmla="*/ 896815 w 2559136"/>
                <a:gd name="connsiteY76" fmla="*/ 439330 h 2301065"/>
                <a:gd name="connsiteX77" fmla="*/ 914399 w 2559136"/>
                <a:gd name="connsiteY77" fmla="*/ 210729 h 2301065"/>
                <a:gd name="connsiteX78" fmla="*/ 914400 w 2559136"/>
                <a:gd name="connsiteY78" fmla="*/ 553630 h 2301065"/>
                <a:gd name="connsiteX79" fmla="*/ 958361 w 2559136"/>
                <a:gd name="connsiteY79" fmla="*/ 711892 h 2301065"/>
                <a:gd name="connsiteX80" fmla="*/ 984738 w 2559136"/>
                <a:gd name="connsiteY80" fmla="*/ 843777 h 2301065"/>
                <a:gd name="connsiteX81" fmla="*/ 993530 w 2559136"/>
                <a:gd name="connsiteY81" fmla="*/ 808607 h 2301065"/>
                <a:gd name="connsiteX82" fmla="*/ 1002323 w 2559136"/>
                <a:gd name="connsiteY82" fmla="*/ 1315630 h 2301065"/>
                <a:gd name="connsiteX83" fmla="*/ 1019907 w 2559136"/>
                <a:gd name="connsiteY83" fmla="*/ 500877 h 2301065"/>
                <a:gd name="connsiteX84" fmla="*/ 1037492 w 2559136"/>
                <a:gd name="connsiteY84" fmla="*/ 439330 h 2301065"/>
                <a:gd name="connsiteX85" fmla="*/ 1046284 w 2559136"/>
                <a:gd name="connsiteY85" fmla="*/ 465707 h 2301065"/>
                <a:gd name="connsiteX86" fmla="*/ 1063869 w 2559136"/>
                <a:gd name="connsiteY86" fmla="*/ 615177 h 2301065"/>
                <a:gd name="connsiteX87" fmla="*/ 1081453 w 2559136"/>
                <a:gd name="connsiteY87" fmla="*/ 914115 h 2301065"/>
                <a:gd name="connsiteX88" fmla="*/ 1090246 w 2559136"/>
                <a:gd name="connsiteY88" fmla="*/ 966869 h 2301065"/>
                <a:gd name="connsiteX89" fmla="*/ 1107830 w 2559136"/>
                <a:gd name="connsiteY89" fmla="*/ 922907 h 2301065"/>
                <a:gd name="connsiteX90" fmla="*/ 1125415 w 2559136"/>
                <a:gd name="connsiteY90" fmla="*/ 852569 h 2301065"/>
                <a:gd name="connsiteX91" fmla="*/ 1134207 w 2559136"/>
                <a:gd name="connsiteY91" fmla="*/ 817400 h 2301065"/>
                <a:gd name="connsiteX92" fmla="*/ 1151792 w 2559136"/>
                <a:gd name="connsiteY92" fmla="*/ 366061 h 2301065"/>
                <a:gd name="connsiteX93" fmla="*/ 1169377 w 2559136"/>
                <a:gd name="connsiteY93" fmla="*/ 958077 h 2301065"/>
                <a:gd name="connsiteX94" fmla="*/ 1178169 w 2559136"/>
                <a:gd name="connsiteY94" fmla="*/ 1089961 h 2301065"/>
                <a:gd name="connsiteX95" fmla="*/ 1186961 w 2559136"/>
                <a:gd name="connsiteY95" fmla="*/ 1151507 h 2301065"/>
                <a:gd name="connsiteX96" fmla="*/ 1204546 w 2559136"/>
                <a:gd name="connsiteY96" fmla="*/ 1274600 h 2301065"/>
                <a:gd name="connsiteX97" fmla="*/ 1239715 w 2559136"/>
                <a:gd name="connsiteY97" fmla="*/ 1787484 h 2301065"/>
                <a:gd name="connsiteX98" fmla="*/ 1257300 w 2559136"/>
                <a:gd name="connsiteY98" fmla="*/ 1257015 h 2301065"/>
                <a:gd name="connsiteX99" fmla="*/ 1301261 w 2559136"/>
                <a:gd name="connsiteY99" fmla="*/ 1213054 h 2301065"/>
                <a:gd name="connsiteX100" fmla="*/ 1318846 w 2559136"/>
                <a:gd name="connsiteY100" fmla="*/ 1292184 h 2301065"/>
                <a:gd name="connsiteX101" fmla="*/ 1310053 w 2559136"/>
                <a:gd name="connsiteY101" fmla="*/ 1503200 h 2301065"/>
                <a:gd name="connsiteX102" fmla="*/ 1318846 w 2559136"/>
                <a:gd name="connsiteY102" fmla="*/ 1336146 h 2301065"/>
                <a:gd name="connsiteX103" fmla="*/ 1327638 w 2559136"/>
                <a:gd name="connsiteY103" fmla="*/ 1107546 h 2301065"/>
                <a:gd name="connsiteX104" fmla="*/ 1362807 w 2559136"/>
                <a:gd name="connsiteY104" fmla="*/ 966869 h 2301065"/>
                <a:gd name="connsiteX105" fmla="*/ 1380392 w 2559136"/>
                <a:gd name="connsiteY105" fmla="*/ 398300 h 2301065"/>
                <a:gd name="connsiteX106" fmla="*/ 1389184 w 2559136"/>
                <a:gd name="connsiteY106" fmla="*/ 720684 h 2301065"/>
                <a:gd name="connsiteX107" fmla="*/ 1406769 w 2559136"/>
                <a:gd name="connsiteY107" fmla="*/ 755854 h 2301065"/>
                <a:gd name="connsiteX108" fmla="*/ 1415561 w 2559136"/>
                <a:gd name="connsiteY108" fmla="*/ 852569 h 2301065"/>
                <a:gd name="connsiteX109" fmla="*/ 1406769 w 2559136"/>
                <a:gd name="connsiteY109" fmla="*/ 1046000 h 2301065"/>
                <a:gd name="connsiteX110" fmla="*/ 1424353 w 2559136"/>
                <a:gd name="connsiteY110" fmla="*/ 1318561 h 2301065"/>
                <a:gd name="connsiteX111" fmla="*/ 1433146 w 2559136"/>
                <a:gd name="connsiteY111" fmla="*/ 1380107 h 2301065"/>
                <a:gd name="connsiteX112" fmla="*/ 1441938 w 2559136"/>
                <a:gd name="connsiteY112" fmla="*/ 1432861 h 2301065"/>
                <a:gd name="connsiteX113" fmla="*/ 1450730 w 2559136"/>
                <a:gd name="connsiteY113" fmla="*/ 1362523 h 2301065"/>
                <a:gd name="connsiteX114" fmla="*/ 1477107 w 2559136"/>
                <a:gd name="connsiteY114" fmla="*/ 1239430 h 2301065"/>
                <a:gd name="connsiteX115" fmla="*/ 1512277 w 2559136"/>
                <a:gd name="connsiteY115" fmla="*/ 993246 h 2301065"/>
                <a:gd name="connsiteX116" fmla="*/ 1547446 w 2559136"/>
                <a:gd name="connsiteY116" fmla="*/ 738269 h 2301065"/>
                <a:gd name="connsiteX117" fmla="*/ 1556238 w 2559136"/>
                <a:gd name="connsiteY117" fmla="*/ 685515 h 2301065"/>
                <a:gd name="connsiteX118" fmla="*/ 1565030 w 2559136"/>
                <a:gd name="connsiteY118" fmla="*/ 720684 h 2301065"/>
                <a:gd name="connsiteX119" fmla="*/ 1573823 w 2559136"/>
                <a:gd name="connsiteY119" fmla="*/ 2276923 h 2301065"/>
                <a:gd name="connsiteX120" fmla="*/ 1591407 w 2559136"/>
                <a:gd name="connsiteY120" fmla="*/ 1292184 h 2301065"/>
                <a:gd name="connsiteX121" fmla="*/ 1608992 w 2559136"/>
                <a:gd name="connsiteY121" fmla="*/ 1221846 h 2301065"/>
                <a:gd name="connsiteX122" fmla="*/ 1617784 w 2559136"/>
                <a:gd name="connsiteY122" fmla="*/ 1177884 h 2301065"/>
                <a:gd name="connsiteX123" fmla="*/ 1644161 w 2559136"/>
                <a:gd name="connsiteY123" fmla="*/ 1169092 h 2301065"/>
                <a:gd name="connsiteX124" fmla="*/ 1652953 w 2559136"/>
                <a:gd name="connsiteY124" fmla="*/ 1142715 h 2301065"/>
                <a:gd name="connsiteX125" fmla="*/ 1688123 w 2559136"/>
                <a:gd name="connsiteY125" fmla="*/ 1081169 h 2301065"/>
                <a:gd name="connsiteX126" fmla="*/ 1688123 w 2559136"/>
                <a:gd name="connsiteY126" fmla="*/ 1353730 h 2301065"/>
                <a:gd name="connsiteX127" fmla="*/ 1705707 w 2559136"/>
                <a:gd name="connsiteY127" fmla="*/ 1635084 h 2301065"/>
                <a:gd name="connsiteX128" fmla="*/ 1714500 w 2559136"/>
                <a:gd name="connsiteY128" fmla="*/ 2127454 h 2301065"/>
                <a:gd name="connsiteX129" fmla="*/ 1758461 w 2559136"/>
                <a:gd name="connsiteY129" fmla="*/ 1503200 h 2301065"/>
                <a:gd name="connsiteX130" fmla="*/ 1767253 w 2559136"/>
                <a:gd name="connsiteY130" fmla="*/ 1476823 h 2301065"/>
                <a:gd name="connsiteX131" fmla="*/ 1776046 w 2559136"/>
                <a:gd name="connsiteY131" fmla="*/ 1441654 h 2301065"/>
                <a:gd name="connsiteX132" fmla="*/ 1793630 w 2559136"/>
                <a:gd name="connsiteY132" fmla="*/ 1248223 h 2301065"/>
                <a:gd name="connsiteX133" fmla="*/ 1811215 w 2559136"/>
                <a:gd name="connsiteY133" fmla="*/ 1213054 h 2301065"/>
                <a:gd name="connsiteX134" fmla="*/ 1820007 w 2559136"/>
                <a:gd name="connsiteY134" fmla="*/ 1503200 h 2301065"/>
                <a:gd name="connsiteX135" fmla="*/ 1820007 w 2559136"/>
                <a:gd name="connsiteY135" fmla="*/ 1881269 h 2301065"/>
                <a:gd name="connsiteX136" fmla="*/ 1828800 w 2559136"/>
                <a:gd name="connsiteY136" fmla="*/ 1916438 h 2301065"/>
                <a:gd name="connsiteX137" fmla="*/ 1837592 w 2559136"/>
                <a:gd name="connsiteY137" fmla="*/ 1828515 h 2301065"/>
                <a:gd name="connsiteX138" fmla="*/ 1855177 w 2559136"/>
                <a:gd name="connsiteY138" fmla="*/ 1723007 h 2301065"/>
                <a:gd name="connsiteX139" fmla="*/ 1863969 w 2559136"/>
                <a:gd name="connsiteY139" fmla="*/ 1643877 h 2301065"/>
                <a:gd name="connsiteX140" fmla="*/ 1872761 w 2559136"/>
                <a:gd name="connsiteY140" fmla="*/ 1468030 h 2301065"/>
                <a:gd name="connsiteX141" fmla="*/ 1881553 w 2559136"/>
                <a:gd name="connsiteY141" fmla="*/ 1441654 h 2301065"/>
                <a:gd name="connsiteX142" fmla="*/ 1899138 w 2559136"/>
                <a:gd name="connsiteY142" fmla="*/ 963938 h 2301065"/>
                <a:gd name="connsiteX143" fmla="*/ 1916723 w 2559136"/>
                <a:gd name="connsiteY143" fmla="*/ 1731800 h 2301065"/>
                <a:gd name="connsiteX144" fmla="*/ 1925515 w 2559136"/>
                <a:gd name="connsiteY144" fmla="*/ 1802138 h 2301065"/>
                <a:gd name="connsiteX145" fmla="*/ 1934307 w 2559136"/>
                <a:gd name="connsiteY145" fmla="*/ 1714215 h 2301065"/>
                <a:gd name="connsiteX146" fmla="*/ 1943100 w 2559136"/>
                <a:gd name="connsiteY146" fmla="*/ 1591123 h 2301065"/>
                <a:gd name="connsiteX147" fmla="*/ 1951892 w 2559136"/>
                <a:gd name="connsiteY147" fmla="*/ 1529577 h 2301065"/>
                <a:gd name="connsiteX148" fmla="*/ 1969477 w 2559136"/>
                <a:gd name="connsiteY148" fmla="*/ 1564746 h 2301065"/>
                <a:gd name="connsiteX149" fmla="*/ 1987061 w 2559136"/>
                <a:gd name="connsiteY149" fmla="*/ 1802138 h 2301065"/>
                <a:gd name="connsiteX150" fmla="*/ 1995853 w 2559136"/>
                <a:gd name="connsiteY150" fmla="*/ 2021945 h 2301065"/>
                <a:gd name="connsiteX151" fmla="*/ 2013438 w 2559136"/>
                <a:gd name="connsiteY151" fmla="*/ 1696630 h 2301065"/>
                <a:gd name="connsiteX152" fmla="*/ 2022230 w 2559136"/>
                <a:gd name="connsiteY152" fmla="*/ 1670254 h 2301065"/>
                <a:gd name="connsiteX153" fmla="*/ 2039815 w 2559136"/>
                <a:gd name="connsiteY153" fmla="*/ 1608707 h 2301065"/>
                <a:gd name="connsiteX154" fmla="*/ 2057400 w 2559136"/>
                <a:gd name="connsiteY154" fmla="*/ 1687838 h 2301065"/>
                <a:gd name="connsiteX155" fmla="*/ 2074984 w 2559136"/>
                <a:gd name="connsiteY155" fmla="*/ 1810930 h 2301065"/>
                <a:gd name="connsiteX156" fmla="*/ 2083777 w 2559136"/>
                <a:gd name="connsiteY156" fmla="*/ 1881269 h 2301065"/>
                <a:gd name="connsiteX157" fmla="*/ 2092569 w 2559136"/>
                <a:gd name="connsiteY157" fmla="*/ 2142107 h 2301065"/>
                <a:gd name="connsiteX158" fmla="*/ 2101361 w 2559136"/>
                <a:gd name="connsiteY158" fmla="*/ 1810930 h 2301065"/>
                <a:gd name="connsiteX159" fmla="*/ 2127738 w 2559136"/>
                <a:gd name="connsiteY159" fmla="*/ 1670254 h 2301065"/>
                <a:gd name="connsiteX160" fmla="*/ 2136530 w 2559136"/>
                <a:gd name="connsiteY160" fmla="*/ 1582330 h 2301065"/>
                <a:gd name="connsiteX161" fmla="*/ 2145323 w 2559136"/>
                <a:gd name="connsiteY161" fmla="*/ 1503200 h 2301065"/>
                <a:gd name="connsiteX162" fmla="*/ 2154115 w 2559136"/>
                <a:gd name="connsiteY162" fmla="*/ 1406484 h 2301065"/>
                <a:gd name="connsiteX163" fmla="*/ 2171700 w 2559136"/>
                <a:gd name="connsiteY163" fmla="*/ 1353730 h 2301065"/>
                <a:gd name="connsiteX164" fmla="*/ 2180491 w 2559136"/>
                <a:gd name="connsiteY164" fmla="*/ 1048929 h 2301065"/>
                <a:gd name="connsiteX165" fmla="*/ 2180492 w 2559136"/>
                <a:gd name="connsiteY165" fmla="*/ 1415277 h 2301065"/>
                <a:gd name="connsiteX166" fmla="*/ 2189284 w 2559136"/>
                <a:gd name="connsiteY166" fmla="*/ 1468030 h 2301065"/>
                <a:gd name="connsiteX167" fmla="*/ 2198077 w 2559136"/>
                <a:gd name="connsiteY167" fmla="*/ 1599915 h 2301065"/>
                <a:gd name="connsiteX168" fmla="*/ 2206869 w 2559136"/>
                <a:gd name="connsiteY168" fmla="*/ 1679046 h 2301065"/>
                <a:gd name="connsiteX169" fmla="*/ 2224453 w 2559136"/>
                <a:gd name="connsiteY169" fmla="*/ 1810930 h 2301065"/>
                <a:gd name="connsiteX170" fmla="*/ 2242038 w 2559136"/>
                <a:gd name="connsiteY170" fmla="*/ 1758177 h 2301065"/>
                <a:gd name="connsiteX171" fmla="*/ 2259623 w 2559136"/>
                <a:gd name="connsiteY171" fmla="*/ 1705423 h 2301065"/>
                <a:gd name="connsiteX172" fmla="*/ 2268415 w 2559136"/>
                <a:gd name="connsiteY172" fmla="*/ 1635084 h 2301065"/>
                <a:gd name="connsiteX173" fmla="*/ 2294792 w 2559136"/>
                <a:gd name="connsiteY173" fmla="*/ 1582330 h 2301065"/>
                <a:gd name="connsiteX174" fmla="*/ 2303584 w 2559136"/>
                <a:gd name="connsiteY174" fmla="*/ 1529577 h 2301065"/>
                <a:gd name="connsiteX175" fmla="*/ 2321169 w 2559136"/>
                <a:gd name="connsiteY175" fmla="*/ 706030 h 2301065"/>
                <a:gd name="connsiteX176" fmla="*/ 2329961 w 2559136"/>
                <a:gd name="connsiteY176" fmla="*/ 1397692 h 2301065"/>
                <a:gd name="connsiteX177" fmla="*/ 2347546 w 2559136"/>
                <a:gd name="connsiteY177" fmla="*/ 1344938 h 2301065"/>
                <a:gd name="connsiteX178" fmla="*/ 2347545 w 2559136"/>
                <a:gd name="connsiteY178" fmla="*/ 582937 h 2301065"/>
                <a:gd name="connsiteX179" fmla="*/ 2365130 w 2559136"/>
                <a:gd name="connsiteY179" fmla="*/ 1591123 h 2301065"/>
                <a:gd name="connsiteX180" fmla="*/ 2365130 w 2559136"/>
                <a:gd name="connsiteY180" fmla="*/ 2276922 h 2301065"/>
                <a:gd name="connsiteX181" fmla="*/ 2382715 w 2559136"/>
                <a:gd name="connsiteY181" fmla="*/ 1670254 h 2301065"/>
                <a:gd name="connsiteX182" fmla="*/ 2391507 w 2559136"/>
                <a:gd name="connsiteY182" fmla="*/ 1758177 h 2301065"/>
                <a:gd name="connsiteX183" fmla="*/ 2400300 w 2559136"/>
                <a:gd name="connsiteY183" fmla="*/ 1810930 h 2301065"/>
                <a:gd name="connsiteX184" fmla="*/ 2426677 w 2559136"/>
                <a:gd name="connsiteY184" fmla="*/ 1775761 h 2301065"/>
                <a:gd name="connsiteX185" fmla="*/ 2435469 w 2559136"/>
                <a:gd name="connsiteY185" fmla="*/ 1749384 h 2301065"/>
                <a:gd name="connsiteX186" fmla="*/ 2453053 w 2559136"/>
                <a:gd name="connsiteY186" fmla="*/ 1723007 h 2301065"/>
                <a:gd name="connsiteX187" fmla="*/ 2461846 w 2559136"/>
                <a:gd name="connsiteY187" fmla="*/ 1635084 h 2301065"/>
                <a:gd name="connsiteX188" fmla="*/ 2470638 w 2559136"/>
                <a:gd name="connsiteY188" fmla="*/ 1599915 h 2301065"/>
                <a:gd name="connsiteX189" fmla="*/ 2479430 w 2559136"/>
                <a:gd name="connsiteY189" fmla="*/ 1547161 h 2301065"/>
                <a:gd name="connsiteX190" fmla="*/ 2488223 w 2559136"/>
                <a:gd name="connsiteY190" fmla="*/ 1503200 h 2301065"/>
                <a:gd name="connsiteX191" fmla="*/ 2479430 w 2559136"/>
                <a:gd name="connsiteY191" fmla="*/ 808606 h 2301065"/>
                <a:gd name="connsiteX192" fmla="*/ 2497015 w 2559136"/>
                <a:gd name="connsiteY192" fmla="*/ 1406484 h 2301065"/>
                <a:gd name="connsiteX193" fmla="*/ 2514600 w 2559136"/>
                <a:gd name="connsiteY193" fmla="*/ 1679046 h 2301065"/>
                <a:gd name="connsiteX194" fmla="*/ 2523392 w 2559136"/>
                <a:gd name="connsiteY194" fmla="*/ 1881269 h 2301065"/>
                <a:gd name="connsiteX195" fmla="*/ 2532184 w 2559136"/>
                <a:gd name="connsiteY195" fmla="*/ 1854892 h 2301065"/>
                <a:gd name="connsiteX196" fmla="*/ 2549769 w 2559136"/>
                <a:gd name="connsiteY196" fmla="*/ 2133315 h 2301065"/>
                <a:gd name="connsiteX197" fmla="*/ 2558561 w 2559136"/>
                <a:gd name="connsiteY197" fmla="*/ 1775761 h 2301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2559136" h="2301065">
                  <a:moveTo>
                    <a:pt x="0" y="1740592"/>
                  </a:moveTo>
                  <a:cubicBezTo>
                    <a:pt x="20515" y="1635084"/>
                    <a:pt x="33265" y="1527765"/>
                    <a:pt x="61546" y="1424069"/>
                  </a:cubicBezTo>
                  <a:cubicBezTo>
                    <a:pt x="64326" y="1413874"/>
                    <a:pt x="76754" y="906750"/>
                    <a:pt x="79130" y="917046"/>
                  </a:cubicBezTo>
                  <a:cubicBezTo>
                    <a:pt x="85753" y="945746"/>
                    <a:pt x="84670" y="1509095"/>
                    <a:pt x="87923" y="1538369"/>
                  </a:cubicBezTo>
                  <a:cubicBezTo>
                    <a:pt x="90532" y="1561853"/>
                    <a:pt x="93954" y="1585240"/>
                    <a:pt x="96715" y="1608707"/>
                  </a:cubicBezTo>
                  <a:cubicBezTo>
                    <a:pt x="107423" y="1699726"/>
                    <a:pt x="96802" y="1661726"/>
                    <a:pt x="114300" y="1714215"/>
                  </a:cubicBezTo>
                  <a:cubicBezTo>
                    <a:pt x="117231" y="1769900"/>
                    <a:pt x="113925" y="2054866"/>
                    <a:pt x="123092" y="2109869"/>
                  </a:cubicBezTo>
                  <a:cubicBezTo>
                    <a:pt x="126499" y="2130311"/>
                    <a:pt x="127224" y="1839916"/>
                    <a:pt x="131884" y="1819723"/>
                  </a:cubicBezTo>
                  <a:cubicBezTo>
                    <a:pt x="136052" y="1801662"/>
                    <a:pt x="149469" y="1766969"/>
                    <a:pt x="149469" y="1766969"/>
                  </a:cubicBezTo>
                  <a:cubicBezTo>
                    <a:pt x="152400" y="1740592"/>
                    <a:pt x="153056" y="1713862"/>
                    <a:pt x="158261" y="1687838"/>
                  </a:cubicBezTo>
                  <a:cubicBezTo>
                    <a:pt x="161896" y="1669662"/>
                    <a:pt x="175846" y="1635084"/>
                    <a:pt x="175846" y="1635084"/>
                  </a:cubicBezTo>
                  <a:cubicBezTo>
                    <a:pt x="193069" y="1531740"/>
                    <a:pt x="175946" y="1625837"/>
                    <a:pt x="193430" y="1547161"/>
                  </a:cubicBezTo>
                  <a:cubicBezTo>
                    <a:pt x="196672" y="1532573"/>
                    <a:pt x="198981" y="1517788"/>
                    <a:pt x="202223" y="1503200"/>
                  </a:cubicBezTo>
                  <a:cubicBezTo>
                    <a:pt x="209585" y="1470072"/>
                    <a:pt x="210014" y="937632"/>
                    <a:pt x="219807" y="908254"/>
                  </a:cubicBezTo>
                  <a:cubicBezTo>
                    <a:pt x="225669" y="931700"/>
                    <a:pt x="229750" y="1489064"/>
                    <a:pt x="237392" y="1511992"/>
                  </a:cubicBezTo>
                  <a:cubicBezTo>
                    <a:pt x="240323" y="1520784"/>
                    <a:pt x="243638" y="1529458"/>
                    <a:pt x="246184" y="1538369"/>
                  </a:cubicBezTo>
                  <a:cubicBezTo>
                    <a:pt x="249504" y="1549988"/>
                    <a:pt x="248274" y="1563484"/>
                    <a:pt x="254977" y="1573538"/>
                  </a:cubicBezTo>
                  <a:cubicBezTo>
                    <a:pt x="267122" y="1591755"/>
                    <a:pt x="298874" y="1595503"/>
                    <a:pt x="316523" y="1599915"/>
                  </a:cubicBezTo>
                  <a:cubicBezTo>
                    <a:pt x="337610" y="1663178"/>
                    <a:pt x="312019" y="1584154"/>
                    <a:pt x="334107" y="1661461"/>
                  </a:cubicBezTo>
                  <a:cubicBezTo>
                    <a:pt x="336653" y="1670372"/>
                    <a:pt x="339969" y="1907646"/>
                    <a:pt x="342900" y="1916438"/>
                  </a:cubicBezTo>
                  <a:cubicBezTo>
                    <a:pt x="345831" y="1954538"/>
                    <a:pt x="347692" y="1764135"/>
                    <a:pt x="351692" y="1802138"/>
                  </a:cubicBezTo>
                  <a:cubicBezTo>
                    <a:pt x="353558" y="1819867"/>
                    <a:pt x="350595" y="1840059"/>
                    <a:pt x="360484" y="1854892"/>
                  </a:cubicBezTo>
                  <a:cubicBezTo>
                    <a:pt x="365625" y="1862603"/>
                    <a:pt x="366346" y="1837307"/>
                    <a:pt x="369277" y="1828515"/>
                  </a:cubicBezTo>
                  <a:cubicBezTo>
                    <a:pt x="372208" y="1810930"/>
                    <a:pt x="374573" y="2098042"/>
                    <a:pt x="378069" y="2080561"/>
                  </a:cubicBezTo>
                  <a:cubicBezTo>
                    <a:pt x="380439" y="2068712"/>
                    <a:pt x="386151" y="1752655"/>
                    <a:pt x="386861" y="1740592"/>
                  </a:cubicBezTo>
                  <a:cubicBezTo>
                    <a:pt x="412259" y="1308813"/>
                    <a:pt x="381194" y="1606940"/>
                    <a:pt x="404446" y="1397692"/>
                  </a:cubicBezTo>
                  <a:cubicBezTo>
                    <a:pt x="407377" y="1406484"/>
                    <a:pt x="409093" y="1415780"/>
                    <a:pt x="413238" y="1424069"/>
                  </a:cubicBezTo>
                  <a:cubicBezTo>
                    <a:pt x="417964" y="1433521"/>
                    <a:pt x="427481" y="1059421"/>
                    <a:pt x="430823" y="1069446"/>
                  </a:cubicBezTo>
                  <a:cubicBezTo>
                    <a:pt x="436460" y="1086358"/>
                    <a:pt x="436119" y="1485719"/>
                    <a:pt x="439615" y="1503200"/>
                  </a:cubicBezTo>
                  <a:cubicBezTo>
                    <a:pt x="444660" y="1528424"/>
                    <a:pt x="447222" y="1545977"/>
                    <a:pt x="465992" y="1564746"/>
                  </a:cubicBezTo>
                  <a:cubicBezTo>
                    <a:pt x="473464" y="1572218"/>
                    <a:pt x="483577" y="1576469"/>
                    <a:pt x="492369" y="1582330"/>
                  </a:cubicBezTo>
                  <a:cubicBezTo>
                    <a:pt x="495300" y="1573538"/>
                    <a:pt x="497016" y="1564243"/>
                    <a:pt x="501161" y="1555954"/>
                  </a:cubicBezTo>
                  <a:cubicBezTo>
                    <a:pt x="505887" y="1546503"/>
                    <a:pt x="515966" y="1844572"/>
                    <a:pt x="518746" y="1834377"/>
                  </a:cubicBezTo>
                  <a:cubicBezTo>
                    <a:pt x="524963" y="1811581"/>
                    <a:pt x="524607" y="1482684"/>
                    <a:pt x="527538" y="1459238"/>
                  </a:cubicBezTo>
                  <a:cubicBezTo>
                    <a:pt x="524607" y="1418207"/>
                    <a:pt x="524848" y="1376826"/>
                    <a:pt x="518746" y="1336146"/>
                  </a:cubicBezTo>
                  <a:cubicBezTo>
                    <a:pt x="515996" y="1317815"/>
                    <a:pt x="501161" y="1283392"/>
                    <a:pt x="501161" y="1283392"/>
                  </a:cubicBezTo>
                  <a:cubicBezTo>
                    <a:pt x="504092" y="1274600"/>
                    <a:pt x="503400" y="1250462"/>
                    <a:pt x="509953" y="1257015"/>
                  </a:cubicBezTo>
                  <a:cubicBezTo>
                    <a:pt x="520520" y="1267582"/>
                    <a:pt x="514814" y="1286559"/>
                    <a:pt x="518746" y="1300977"/>
                  </a:cubicBezTo>
                  <a:cubicBezTo>
                    <a:pt x="523623" y="1318859"/>
                    <a:pt x="530469" y="1336146"/>
                    <a:pt x="536330" y="1353730"/>
                  </a:cubicBezTo>
                  <a:cubicBezTo>
                    <a:pt x="546471" y="1384151"/>
                    <a:pt x="539685" y="1381785"/>
                    <a:pt x="571500" y="1397692"/>
                  </a:cubicBezTo>
                  <a:cubicBezTo>
                    <a:pt x="579789" y="1401837"/>
                    <a:pt x="589085" y="1403553"/>
                    <a:pt x="597877" y="1406484"/>
                  </a:cubicBezTo>
                  <a:cubicBezTo>
                    <a:pt x="622014" y="1478898"/>
                    <a:pt x="612840" y="1440888"/>
                    <a:pt x="624253" y="1520784"/>
                  </a:cubicBezTo>
                  <a:cubicBezTo>
                    <a:pt x="627184" y="1579399"/>
                    <a:pt x="620749" y="1639244"/>
                    <a:pt x="633046" y="1696630"/>
                  </a:cubicBezTo>
                  <a:cubicBezTo>
                    <a:pt x="635515" y="1708153"/>
                    <a:pt x="658480" y="1612480"/>
                    <a:pt x="659423" y="1608707"/>
                  </a:cubicBezTo>
                  <a:cubicBezTo>
                    <a:pt x="656492" y="1517853"/>
                    <a:pt x="655968" y="1426890"/>
                    <a:pt x="650630" y="1336146"/>
                  </a:cubicBezTo>
                  <a:cubicBezTo>
                    <a:pt x="650086" y="1326894"/>
                    <a:pt x="645983" y="1318058"/>
                    <a:pt x="641838" y="1309769"/>
                  </a:cubicBezTo>
                  <a:cubicBezTo>
                    <a:pt x="637112" y="1300317"/>
                    <a:pt x="630115" y="1292184"/>
                    <a:pt x="624253" y="1283392"/>
                  </a:cubicBezTo>
                  <a:cubicBezTo>
                    <a:pt x="627184" y="1204261"/>
                    <a:pt x="625167" y="1124792"/>
                    <a:pt x="633046" y="1046000"/>
                  </a:cubicBezTo>
                  <a:cubicBezTo>
                    <a:pt x="635977" y="1004969"/>
                    <a:pt x="640372" y="722149"/>
                    <a:pt x="641837" y="732407"/>
                  </a:cubicBezTo>
                  <a:cubicBezTo>
                    <a:pt x="643302" y="742665"/>
                    <a:pt x="638907" y="1087031"/>
                    <a:pt x="641838" y="1107546"/>
                  </a:cubicBezTo>
                  <a:cubicBezTo>
                    <a:pt x="646006" y="1125607"/>
                    <a:pt x="659423" y="1160300"/>
                    <a:pt x="659423" y="1160300"/>
                  </a:cubicBezTo>
                  <a:cubicBezTo>
                    <a:pt x="668215" y="1154438"/>
                    <a:pt x="676348" y="1137989"/>
                    <a:pt x="685800" y="1142715"/>
                  </a:cubicBezTo>
                  <a:cubicBezTo>
                    <a:pt x="694090" y="1146860"/>
                    <a:pt x="676463" y="1159840"/>
                    <a:pt x="677007" y="1169092"/>
                  </a:cubicBezTo>
                  <a:cubicBezTo>
                    <a:pt x="677942" y="1184983"/>
                    <a:pt x="693229" y="1295528"/>
                    <a:pt x="703384" y="1336146"/>
                  </a:cubicBezTo>
                  <a:cubicBezTo>
                    <a:pt x="705632" y="1345137"/>
                    <a:pt x="709246" y="1353731"/>
                    <a:pt x="712177" y="1362523"/>
                  </a:cubicBezTo>
                  <a:cubicBezTo>
                    <a:pt x="738085" y="1517975"/>
                    <a:pt x="712177" y="1324064"/>
                    <a:pt x="712177" y="1459238"/>
                  </a:cubicBezTo>
                  <a:cubicBezTo>
                    <a:pt x="712177" y="1468506"/>
                    <a:pt x="718531" y="2280002"/>
                    <a:pt x="720969" y="2271061"/>
                  </a:cubicBezTo>
                  <a:cubicBezTo>
                    <a:pt x="727328" y="2247745"/>
                    <a:pt x="738553" y="1362523"/>
                    <a:pt x="738553" y="1362523"/>
                  </a:cubicBezTo>
                  <a:cubicBezTo>
                    <a:pt x="735622" y="1289254"/>
                    <a:pt x="734985" y="1215857"/>
                    <a:pt x="729761" y="1142715"/>
                  </a:cubicBezTo>
                  <a:cubicBezTo>
                    <a:pt x="729101" y="1133471"/>
                    <a:pt x="720969" y="1125606"/>
                    <a:pt x="720969" y="1116338"/>
                  </a:cubicBezTo>
                  <a:cubicBezTo>
                    <a:pt x="720969" y="969770"/>
                    <a:pt x="726830" y="823261"/>
                    <a:pt x="729761" y="676723"/>
                  </a:cubicBezTo>
                  <a:cubicBezTo>
                    <a:pt x="732692" y="691377"/>
                    <a:pt x="734259" y="706370"/>
                    <a:pt x="738553" y="720684"/>
                  </a:cubicBezTo>
                  <a:cubicBezTo>
                    <a:pt x="743088" y="735801"/>
                    <a:pt x="750596" y="749868"/>
                    <a:pt x="756138" y="764646"/>
                  </a:cubicBezTo>
                  <a:cubicBezTo>
                    <a:pt x="759392" y="773324"/>
                    <a:pt x="762384" y="782112"/>
                    <a:pt x="764930" y="791023"/>
                  </a:cubicBezTo>
                  <a:cubicBezTo>
                    <a:pt x="787011" y="868304"/>
                    <a:pt x="761435" y="789326"/>
                    <a:pt x="782515" y="852569"/>
                  </a:cubicBezTo>
                  <a:cubicBezTo>
                    <a:pt x="775578" y="873381"/>
                    <a:pt x="764930" y="901692"/>
                    <a:pt x="764930" y="922907"/>
                  </a:cubicBezTo>
                  <a:cubicBezTo>
                    <a:pt x="764930" y="937851"/>
                    <a:pt x="769617" y="952500"/>
                    <a:pt x="773723" y="966869"/>
                  </a:cubicBezTo>
                  <a:cubicBezTo>
                    <a:pt x="781361" y="993603"/>
                    <a:pt x="787666" y="1021131"/>
                    <a:pt x="800100" y="1046000"/>
                  </a:cubicBezTo>
                  <a:cubicBezTo>
                    <a:pt x="805961" y="1057723"/>
                    <a:pt x="813082" y="1068897"/>
                    <a:pt x="817684" y="1081169"/>
                  </a:cubicBezTo>
                  <a:cubicBezTo>
                    <a:pt x="821927" y="1092483"/>
                    <a:pt x="823005" y="1104764"/>
                    <a:pt x="826477" y="1116338"/>
                  </a:cubicBezTo>
                  <a:cubicBezTo>
                    <a:pt x="831803" y="1134092"/>
                    <a:pt x="844061" y="1169092"/>
                    <a:pt x="844061" y="1169092"/>
                  </a:cubicBezTo>
                  <a:cubicBezTo>
                    <a:pt x="848457" y="1170557"/>
                    <a:pt x="849922" y="1676114"/>
                    <a:pt x="852853" y="1658529"/>
                  </a:cubicBezTo>
                  <a:cubicBezTo>
                    <a:pt x="855784" y="1640944"/>
                    <a:pt x="858715" y="1114872"/>
                    <a:pt x="861646" y="1063584"/>
                  </a:cubicBezTo>
                  <a:cubicBezTo>
                    <a:pt x="866078" y="981590"/>
                    <a:pt x="863004" y="899176"/>
                    <a:pt x="870438" y="817400"/>
                  </a:cubicBezTo>
                  <a:cubicBezTo>
                    <a:pt x="873369" y="723616"/>
                    <a:pt x="876299" y="571215"/>
                    <a:pt x="879230" y="500877"/>
                  </a:cubicBezTo>
                  <a:cubicBezTo>
                    <a:pt x="882161" y="465708"/>
                    <a:pt x="878328" y="48302"/>
                    <a:pt x="888023" y="14369"/>
                  </a:cubicBezTo>
                  <a:cubicBezTo>
                    <a:pt x="892128" y="0"/>
                    <a:pt x="894358" y="424589"/>
                    <a:pt x="896815" y="439330"/>
                  </a:cubicBezTo>
                  <a:cubicBezTo>
                    <a:pt x="901211" y="510157"/>
                    <a:pt x="911468" y="191679"/>
                    <a:pt x="914399" y="210729"/>
                  </a:cubicBezTo>
                  <a:cubicBezTo>
                    <a:pt x="917330" y="229779"/>
                    <a:pt x="907073" y="508203"/>
                    <a:pt x="914400" y="553630"/>
                  </a:cubicBezTo>
                  <a:cubicBezTo>
                    <a:pt x="924658" y="599057"/>
                    <a:pt x="946638" y="663534"/>
                    <a:pt x="958361" y="711892"/>
                  </a:cubicBezTo>
                  <a:cubicBezTo>
                    <a:pt x="987023" y="855204"/>
                    <a:pt x="962188" y="776125"/>
                    <a:pt x="984738" y="843777"/>
                  </a:cubicBezTo>
                  <a:cubicBezTo>
                    <a:pt x="987669" y="832054"/>
                    <a:pt x="990210" y="820226"/>
                    <a:pt x="993530" y="808607"/>
                  </a:cubicBezTo>
                  <a:cubicBezTo>
                    <a:pt x="996076" y="799696"/>
                    <a:pt x="1001098" y="1324817"/>
                    <a:pt x="1002323" y="1315630"/>
                  </a:cubicBezTo>
                  <a:cubicBezTo>
                    <a:pt x="1013605" y="1231014"/>
                    <a:pt x="1013316" y="579966"/>
                    <a:pt x="1019907" y="500877"/>
                  </a:cubicBezTo>
                  <a:cubicBezTo>
                    <a:pt x="1021133" y="486161"/>
                    <a:pt x="1032406" y="454589"/>
                    <a:pt x="1037492" y="439330"/>
                  </a:cubicBezTo>
                  <a:cubicBezTo>
                    <a:pt x="1040423" y="448122"/>
                    <a:pt x="1044273" y="456660"/>
                    <a:pt x="1046284" y="465707"/>
                  </a:cubicBezTo>
                  <a:cubicBezTo>
                    <a:pt x="1056009" y="509468"/>
                    <a:pt x="1061435" y="575018"/>
                    <a:pt x="1063869" y="615177"/>
                  </a:cubicBezTo>
                  <a:cubicBezTo>
                    <a:pt x="1071532" y="741613"/>
                    <a:pt x="1068795" y="800195"/>
                    <a:pt x="1081453" y="914115"/>
                  </a:cubicBezTo>
                  <a:cubicBezTo>
                    <a:pt x="1083422" y="931833"/>
                    <a:pt x="1087315" y="949284"/>
                    <a:pt x="1090246" y="966869"/>
                  </a:cubicBezTo>
                  <a:cubicBezTo>
                    <a:pt x="1096107" y="952215"/>
                    <a:pt x="1103189" y="937992"/>
                    <a:pt x="1107830" y="922907"/>
                  </a:cubicBezTo>
                  <a:cubicBezTo>
                    <a:pt x="1114937" y="899808"/>
                    <a:pt x="1119553" y="876015"/>
                    <a:pt x="1125415" y="852569"/>
                  </a:cubicBezTo>
                  <a:cubicBezTo>
                    <a:pt x="1128346" y="840846"/>
                    <a:pt x="1130386" y="828864"/>
                    <a:pt x="1134207" y="817400"/>
                  </a:cubicBezTo>
                  <a:cubicBezTo>
                    <a:pt x="1147726" y="776846"/>
                    <a:pt x="1141182" y="419111"/>
                    <a:pt x="1151792" y="366061"/>
                  </a:cubicBezTo>
                  <a:cubicBezTo>
                    <a:pt x="1157654" y="436400"/>
                    <a:pt x="1164682" y="887651"/>
                    <a:pt x="1169377" y="958077"/>
                  </a:cubicBezTo>
                  <a:cubicBezTo>
                    <a:pt x="1172308" y="1002038"/>
                    <a:pt x="1174180" y="1046083"/>
                    <a:pt x="1178169" y="1089961"/>
                  </a:cubicBezTo>
                  <a:cubicBezTo>
                    <a:pt x="1180045" y="1110600"/>
                    <a:pt x="1184222" y="1130965"/>
                    <a:pt x="1186961" y="1151507"/>
                  </a:cubicBezTo>
                  <a:cubicBezTo>
                    <a:pt x="1191399" y="1184794"/>
                    <a:pt x="1196821" y="1239839"/>
                    <a:pt x="1204546" y="1274600"/>
                  </a:cubicBezTo>
                  <a:cubicBezTo>
                    <a:pt x="1223629" y="1360472"/>
                    <a:pt x="1221899" y="1734034"/>
                    <a:pt x="1239715" y="1787484"/>
                  </a:cubicBezTo>
                  <a:cubicBezTo>
                    <a:pt x="1260322" y="1725661"/>
                    <a:pt x="1253141" y="1373468"/>
                    <a:pt x="1257300" y="1257015"/>
                  </a:cubicBezTo>
                  <a:cubicBezTo>
                    <a:pt x="1267558" y="1161277"/>
                    <a:pt x="1291003" y="1207193"/>
                    <a:pt x="1301261" y="1213054"/>
                  </a:cubicBezTo>
                  <a:cubicBezTo>
                    <a:pt x="1301834" y="1226511"/>
                    <a:pt x="1314991" y="1276765"/>
                    <a:pt x="1318846" y="1292184"/>
                  </a:cubicBezTo>
                  <a:cubicBezTo>
                    <a:pt x="1315915" y="1362523"/>
                    <a:pt x="1310053" y="1432800"/>
                    <a:pt x="1310053" y="1503200"/>
                  </a:cubicBezTo>
                  <a:cubicBezTo>
                    <a:pt x="1310053" y="1558962"/>
                    <a:pt x="1316370" y="1391853"/>
                    <a:pt x="1318846" y="1336146"/>
                  </a:cubicBezTo>
                  <a:cubicBezTo>
                    <a:pt x="1322232" y="1259965"/>
                    <a:pt x="1321305" y="1183539"/>
                    <a:pt x="1327638" y="1107546"/>
                  </a:cubicBezTo>
                  <a:cubicBezTo>
                    <a:pt x="1332353" y="1050964"/>
                    <a:pt x="1346008" y="1017268"/>
                    <a:pt x="1362807" y="966869"/>
                  </a:cubicBezTo>
                  <a:cubicBezTo>
                    <a:pt x="1366952" y="954435"/>
                    <a:pt x="1374530" y="410023"/>
                    <a:pt x="1380392" y="398300"/>
                  </a:cubicBezTo>
                  <a:cubicBezTo>
                    <a:pt x="1383323" y="327961"/>
                    <a:pt x="1378741" y="790305"/>
                    <a:pt x="1389184" y="720684"/>
                  </a:cubicBezTo>
                  <a:cubicBezTo>
                    <a:pt x="1391128" y="707722"/>
                    <a:pt x="1404198" y="743001"/>
                    <a:pt x="1406769" y="755854"/>
                  </a:cubicBezTo>
                  <a:cubicBezTo>
                    <a:pt x="1413118" y="787597"/>
                    <a:pt x="1412630" y="820331"/>
                    <a:pt x="1415561" y="852569"/>
                  </a:cubicBezTo>
                  <a:cubicBezTo>
                    <a:pt x="1412630" y="917046"/>
                    <a:pt x="1406769" y="981456"/>
                    <a:pt x="1406769" y="1046000"/>
                  </a:cubicBezTo>
                  <a:cubicBezTo>
                    <a:pt x="1406769" y="1274077"/>
                    <a:pt x="1390625" y="1217373"/>
                    <a:pt x="1424353" y="1318561"/>
                  </a:cubicBezTo>
                  <a:cubicBezTo>
                    <a:pt x="1427284" y="1339076"/>
                    <a:pt x="1429995" y="1359624"/>
                    <a:pt x="1433146" y="1380107"/>
                  </a:cubicBezTo>
                  <a:cubicBezTo>
                    <a:pt x="1435857" y="1397727"/>
                    <a:pt x="1429332" y="1445467"/>
                    <a:pt x="1441938" y="1432861"/>
                  </a:cubicBezTo>
                  <a:cubicBezTo>
                    <a:pt x="1458646" y="1416153"/>
                    <a:pt x="1447388" y="1385914"/>
                    <a:pt x="1450730" y="1362523"/>
                  </a:cubicBezTo>
                  <a:cubicBezTo>
                    <a:pt x="1460726" y="1292550"/>
                    <a:pt x="1458955" y="1318090"/>
                    <a:pt x="1477107" y="1239430"/>
                  </a:cubicBezTo>
                  <a:cubicBezTo>
                    <a:pt x="1494847" y="1162556"/>
                    <a:pt x="1503917" y="1056785"/>
                    <a:pt x="1512277" y="993246"/>
                  </a:cubicBezTo>
                  <a:cubicBezTo>
                    <a:pt x="1523474" y="908149"/>
                    <a:pt x="1535308" y="823225"/>
                    <a:pt x="1547446" y="738269"/>
                  </a:cubicBezTo>
                  <a:cubicBezTo>
                    <a:pt x="1549967" y="720621"/>
                    <a:pt x="1553307" y="703100"/>
                    <a:pt x="1556238" y="685515"/>
                  </a:cubicBezTo>
                  <a:cubicBezTo>
                    <a:pt x="1559169" y="697238"/>
                    <a:pt x="1564716" y="708604"/>
                    <a:pt x="1565030" y="720684"/>
                  </a:cubicBezTo>
                  <a:cubicBezTo>
                    <a:pt x="1570586" y="934578"/>
                    <a:pt x="1563958" y="2063184"/>
                    <a:pt x="1573823" y="2276923"/>
                  </a:cubicBezTo>
                  <a:cubicBezTo>
                    <a:pt x="1574937" y="2301065"/>
                    <a:pt x="1586667" y="1315882"/>
                    <a:pt x="1591407" y="1292184"/>
                  </a:cubicBezTo>
                  <a:cubicBezTo>
                    <a:pt x="1623829" y="1130090"/>
                    <a:pt x="1581948" y="1330028"/>
                    <a:pt x="1608992" y="1221846"/>
                  </a:cubicBezTo>
                  <a:cubicBezTo>
                    <a:pt x="1612616" y="1207348"/>
                    <a:pt x="1609495" y="1190318"/>
                    <a:pt x="1617784" y="1177884"/>
                  </a:cubicBezTo>
                  <a:cubicBezTo>
                    <a:pt x="1622925" y="1170173"/>
                    <a:pt x="1635369" y="1172023"/>
                    <a:pt x="1644161" y="1169092"/>
                  </a:cubicBezTo>
                  <a:cubicBezTo>
                    <a:pt x="1647092" y="1160300"/>
                    <a:pt x="1648808" y="1151004"/>
                    <a:pt x="1652953" y="1142715"/>
                  </a:cubicBezTo>
                  <a:cubicBezTo>
                    <a:pt x="1663520" y="1121581"/>
                    <a:pt x="1679641" y="1103223"/>
                    <a:pt x="1688123" y="1081169"/>
                  </a:cubicBezTo>
                  <a:cubicBezTo>
                    <a:pt x="1693985" y="1116338"/>
                    <a:pt x="1685192" y="1261411"/>
                    <a:pt x="1688123" y="1353730"/>
                  </a:cubicBezTo>
                  <a:cubicBezTo>
                    <a:pt x="1692527" y="1463832"/>
                    <a:pt x="1688019" y="1537804"/>
                    <a:pt x="1705707" y="1635084"/>
                  </a:cubicBezTo>
                  <a:cubicBezTo>
                    <a:pt x="1707869" y="1646973"/>
                    <a:pt x="1711569" y="2115731"/>
                    <a:pt x="1714500" y="2127454"/>
                  </a:cubicBezTo>
                  <a:cubicBezTo>
                    <a:pt x="1769560" y="2054039"/>
                    <a:pt x="1732666" y="1657976"/>
                    <a:pt x="1758461" y="1503200"/>
                  </a:cubicBezTo>
                  <a:cubicBezTo>
                    <a:pt x="1759985" y="1494058"/>
                    <a:pt x="1764707" y="1485734"/>
                    <a:pt x="1767253" y="1476823"/>
                  </a:cubicBezTo>
                  <a:cubicBezTo>
                    <a:pt x="1770573" y="1465204"/>
                    <a:pt x="1773115" y="1453377"/>
                    <a:pt x="1776046" y="1441654"/>
                  </a:cubicBezTo>
                  <a:cubicBezTo>
                    <a:pt x="1777293" y="1419209"/>
                    <a:pt x="1773903" y="1300828"/>
                    <a:pt x="1793630" y="1248223"/>
                  </a:cubicBezTo>
                  <a:cubicBezTo>
                    <a:pt x="1798232" y="1235951"/>
                    <a:pt x="1805353" y="1224777"/>
                    <a:pt x="1811215" y="1213054"/>
                  </a:cubicBezTo>
                  <a:cubicBezTo>
                    <a:pt x="1815611" y="1255550"/>
                    <a:pt x="1818542" y="1391831"/>
                    <a:pt x="1820007" y="1503200"/>
                  </a:cubicBezTo>
                  <a:cubicBezTo>
                    <a:pt x="1805431" y="1678121"/>
                    <a:pt x="1805533" y="1627972"/>
                    <a:pt x="1820007" y="1881269"/>
                  </a:cubicBezTo>
                  <a:cubicBezTo>
                    <a:pt x="1820696" y="1893333"/>
                    <a:pt x="1825869" y="1904715"/>
                    <a:pt x="1828800" y="1916438"/>
                  </a:cubicBezTo>
                  <a:cubicBezTo>
                    <a:pt x="1831731" y="1887130"/>
                    <a:pt x="1834151" y="1857767"/>
                    <a:pt x="1837592" y="1828515"/>
                  </a:cubicBezTo>
                  <a:cubicBezTo>
                    <a:pt x="1861363" y="1626456"/>
                    <a:pt x="1833042" y="1877949"/>
                    <a:pt x="1855177" y="1723007"/>
                  </a:cubicBezTo>
                  <a:cubicBezTo>
                    <a:pt x="1858930" y="1696735"/>
                    <a:pt x="1861038" y="1670254"/>
                    <a:pt x="1863969" y="1643877"/>
                  </a:cubicBezTo>
                  <a:cubicBezTo>
                    <a:pt x="1866900" y="1585261"/>
                    <a:pt x="1867677" y="1526498"/>
                    <a:pt x="1872761" y="1468030"/>
                  </a:cubicBezTo>
                  <a:cubicBezTo>
                    <a:pt x="1873564" y="1458797"/>
                    <a:pt x="1879735" y="1450742"/>
                    <a:pt x="1881553" y="1441654"/>
                  </a:cubicBezTo>
                  <a:cubicBezTo>
                    <a:pt x="1913060" y="1284121"/>
                    <a:pt x="1873072" y="1068205"/>
                    <a:pt x="1899138" y="963938"/>
                  </a:cubicBezTo>
                  <a:cubicBezTo>
                    <a:pt x="1924942" y="1144572"/>
                    <a:pt x="1898622" y="1324526"/>
                    <a:pt x="1916723" y="1731800"/>
                  </a:cubicBezTo>
                  <a:cubicBezTo>
                    <a:pt x="1917772" y="1755405"/>
                    <a:pt x="1922584" y="1778692"/>
                    <a:pt x="1925515" y="1802138"/>
                  </a:cubicBezTo>
                  <a:cubicBezTo>
                    <a:pt x="1928446" y="1772830"/>
                    <a:pt x="1931861" y="1743567"/>
                    <a:pt x="1934307" y="1714215"/>
                  </a:cubicBezTo>
                  <a:cubicBezTo>
                    <a:pt x="1937723" y="1673222"/>
                    <a:pt x="1939200" y="1632073"/>
                    <a:pt x="1943100" y="1591123"/>
                  </a:cubicBezTo>
                  <a:cubicBezTo>
                    <a:pt x="1945065" y="1570493"/>
                    <a:pt x="1948961" y="1550092"/>
                    <a:pt x="1951892" y="1529577"/>
                  </a:cubicBezTo>
                  <a:cubicBezTo>
                    <a:pt x="1957754" y="1541300"/>
                    <a:pt x="1967800" y="1551747"/>
                    <a:pt x="1969477" y="1564746"/>
                  </a:cubicBezTo>
                  <a:cubicBezTo>
                    <a:pt x="1979631" y="1643441"/>
                    <a:pt x="1987061" y="1802138"/>
                    <a:pt x="1987061" y="1802138"/>
                  </a:cubicBezTo>
                  <a:cubicBezTo>
                    <a:pt x="1991457" y="1840238"/>
                    <a:pt x="1991457" y="2039530"/>
                    <a:pt x="1995853" y="2021945"/>
                  </a:cubicBezTo>
                  <a:cubicBezTo>
                    <a:pt x="2000249" y="2004360"/>
                    <a:pt x="2009042" y="1717145"/>
                    <a:pt x="2013438" y="1696630"/>
                  </a:cubicBezTo>
                  <a:cubicBezTo>
                    <a:pt x="2014962" y="1687489"/>
                    <a:pt x="2019684" y="1679165"/>
                    <a:pt x="2022230" y="1670254"/>
                  </a:cubicBezTo>
                  <a:cubicBezTo>
                    <a:pt x="2044313" y="1592965"/>
                    <a:pt x="2018733" y="1671955"/>
                    <a:pt x="2039815" y="1608707"/>
                  </a:cubicBezTo>
                  <a:cubicBezTo>
                    <a:pt x="2051806" y="1644681"/>
                    <a:pt x="2051773" y="1640013"/>
                    <a:pt x="2057400" y="1687838"/>
                  </a:cubicBezTo>
                  <a:cubicBezTo>
                    <a:pt x="2071410" y="1806920"/>
                    <a:pt x="2054702" y="1750083"/>
                    <a:pt x="2074984" y="1810930"/>
                  </a:cubicBezTo>
                  <a:cubicBezTo>
                    <a:pt x="2077915" y="1834376"/>
                    <a:pt x="2070670" y="1861609"/>
                    <a:pt x="2083777" y="1881269"/>
                  </a:cubicBezTo>
                  <a:cubicBezTo>
                    <a:pt x="2092067" y="1893703"/>
                    <a:pt x="2088945" y="2156605"/>
                    <a:pt x="2092569" y="2142107"/>
                  </a:cubicBezTo>
                  <a:cubicBezTo>
                    <a:pt x="2094817" y="2133116"/>
                    <a:pt x="2099452" y="1819999"/>
                    <a:pt x="2101361" y="1810930"/>
                  </a:cubicBezTo>
                  <a:cubicBezTo>
                    <a:pt x="2111190" y="1764244"/>
                    <a:pt x="2127738" y="1670254"/>
                    <a:pt x="2127738" y="1670254"/>
                  </a:cubicBezTo>
                  <a:cubicBezTo>
                    <a:pt x="2130669" y="1640946"/>
                    <a:pt x="2133447" y="1611622"/>
                    <a:pt x="2136530" y="1582330"/>
                  </a:cubicBezTo>
                  <a:cubicBezTo>
                    <a:pt x="2139308" y="1555937"/>
                    <a:pt x="2142682" y="1529607"/>
                    <a:pt x="2145323" y="1503200"/>
                  </a:cubicBezTo>
                  <a:cubicBezTo>
                    <a:pt x="2148544" y="1470989"/>
                    <a:pt x="2148489" y="1438363"/>
                    <a:pt x="2154115" y="1406484"/>
                  </a:cubicBezTo>
                  <a:cubicBezTo>
                    <a:pt x="2157336" y="1388230"/>
                    <a:pt x="2171700" y="1353730"/>
                    <a:pt x="2171700" y="1353730"/>
                  </a:cubicBezTo>
                  <a:cubicBezTo>
                    <a:pt x="2176096" y="1344938"/>
                    <a:pt x="2179026" y="1038671"/>
                    <a:pt x="2180491" y="1048929"/>
                  </a:cubicBezTo>
                  <a:cubicBezTo>
                    <a:pt x="2181956" y="1059187"/>
                    <a:pt x="2179027" y="1396227"/>
                    <a:pt x="2180492" y="1415277"/>
                  </a:cubicBezTo>
                  <a:cubicBezTo>
                    <a:pt x="2183203" y="1432897"/>
                    <a:pt x="2187594" y="1450283"/>
                    <a:pt x="2189284" y="1468030"/>
                  </a:cubicBezTo>
                  <a:cubicBezTo>
                    <a:pt x="2193461" y="1511891"/>
                    <a:pt x="2194418" y="1556008"/>
                    <a:pt x="2198077" y="1599915"/>
                  </a:cubicBezTo>
                  <a:cubicBezTo>
                    <a:pt x="2200281" y="1626363"/>
                    <a:pt x="2203768" y="1652688"/>
                    <a:pt x="2206869" y="1679046"/>
                  </a:cubicBezTo>
                  <a:cubicBezTo>
                    <a:pt x="2214444" y="1743433"/>
                    <a:pt x="2215642" y="1749248"/>
                    <a:pt x="2224453" y="1810930"/>
                  </a:cubicBezTo>
                  <a:lnTo>
                    <a:pt x="2242038" y="1758177"/>
                  </a:lnTo>
                  <a:lnTo>
                    <a:pt x="2259623" y="1705423"/>
                  </a:lnTo>
                  <a:cubicBezTo>
                    <a:pt x="2262554" y="1681977"/>
                    <a:pt x="2261924" y="1657804"/>
                    <a:pt x="2268415" y="1635084"/>
                  </a:cubicBezTo>
                  <a:cubicBezTo>
                    <a:pt x="2273816" y="1616180"/>
                    <a:pt x="2288575" y="1600981"/>
                    <a:pt x="2294792" y="1582330"/>
                  </a:cubicBezTo>
                  <a:cubicBezTo>
                    <a:pt x="2300429" y="1565418"/>
                    <a:pt x="2299717" y="1546979"/>
                    <a:pt x="2303584" y="1529577"/>
                  </a:cubicBezTo>
                  <a:cubicBezTo>
                    <a:pt x="2317524" y="1466848"/>
                    <a:pt x="2308401" y="782642"/>
                    <a:pt x="2321169" y="706030"/>
                  </a:cubicBezTo>
                  <a:cubicBezTo>
                    <a:pt x="2325053" y="682723"/>
                    <a:pt x="2325010" y="1420796"/>
                    <a:pt x="2329961" y="1397692"/>
                  </a:cubicBezTo>
                  <a:cubicBezTo>
                    <a:pt x="2333845" y="1379568"/>
                    <a:pt x="2347546" y="1344938"/>
                    <a:pt x="2347546" y="1344938"/>
                  </a:cubicBezTo>
                  <a:cubicBezTo>
                    <a:pt x="2350477" y="1336145"/>
                    <a:pt x="2344614" y="541906"/>
                    <a:pt x="2347545" y="582937"/>
                  </a:cubicBezTo>
                  <a:cubicBezTo>
                    <a:pt x="2350476" y="623968"/>
                    <a:pt x="2362199" y="1308792"/>
                    <a:pt x="2365130" y="1591123"/>
                  </a:cubicBezTo>
                  <a:cubicBezTo>
                    <a:pt x="2368061" y="1873454"/>
                    <a:pt x="2362199" y="2263734"/>
                    <a:pt x="2365130" y="2276922"/>
                  </a:cubicBezTo>
                  <a:cubicBezTo>
                    <a:pt x="2368061" y="2290111"/>
                    <a:pt x="2378319" y="1642411"/>
                    <a:pt x="2382715" y="1670254"/>
                  </a:cubicBezTo>
                  <a:cubicBezTo>
                    <a:pt x="2385646" y="1699562"/>
                    <a:pt x="2387854" y="1728951"/>
                    <a:pt x="2391507" y="1758177"/>
                  </a:cubicBezTo>
                  <a:cubicBezTo>
                    <a:pt x="2393718" y="1775866"/>
                    <a:pt x="2384355" y="1802958"/>
                    <a:pt x="2400300" y="1810930"/>
                  </a:cubicBezTo>
                  <a:cubicBezTo>
                    <a:pt x="2413407" y="1817483"/>
                    <a:pt x="2417885" y="1787484"/>
                    <a:pt x="2426677" y="1775761"/>
                  </a:cubicBezTo>
                  <a:cubicBezTo>
                    <a:pt x="2429608" y="1766969"/>
                    <a:pt x="2431324" y="1757674"/>
                    <a:pt x="2435469" y="1749384"/>
                  </a:cubicBezTo>
                  <a:cubicBezTo>
                    <a:pt x="2440195" y="1739933"/>
                    <a:pt x="2450677" y="1733303"/>
                    <a:pt x="2453053" y="1723007"/>
                  </a:cubicBezTo>
                  <a:cubicBezTo>
                    <a:pt x="2459676" y="1694307"/>
                    <a:pt x="2457680" y="1664242"/>
                    <a:pt x="2461846" y="1635084"/>
                  </a:cubicBezTo>
                  <a:cubicBezTo>
                    <a:pt x="2463555" y="1623122"/>
                    <a:pt x="2468268" y="1611764"/>
                    <a:pt x="2470638" y="1599915"/>
                  </a:cubicBezTo>
                  <a:cubicBezTo>
                    <a:pt x="2474134" y="1582434"/>
                    <a:pt x="2476241" y="1564701"/>
                    <a:pt x="2479430" y="1547161"/>
                  </a:cubicBezTo>
                  <a:cubicBezTo>
                    <a:pt x="2482103" y="1532458"/>
                    <a:pt x="2485292" y="1517854"/>
                    <a:pt x="2488223" y="1503200"/>
                  </a:cubicBezTo>
                  <a:cubicBezTo>
                    <a:pt x="2488223" y="1494408"/>
                    <a:pt x="2477965" y="824725"/>
                    <a:pt x="2479430" y="808606"/>
                  </a:cubicBezTo>
                  <a:cubicBezTo>
                    <a:pt x="2480895" y="792487"/>
                    <a:pt x="2491153" y="1375711"/>
                    <a:pt x="2497015" y="1406484"/>
                  </a:cubicBezTo>
                  <a:cubicBezTo>
                    <a:pt x="2520649" y="1193773"/>
                    <a:pt x="2510171" y="1543973"/>
                    <a:pt x="2514600" y="1679046"/>
                  </a:cubicBezTo>
                  <a:cubicBezTo>
                    <a:pt x="2516811" y="1746481"/>
                    <a:pt x="2520461" y="1813861"/>
                    <a:pt x="2523392" y="1881269"/>
                  </a:cubicBezTo>
                  <a:cubicBezTo>
                    <a:pt x="2526323" y="1872477"/>
                    <a:pt x="2528039" y="1863181"/>
                    <a:pt x="2532184" y="1854892"/>
                  </a:cubicBezTo>
                  <a:cubicBezTo>
                    <a:pt x="2536910" y="1845440"/>
                    <a:pt x="2546059" y="2143209"/>
                    <a:pt x="2549769" y="2133315"/>
                  </a:cubicBezTo>
                  <a:cubicBezTo>
                    <a:pt x="2559136" y="2108337"/>
                    <a:pt x="2558561" y="1795211"/>
                    <a:pt x="2558561" y="1775761"/>
                  </a:cubicBezTo>
                </a:path>
              </a:pathLst>
            </a:cu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7535229" y="4430626"/>
              <a:ext cx="456247" cy="222446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" y="5791200"/>
            <a:ext cx="521117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391400" y="6019800"/>
            <a:ext cx="357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X</a:t>
            </a:r>
            <a:r>
              <a:rPr lang="en-US" sz="2000" baseline="-25000" dirty="0" smtClean="0"/>
              <a:t>i</a:t>
            </a:r>
            <a:endParaRPr lang="en-US" sz="2000" baseline="-25000" dirty="0"/>
          </a:p>
        </p:txBody>
      </p:sp>
      <p:sp>
        <p:nvSpPr>
          <p:cNvPr id="54" name="TextBox 53"/>
          <p:cNvSpPr txBox="1"/>
          <p:nvPr/>
        </p:nvSpPr>
        <p:spPr>
          <a:xfrm>
            <a:off x="7543800" y="4800600"/>
            <a:ext cx="34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4"/>
                </a:solidFill>
              </a:rPr>
              <a:t>Y</a:t>
            </a:r>
            <a:r>
              <a:rPr lang="en-US" sz="2000" baseline="-25000" dirty="0" smtClean="0">
                <a:solidFill>
                  <a:schemeClr val="accent4"/>
                </a:solidFill>
              </a:rPr>
              <a:t>i</a:t>
            </a:r>
            <a:endParaRPr lang="en-US" sz="2000" baseline="-25000" dirty="0">
              <a:solidFill>
                <a:schemeClr val="accent4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984874" y="5927319"/>
            <a:ext cx="2625726" cy="55563"/>
            <a:chOff x="-1312863" y="0"/>
            <a:chExt cx="2625726" cy="55563"/>
          </a:xfrm>
        </p:grpSpPr>
        <p:sp>
          <p:nvSpPr>
            <p:cNvPr id="64" name="Oval 303"/>
            <p:cNvSpPr>
              <a:spLocks noChangeArrowheads="1"/>
            </p:cNvSpPr>
            <p:nvPr/>
          </p:nvSpPr>
          <p:spPr bwMode="auto">
            <a:xfrm>
              <a:off x="-730983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304"/>
            <p:cNvSpPr>
              <a:spLocks noChangeArrowheads="1"/>
            </p:cNvSpPr>
            <p:nvPr/>
          </p:nvSpPr>
          <p:spPr bwMode="auto">
            <a:xfrm>
              <a:off x="-673833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305"/>
            <p:cNvSpPr>
              <a:spLocks noChangeArrowheads="1"/>
            </p:cNvSpPr>
            <p:nvPr/>
          </p:nvSpPr>
          <p:spPr bwMode="auto">
            <a:xfrm>
              <a:off x="-553183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306"/>
            <p:cNvSpPr>
              <a:spLocks noChangeArrowheads="1"/>
            </p:cNvSpPr>
            <p:nvPr/>
          </p:nvSpPr>
          <p:spPr bwMode="auto">
            <a:xfrm>
              <a:off x="-465871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307"/>
            <p:cNvSpPr>
              <a:spLocks noChangeArrowheads="1"/>
            </p:cNvSpPr>
            <p:nvPr/>
          </p:nvSpPr>
          <p:spPr bwMode="auto">
            <a:xfrm>
              <a:off x="-245208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Oval 308"/>
            <p:cNvSpPr>
              <a:spLocks noChangeArrowheads="1"/>
            </p:cNvSpPr>
            <p:nvPr/>
          </p:nvSpPr>
          <p:spPr bwMode="auto">
            <a:xfrm>
              <a:off x="-140433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Oval 309"/>
            <p:cNvSpPr>
              <a:spLocks noChangeArrowheads="1"/>
            </p:cNvSpPr>
            <p:nvPr/>
          </p:nvSpPr>
          <p:spPr bwMode="auto">
            <a:xfrm>
              <a:off x="88167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Oval 310"/>
            <p:cNvSpPr>
              <a:spLocks noChangeArrowheads="1"/>
            </p:cNvSpPr>
            <p:nvPr/>
          </p:nvSpPr>
          <p:spPr bwMode="auto">
            <a:xfrm>
              <a:off x="316767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Oval 311"/>
            <p:cNvSpPr>
              <a:spLocks noChangeArrowheads="1"/>
            </p:cNvSpPr>
            <p:nvPr/>
          </p:nvSpPr>
          <p:spPr bwMode="auto">
            <a:xfrm>
              <a:off x="372329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303"/>
            <p:cNvSpPr>
              <a:spLocks noChangeArrowheads="1"/>
            </p:cNvSpPr>
            <p:nvPr/>
          </p:nvSpPr>
          <p:spPr bwMode="auto">
            <a:xfrm>
              <a:off x="-800100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303"/>
            <p:cNvSpPr>
              <a:spLocks noChangeArrowheads="1"/>
            </p:cNvSpPr>
            <p:nvPr/>
          </p:nvSpPr>
          <p:spPr bwMode="auto">
            <a:xfrm>
              <a:off x="-1028700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303"/>
            <p:cNvSpPr>
              <a:spLocks noChangeArrowheads="1"/>
            </p:cNvSpPr>
            <p:nvPr/>
          </p:nvSpPr>
          <p:spPr bwMode="auto">
            <a:xfrm>
              <a:off x="-1312863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303"/>
            <p:cNvSpPr>
              <a:spLocks noChangeArrowheads="1"/>
            </p:cNvSpPr>
            <p:nvPr/>
          </p:nvSpPr>
          <p:spPr bwMode="auto">
            <a:xfrm>
              <a:off x="515937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303"/>
            <p:cNvSpPr>
              <a:spLocks noChangeArrowheads="1"/>
            </p:cNvSpPr>
            <p:nvPr/>
          </p:nvSpPr>
          <p:spPr bwMode="auto">
            <a:xfrm>
              <a:off x="744537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303"/>
            <p:cNvSpPr>
              <a:spLocks noChangeArrowheads="1"/>
            </p:cNvSpPr>
            <p:nvPr/>
          </p:nvSpPr>
          <p:spPr bwMode="auto">
            <a:xfrm>
              <a:off x="973137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303"/>
            <p:cNvSpPr>
              <a:spLocks noChangeArrowheads="1"/>
            </p:cNvSpPr>
            <p:nvPr/>
          </p:nvSpPr>
          <p:spPr bwMode="auto">
            <a:xfrm>
              <a:off x="1257300" y="0"/>
              <a:ext cx="55563" cy="5556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28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6" grpId="0"/>
      <p:bldP spid="5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Ridge regression (dual)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29678"/>
          <a:stretch/>
        </p:blipFill>
        <p:spPr bwMode="auto">
          <a:xfrm>
            <a:off x="533400" y="1526142"/>
            <a:ext cx="3410226" cy="683658"/>
          </a:xfrm>
          <a:prstGeom prst="rect">
            <a:avLst/>
          </a:prstGeom>
          <a:noFill/>
          <a:ln/>
          <a:effectLst/>
        </p:spPr>
      </p:pic>
      <p:sp>
        <p:nvSpPr>
          <p:cNvPr id="21" name="TextBox 20"/>
          <p:cNvSpPr txBox="1"/>
          <p:nvPr/>
        </p:nvSpPr>
        <p:spPr>
          <a:xfrm>
            <a:off x="381000" y="2743200"/>
            <a:ext cx="2954655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Dual interpretation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	</a:t>
            </a:r>
          </a:p>
          <a:p>
            <a:endParaRPr lang="en-US" sz="2000" dirty="0" smtClean="0"/>
          </a:p>
          <a:p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P</a:t>
            </a:r>
            <a:r>
              <a:rPr lang="en-US" sz="2000" dirty="0" smtClean="0"/>
              <a:t>rediction 		  </a:t>
            </a:r>
          </a:p>
          <a:p>
            <a:endParaRPr lang="en-US" sz="2000" dirty="0" smtClean="0"/>
          </a:p>
          <a:p>
            <a:r>
              <a:rPr lang="en-US" sz="2000" dirty="0" smtClean="0"/>
              <a:t>which can be </a:t>
            </a:r>
            <a:r>
              <a:rPr lang="en-US" sz="2000" dirty="0" err="1" smtClean="0"/>
              <a:t>kernelized</a:t>
            </a:r>
            <a:endParaRPr lang="en-US" sz="2000" dirty="0" smtClean="0"/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4648200" y="1671706"/>
            <a:ext cx="2526848" cy="342624"/>
          </a:xfrm>
          <a:prstGeom prst="rect">
            <a:avLst/>
          </a:prstGeom>
          <a:noFill/>
          <a:ln/>
          <a:effectLst/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-3649"/>
          <a:stretch/>
        </p:blipFill>
        <p:spPr>
          <a:xfrm>
            <a:off x="5105400" y="1633329"/>
            <a:ext cx="2528539" cy="372476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b="14943"/>
          <a:stretch/>
        </p:blipFill>
        <p:spPr>
          <a:xfrm>
            <a:off x="4870174" y="2209800"/>
            <a:ext cx="2817743" cy="308113"/>
          </a:xfrm>
          <a:prstGeom prst="rect">
            <a:avLst/>
          </a:prstGeom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694408" y="4771574"/>
            <a:ext cx="1658392" cy="329046"/>
          </a:xfrm>
          <a:prstGeom prst="rect">
            <a:avLst/>
          </a:prstGeom>
          <a:noFill/>
          <a:ln/>
          <a:effectLst/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5808058"/>
            <a:ext cx="3144907" cy="350280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76600"/>
            <a:ext cx="5943600" cy="719336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29" y="3429000"/>
            <a:ext cx="434100" cy="34400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7" name="TextBox 16"/>
          <p:cNvSpPr txBox="1"/>
          <p:nvPr/>
        </p:nvSpPr>
        <p:spPr>
          <a:xfrm>
            <a:off x="3657600" y="4038600"/>
            <a:ext cx="2930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9E0101"/>
                </a:solidFill>
              </a:rPr>
              <a:t>Weight of each training point</a:t>
            </a:r>
            <a:endParaRPr lang="en-US" dirty="0">
              <a:solidFill>
                <a:srgbClr val="9E0101"/>
              </a:solidFill>
            </a:endParaRPr>
          </a:p>
        </p:txBody>
      </p:sp>
      <p:cxnSp>
        <p:nvCxnSpPr>
          <p:cNvPr id="20" name="Curved Connector 19"/>
          <p:cNvCxnSpPr/>
          <p:nvPr/>
        </p:nvCxnSpPr>
        <p:spPr>
          <a:xfrm>
            <a:off x="3200400" y="3810001"/>
            <a:ext cx="457202" cy="304801"/>
          </a:xfrm>
          <a:prstGeom prst="curvedConnector3">
            <a:avLst/>
          </a:prstGeom>
          <a:ln>
            <a:solidFill>
              <a:srgbClr val="9E010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302" y="4572000"/>
            <a:ext cx="2329898" cy="798131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5638800"/>
            <a:ext cx="2667000" cy="7788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143000" y="6400800"/>
            <a:ext cx="693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dirty="0" smtClean="0">
                <a:solidFill>
                  <a:srgbClr val="9E0101"/>
                </a:solidFill>
              </a:rPr>
              <a:t>Prediction is a weighted sum </a:t>
            </a:r>
            <a:r>
              <a:rPr lang="en-US" dirty="0">
                <a:solidFill>
                  <a:srgbClr val="9E0101"/>
                </a:solidFill>
              </a:rPr>
              <a:t>of </a:t>
            </a:r>
            <a:r>
              <a:rPr lang="en-US" dirty="0" smtClean="0">
                <a:solidFill>
                  <a:srgbClr val="9E0101"/>
                </a:solidFill>
              </a:rPr>
              <a:t>“bumps” placed at each training data.</a:t>
            </a:r>
            <a:endParaRPr lang="en-US" dirty="0">
              <a:solidFill>
                <a:srgbClr val="9E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662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</a:t>
            </a:r>
            <a:r>
              <a:rPr lang="en-US" dirty="0" err="1" smtClean="0"/>
              <a:t>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200" dirty="0"/>
              <a:t>If you train a linear regression estimator with only half the data, its </a:t>
            </a:r>
            <a:r>
              <a:rPr lang="en-US" sz="1200" dirty="0" smtClean="0"/>
              <a:t>variance is larger.</a:t>
            </a:r>
          </a:p>
          <a:p>
            <a:r>
              <a:rPr lang="en-US" sz="1200" dirty="0"/>
              <a:t>If you train a linear regression estimator with only half the data, its </a:t>
            </a:r>
            <a:r>
              <a:rPr lang="en-US" sz="1200" dirty="0" smtClean="0"/>
              <a:t>bias </a:t>
            </a:r>
            <a:r>
              <a:rPr lang="en-US" sz="1200" dirty="0"/>
              <a:t>is smaller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As </a:t>
            </a:r>
            <a:r>
              <a:rPr lang="en-US" sz="1200" dirty="0"/>
              <a:t>you increase the bandwidth of a Gaussian kernel, the bias of the corresponding </a:t>
            </a:r>
            <a:r>
              <a:rPr lang="en-US" sz="1200" dirty="0" err="1"/>
              <a:t>kernelized</a:t>
            </a:r>
            <a:r>
              <a:rPr lang="en-US" sz="1200" dirty="0"/>
              <a:t> ridge regression decreases. </a:t>
            </a:r>
            <a:endParaRPr lang="en-US" sz="1200" dirty="0" smtClean="0"/>
          </a:p>
          <a:p>
            <a:r>
              <a:rPr lang="en-US" sz="1200" dirty="0" smtClean="0"/>
              <a:t>A least square regression estimator essentially forms a weighted sum of the training labels.</a:t>
            </a:r>
          </a:p>
          <a:p>
            <a:r>
              <a:rPr lang="en-US" sz="1200" dirty="0" smtClean="0"/>
              <a:t>Ridge </a:t>
            </a:r>
            <a:r>
              <a:rPr lang="en-US" sz="1200" dirty="0"/>
              <a:t>regression estimator essentially forms a weighted sum of the training labels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As the regularization parameter $\lambda$ is increased, the estimated regression coefficients become sparser.</a:t>
            </a:r>
          </a:p>
          <a:p>
            <a:r>
              <a:rPr lang="en-US" sz="1200" dirty="0" smtClean="0"/>
              <a:t>If we have a dataset of brain scans of 20 patients, and we are trying to predict age of a patient using their recorded brain activity in 600 regions of interest in the brain as features, then we should prefer to use ridge regression over least squares linear regression. </a:t>
            </a:r>
          </a:p>
          <a:p>
            <a:r>
              <a:rPr lang="en-US" sz="1200" dirty="0" smtClean="0"/>
              <a:t>Polynomial regression estimator involves a nonlinear transformation of the training labels. </a:t>
            </a:r>
          </a:p>
          <a:p>
            <a:r>
              <a:rPr lang="en-US" sz="1200" dirty="0"/>
              <a:t>Polynomial regression estimator </a:t>
            </a:r>
            <a:r>
              <a:rPr lang="en-US" sz="1200" dirty="0" smtClean="0"/>
              <a:t>typically involves </a:t>
            </a:r>
            <a:r>
              <a:rPr lang="en-US" sz="1200" dirty="0"/>
              <a:t>a nonlinear transformation of the training </a:t>
            </a:r>
            <a:r>
              <a:rPr lang="en-US" sz="1200" dirty="0" smtClean="0"/>
              <a:t>features</a:t>
            </a:r>
            <a:r>
              <a:rPr lang="en-US" sz="1200" dirty="0"/>
              <a:t>. </a:t>
            </a:r>
            <a:endParaRPr lang="en-US" sz="1200" dirty="0" smtClean="0"/>
          </a:p>
          <a:p>
            <a:r>
              <a:rPr lang="en-US" sz="1200" dirty="0" smtClean="0"/>
              <a:t>As the number of test points increases, the average mean square error on test points goes down.</a:t>
            </a:r>
          </a:p>
          <a:p>
            <a:r>
              <a:rPr lang="en-US" sz="1200" dirty="0"/>
              <a:t>As the number of </a:t>
            </a:r>
            <a:r>
              <a:rPr lang="en-US" sz="1200" dirty="0" smtClean="0"/>
              <a:t>training </a:t>
            </a:r>
            <a:r>
              <a:rPr lang="en-US" sz="1200" dirty="0"/>
              <a:t>points increases, the average mean square error on test points goes down</a:t>
            </a:r>
            <a:r>
              <a:rPr lang="en-US" sz="1200" dirty="0" smtClean="0"/>
              <a:t>.</a:t>
            </a:r>
          </a:p>
          <a:p>
            <a:r>
              <a:rPr lang="en-US" sz="1200" dirty="0"/>
              <a:t>As the number of test points increases, the average mean square error on </a:t>
            </a:r>
            <a:r>
              <a:rPr lang="en-US" sz="1200" dirty="0" smtClean="0"/>
              <a:t>training </a:t>
            </a:r>
            <a:r>
              <a:rPr lang="en-US" sz="1200" dirty="0"/>
              <a:t>points goes down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If we set the covariance function of a Gaussian process prior to be diagonal i.e. 1 if $</a:t>
            </a:r>
            <a:r>
              <a:rPr lang="en-US" sz="1200" dirty="0" err="1" smtClean="0"/>
              <a:t>X_i</a:t>
            </a:r>
            <a:r>
              <a:rPr lang="en-US" sz="1200" dirty="0" smtClean="0"/>
              <a:t> = </a:t>
            </a:r>
            <a:r>
              <a:rPr lang="en-US" sz="1200" dirty="0" err="1" smtClean="0"/>
              <a:t>X_j</a:t>
            </a:r>
            <a:r>
              <a:rPr lang="en-US" sz="1200" dirty="0" smtClean="0"/>
              <a:t>$ and 0 otherwise, then we can’t hope to learn the regression function.</a:t>
            </a:r>
          </a:p>
          <a:p>
            <a:r>
              <a:rPr lang="en-US" sz="1200" dirty="0" smtClean="0"/>
              <a:t>A polynomial of degree up to 2 has a lower bias than a polynomial of degree up to 3  for fitting labels that are generated according to a quadratic signal function plus noise.</a:t>
            </a:r>
          </a:p>
          <a:p>
            <a:r>
              <a:rPr lang="en-US" sz="1200" dirty="0" smtClean="0"/>
              <a:t>Suppose we are solving ridge regression using gradient descent. Then increasing the regularization parameter \(\lambda\) in ridge regression causes a larger change in the regression coefficients.</a:t>
            </a:r>
          </a:p>
          <a:p>
            <a:endParaRPr lang="en-US" sz="1200" dirty="0"/>
          </a:p>
          <a:p>
            <a:r>
              <a:rPr lang="en-US" sz="1200" dirty="0" smtClean="0"/>
              <a:t>Gradient descent update for kernel ridge regression?</a:t>
            </a:r>
          </a:p>
          <a:p>
            <a:r>
              <a:rPr lang="en-US" sz="1200" dirty="0" smtClean="0"/>
              <a:t>The average </a:t>
            </a:r>
            <a:r>
              <a:rPr lang="en-US" sz="1200" smtClean="0"/>
              <a:t>Constant fit?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19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7003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Local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73</a:t>
            </a:fld>
            <a:endParaRPr lang="en-US"/>
          </a:p>
        </p:txBody>
      </p:sp>
      <p:pic>
        <p:nvPicPr>
          <p:cNvPr id="20" name="Picture 1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1066922" y="1524000"/>
            <a:ext cx="2689930" cy="325074"/>
          </a:xfrm>
          <a:prstGeom prst="rect">
            <a:avLst/>
          </a:prstGeom>
          <a:noFill/>
          <a:ln/>
          <a:effectLst/>
        </p:spPr>
      </p:pic>
      <p:sp>
        <p:nvSpPr>
          <p:cNvPr id="21" name="Left Brace 20"/>
          <p:cNvSpPr/>
          <p:nvPr/>
        </p:nvSpPr>
        <p:spPr>
          <a:xfrm rot="16200000">
            <a:off x="3366016" y="1638301"/>
            <a:ext cx="228600" cy="609600"/>
          </a:xfrm>
          <a:prstGeom prst="lef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060677" y="2057401"/>
            <a:ext cx="3958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Nonlinear features/basis functions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" y="2057401"/>
            <a:ext cx="212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Basis coefficients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4" name="Shape 23"/>
          <p:cNvCxnSpPr>
            <a:endCxn id="23" idx="3"/>
          </p:cNvCxnSpPr>
          <p:nvPr/>
        </p:nvCxnSpPr>
        <p:spPr>
          <a:xfrm rot="5400000">
            <a:off x="2569216" y="1915682"/>
            <a:ext cx="413266" cy="239504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b="26677"/>
          <a:stretch>
            <a:fillRect/>
          </a:stretch>
        </p:blipFill>
        <p:spPr bwMode="auto">
          <a:xfrm>
            <a:off x="228600" y="2667000"/>
            <a:ext cx="64817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690561" y="2819400"/>
            <a:ext cx="3810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604961" y="4037166"/>
            <a:ext cx="4267200" cy="458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757361" y="4419600"/>
            <a:ext cx="685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681161" y="3048000"/>
            <a:ext cx="738093" cy="250036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3128961" y="3048000"/>
            <a:ext cx="737844" cy="249952"/>
          </a:xfrm>
          <a:prstGeom prst="rect">
            <a:avLst/>
          </a:prstGeom>
          <a:noFill/>
          <a:ln/>
          <a:effectLst/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729161" y="3048000"/>
            <a:ext cx="737844" cy="249952"/>
          </a:xfrm>
          <a:prstGeom prst="rect">
            <a:avLst/>
          </a:prstGeom>
          <a:noFill/>
          <a:ln/>
          <a:effectLst/>
        </p:spPr>
      </p:pic>
      <p:sp>
        <p:nvSpPr>
          <p:cNvPr id="34" name="Freeform 33"/>
          <p:cNvSpPr/>
          <p:nvPr/>
        </p:nvSpPr>
        <p:spPr>
          <a:xfrm>
            <a:off x="1243910" y="4566250"/>
            <a:ext cx="5486400" cy="1453550"/>
          </a:xfrm>
          <a:custGeom>
            <a:avLst/>
            <a:gdLst>
              <a:gd name="connsiteX0" fmla="*/ 0 w 5658929"/>
              <a:gd name="connsiteY0" fmla="*/ 1488056 h 1593011"/>
              <a:gd name="connsiteX1" fmla="*/ 258793 w 5658929"/>
              <a:gd name="connsiteY1" fmla="*/ 1091241 h 1593011"/>
              <a:gd name="connsiteX2" fmla="*/ 552091 w 5658929"/>
              <a:gd name="connsiteY2" fmla="*/ 168215 h 1593011"/>
              <a:gd name="connsiteX3" fmla="*/ 1095555 w 5658929"/>
              <a:gd name="connsiteY3" fmla="*/ 107830 h 1593011"/>
              <a:gd name="connsiteX4" fmla="*/ 1354347 w 5658929"/>
              <a:gd name="connsiteY4" fmla="*/ 815196 h 1593011"/>
              <a:gd name="connsiteX5" fmla="*/ 1595887 w 5658929"/>
              <a:gd name="connsiteY5" fmla="*/ 1479430 h 1593011"/>
              <a:gd name="connsiteX6" fmla="*/ 3217653 w 5658929"/>
              <a:gd name="connsiteY6" fmla="*/ 1496683 h 1593011"/>
              <a:gd name="connsiteX7" fmla="*/ 3985404 w 5658929"/>
              <a:gd name="connsiteY7" fmla="*/ 1263770 h 1593011"/>
              <a:gd name="connsiteX8" fmla="*/ 4494363 w 5658929"/>
              <a:gd name="connsiteY8" fmla="*/ 1281022 h 1593011"/>
              <a:gd name="connsiteX9" fmla="*/ 5106838 w 5658929"/>
              <a:gd name="connsiteY9" fmla="*/ 1539815 h 1593011"/>
              <a:gd name="connsiteX10" fmla="*/ 5658929 w 5658929"/>
              <a:gd name="connsiteY10" fmla="*/ 1531189 h 1593011"/>
              <a:gd name="connsiteX0" fmla="*/ 0 w 5658929"/>
              <a:gd name="connsiteY0" fmla="*/ 1488056 h 1581510"/>
              <a:gd name="connsiteX1" fmla="*/ 258793 w 5658929"/>
              <a:gd name="connsiteY1" fmla="*/ 1091241 h 1581510"/>
              <a:gd name="connsiteX2" fmla="*/ 552091 w 5658929"/>
              <a:gd name="connsiteY2" fmla="*/ 168215 h 1581510"/>
              <a:gd name="connsiteX3" fmla="*/ 1095555 w 5658929"/>
              <a:gd name="connsiteY3" fmla="*/ 107830 h 1581510"/>
              <a:gd name="connsiteX4" fmla="*/ 1354347 w 5658929"/>
              <a:gd name="connsiteY4" fmla="*/ 815196 h 1581510"/>
              <a:gd name="connsiteX5" fmla="*/ 1595887 w 5658929"/>
              <a:gd name="connsiteY5" fmla="*/ 1479430 h 1581510"/>
              <a:gd name="connsiteX6" fmla="*/ 3217653 w 5658929"/>
              <a:gd name="connsiteY6" fmla="*/ 1496683 h 1581510"/>
              <a:gd name="connsiteX7" fmla="*/ 3985404 w 5658929"/>
              <a:gd name="connsiteY7" fmla="*/ 1263770 h 1581510"/>
              <a:gd name="connsiteX8" fmla="*/ 4494363 w 5658929"/>
              <a:gd name="connsiteY8" fmla="*/ 1281022 h 1581510"/>
              <a:gd name="connsiteX9" fmla="*/ 5106838 w 5658929"/>
              <a:gd name="connsiteY9" fmla="*/ 1539815 h 1581510"/>
              <a:gd name="connsiteX10" fmla="*/ 5658929 w 5658929"/>
              <a:gd name="connsiteY10" fmla="*/ 1531189 h 1581510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58929" h="1539815">
                <a:moveTo>
                  <a:pt x="0" y="1488056"/>
                </a:moveTo>
                <a:cubicBezTo>
                  <a:pt x="83389" y="1399635"/>
                  <a:pt x="166778" y="1311214"/>
                  <a:pt x="258793" y="1091241"/>
                </a:cubicBezTo>
                <a:cubicBezTo>
                  <a:pt x="350808" y="871268"/>
                  <a:pt x="412631" y="332117"/>
                  <a:pt x="552091" y="168215"/>
                </a:cubicBezTo>
                <a:cubicBezTo>
                  <a:pt x="691551" y="4313"/>
                  <a:pt x="961846" y="0"/>
                  <a:pt x="1095555" y="107830"/>
                </a:cubicBezTo>
                <a:cubicBezTo>
                  <a:pt x="1268083" y="247291"/>
                  <a:pt x="1354347" y="815196"/>
                  <a:pt x="1354347" y="815196"/>
                </a:cubicBezTo>
                <a:cubicBezTo>
                  <a:pt x="1453551" y="1065362"/>
                  <a:pt x="1434861" y="1265207"/>
                  <a:pt x="1595887" y="1479430"/>
                </a:cubicBezTo>
                <a:lnTo>
                  <a:pt x="3217653" y="1496683"/>
                </a:lnTo>
                <a:cubicBezTo>
                  <a:pt x="3615906" y="1460740"/>
                  <a:pt x="3772619" y="1299714"/>
                  <a:pt x="3985404" y="1263770"/>
                </a:cubicBezTo>
                <a:cubicBezTo>
                  <a:pt x="4198189" y="1227827"/>
                  <a:pt x="4307457" y="1235015"/>
                  <a:pt x="4494363" y="1281022"/>
                </a:cubicBezTo>
                <a:cubicBezTo>
                  <a:pt x="4681269" y="1327029"/>
                  <a:pt x="4912744" y="1498121"/>
                  <a:pt x="5106838" y="1539815"/>
                </a:cubicBezTo>
                <a:lnTo>
                  <a:pt x="5658929" y="1531189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948374" y="4313872"/>
            <a:ext cx="21560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Globally supported</a:t>
            </a:r>
          </a:p>
          <a:p>
            <a:r>
              <a:rPr lang="en-US" dirty="0" smtClean="0"/>
              <a:t>basis functions </a:t>
            </a:r>
          </a:p>
          <a:p>
            <a:r>
              <a:rPr lang="en-US" dirty="0" smtClean="0"/>
              <a:t>(polynomial, </a:t>
            </a:r>
            <a:r>
              <a:rPr lang="en-US" dirty="0" err="1" smtClean="0"/>
              <a:t>fourier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will not yield a good </a:t>
            </a:r>
          </a:p>
          <a:p>
            <a:r>
              <a:rPr lang="en-US" dirty="0" smtClean="0"/>
              <a:t>representation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7"/>
          <p:cNvGrpSpPr/>
          <p:nvPr/>
        </p:nvGrpSpPr>
        <p:grpSpPr>
          <a:xfrm>
            <a:off x="309561" y="4572000"/>
            <a:ext cx="6810375" cy="2095500"/>
            <a:chOff x="309561" y="4572000"/>
            <a:chExt cx="6810375" cy="2095500"/>
          </a:xfrm>
        </p:grpSpPr>
        <p:grpSp>
          <p:nvGrpSpPr>
            <p:cNvPr id="4" name="Group 35"/>
            <p:cNvGrpSpPr/>
            <p:nvPr/>
          </p:nvGrpSpPr>
          <p:grpSpPr>
            <a:xfrm>
              <a:off x="309561" y="4572000"/>
              <a:ext cx="6810375" cy="2095500"/>
              <a:chOff x="309561" y="4572000"/>
              <a:chExt cx="6810375" cy="2095500"/>
            </a:xfrm>
          </p:grpSpPr>
          <p:grpSp>
            <p:nvGrpSpPr>
              <p:cNvPr id="5" name="Group 31"/>
              <p:cNvGrpSpPr/>
              <p:nvPr/>
            </p:nvGrpSpPr>
            <p:grpSpPr>
              <a:xfrm>
                <a:off x="309561" y="4572000"/>
                <a:ext cx="6810375" cy="2095500"/>
                <a:chOff x="309561" y="4572000"/>
                <a:chExt cx="6810375" cy="2095500"/>
              </a:xfrm>
            </p:grpSpPr>
            <p:pic>
              <p:nvPicPr>
                <p:cNvPr id="1027" name="Picture 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t="9836"/>
                <a:stretch>
                  <a:fillRect/>
                </a:stretch>
              </p:blipFill>
              <p:spPr bwMode="auto">
                <a:xfrm>
                  <a:off x="309561" y="4572000"/>
                  <a:ext cx="6810375" cy="2095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5" name="Rectangle 14"/>
                <p:cNvSpPr/>
                <p:nvPr/>
              </p:nvSpPr>
              <p:spPr>
                <a:xfrm>
                  <a:off x="1681161" y="6018366"/>
                  <a:ext cx="4267200" cy="45863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9" name="Straight Arrow Connector 18"/>
                <p:cNvCxnSpPr/>
                <p:nvPr/>
              </p:nvCxnSpPr>
              <p:spPr>
                <a:xfrm>
                  <a:off x="1757361" y="6440908"/>
                  <a:ext cx="685800" cy="1588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33" name="Picture 32" descr="txp_fig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8" cstate="print"/>
              <a:stretch>
                <a:fillRect/>
              </a:stretch>
            </p:blipFill>
            <p:spPr bwMode="auto">
              <a:xfrm>
                <a:off x="2632327" y="4779248"/>
                <a:ext cx="4078034" cy="249952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3" name="Rectangle 12"/>
            <p:cNvSpPr/>
            <p:nvPr/>
          </p:nvSpPr>
          <p:spPr>
            <a:xfrm>
              <a:off x="690561" y="4724400"/>
              <a:ext cx="381000" cy="1143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Local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74</a:t>
            </a:fld>
            <a:endParaRPr lang="en-US"/>
          </a:p>
        </p:txBody>
      </p:sp>
      <p:pic>
        <p:nvPicPr>
          <p:cNvPr id="20" name="Picture 1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066922" y="1524000"/>
            <a:ext cx="2689930" cy="325074"/>
          </a:xfrm>
          <a:prstGeom prst="rect">
            <a:avLst/>
          </a:prstGeom>
          <a:noFill/>
          <a:ln/>
          <a:effectLst/>
        </p:spPr>
      </p:pic>
      <p:sp>
        <p:nvSpPr>
          <p:cNvPr id="21" name="Left Brace 20"/>
          <p:cNvSpPr/>
          <p:nvPr/>
        </p:nvSpPr>
        <p:spPr>
          <a:xfrm rot="16200000">
            <a:off x="3366016" y="1638301"/>
            <a:ext cx="228600" cy="609600"/>
          </a:xfrm>
          <a:prstGeom prst="lef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060677" y="2057401"/>
            <a:ext cx="3958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Nonlinear features/basis functions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" y="2057401"/>
            <a:ext cx="212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Basis coefficients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4" name="Shape 23"/>
          <p:cNvCxnSpPr>
            <a:endCxn id="23" idx="3"/>
          </p:cNvCxnSpPr>
          <p:nvPr/>
        </p:nvCxnSpPr>
        <p:spPr>
          <a:xfrm rot="5400000">
            <a:off x="2569216" y="1915682"/>
            <a:ext cx="413266" cy="239504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 b="26677"/>
          <a:stretch>
            <a:fillRect/>
          </a:stretch>
        </p:blipFill>
        <p:spPr bwMode="auto">
          <a:xfrm>
            <a:off x="228600" y="2667000"/>
            <a:ext cx="64817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690561" y="2819400"/>
            <a:ext cx="3810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604961" y="4037166"/>
            <a:ext cx="4267200" cy="458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757361" y="4419600"/>
            <a:ext cx="685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1681161" y="3048000"/>
            <a:ext cx="738093" cy="250036"/>
          </a:xfrm>
          <a:prstGeom prst="rect">
            <a:avLst/>
          </a:prstGeom>
          <a:noFill/>
          <a:ln/>
          <a:effectLst/>
        </p:spPr>
      </p:pic>
      <p:pic>
        <p:nvPicPr>
          <p:cNvPr id="26" name="Picture 25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3128961" y="3048000"/>
            <a:ext cx="737844" cy="249952"/>
          </a:xfrm>
          <a:prstGeom prst="rect">
            <a:avLst/>
          </a:prstGeom>
          <a:noFill/>
          <a:ln/>
          <a:effectLst/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4729161" y="3048000"/>
            <a:ext cx="737844" cy="249952"/>
          </a:xfrm>
          <a:prstGeom prst="rect">
            <a:avLst/>
          </a:prstGeom>
          <a:noFill/>
          <a:ln/>
          <a:effectLst/>
        </p:spPr>
      </p:pic>
      <p:sp>
        <p:nvSpPr>
          <p:cNvPr id="34" name="Freeform 33"/>
          <p:cNvSpPr/>
          <p:nvPr/>
        </p:nvSpPr>
        <p:spPr>
          <a:xfrm>
            <a:off x="1243910" y="4566250"/>
            <a:ext cx="5486400" cy="1453550"/>
          </a:xfrm>
          <a:custGeom>
            <a:avLst/>
            <a:gdLst>
              <a:gd name="connsiteX0" fmla="*/ 0 w 5658929"/>
              <a:gd name="connsiteY0" fmla="*/ 1488056 h 1593011"/>
              <a:gd name="connsiteX1" fmla="*/ 258793 w 5658929"/>
              <a:gd name="connsiteY1" fmla="*/ 1091241 h 1593011"/>
              <a:gd name="connsiteX2" fmla="*/ 552091 w 5658929"/>
              <a:gd name="connsiteY2" fmla="*/ 168215 h 1593011"/>
              <a:gd name="connsiteX3" fmla="*/ 1095555 w 5658929"/>
              <a:gd name="connsiteY3" fmla="*/ 107830 h 1593011"/>
              <a:gd name="connsiteX4" fmla="*/ 1354347 w 5658929"/>
              <a:gd name="connsiteY4" fmla="*/ 815196 h 1593011"/>
              <a:gd name="connsiteX5" fmla="*/ 1595887 w 5658929"/>
              <a:gd name="connsiteY5" fmla="*/ 1479430 h 1593011"/>
              <a:gd name="connsiteX6" fmla="*/ 3217653 w 5658929"/>
              <a:gd name="connsiteY6" fmla="*/ 1496683 h 1593011"/>
              <a:gd name="connsiteX7" fmla="*/ 3985404 w 5658929"/>
              <a:gd name="connsiteY7" fmla="*/ 1263770 h 1593011"/>
              <a:gd name="connsiteX8" fmla="*/ 4494363 w 5658929"/>
              <a:gd name="connsiteY8" fmla="*/ 1281022 h 1593011"/>
              <a:gd name="connsiteX9" fmla="*/ 5106838 w 5658929"/>
              <a:gd name="connsiteY9" fmla="*/ 1539815 h 1593011"/>
              <a:gd name="connsiteX10" fmla="*/ 5658929 w 5658929"/>
              <a:gd name="connsiteY10" fmla="*/ 1531189 h 1593011"/>
              <a:gd name="connsiteX0" fmla="*/ 0 w 5658929"/>
              <a:gd name="connsiteY0" fmla="*/ 1488056 h 1581510"/>
              <a:gd name="connsiteX1" fmla="*/ 258793 w 5658929"/>
              <a:gd name="connsiteY1" fmla="*/ 1091241 h 1581510"/>
              <a:gd name="connsiteX2" fmla="*/ 552091 w 5658929"/>
              <a:gd name="connsiteY2" fmla="*/ 168215 h 1581510"/>
              <a:gd name="connsiteX3" fmla="*/ 1095555 w 5658929"/>
              <a:gd name="connsiteY3" fmla="*/ 107830 h 1581510"/>
              <a:gd name="connsiteX4" fmla="*/ 1354347 w 5658929"/>
              <a:gd name="connsiteY4" fmla="*/ 815196 h 1581510"/>
              <a:gd name="connsiteX5" fmla="*/ 1595887 w 5658929"/>
              <a:gd name="connsiteY5" fmla="*/ 1479430 h 1581510"/>
              <a:gd name="connsiteX6" fmla="*/ 3217653 w 5658929"/>
              <a:gd name="connsiteY6" fmla="*/ 1496683 h 1581510"/>
              <a:gd name="connsiteX7" fmla="*/ 3985404 w 5658929"/>
              <a:gd name="connsiteY7" fmla="*/ 1263770 h 1581510"/>
              <a:gd name="connsiteX8" fmla="*/ 4494363 w 5658929"/>
              <a:gd name="connsiteY8" fmla="*/ 1281022 h 1581510"/>
              <a:gd name="connsiteX9" fmla="*/ 5106838 w 5658929"/>
              <a:gd name="connsiteY9" fmla="*/ 1539815 h 1581510"/>
              <a:gd name="connsiteX10" fmla="*/ 5658929 w 5658929"/>
              <a:gd name="connsiteY10" fmla="*/ 1531189 h 1581510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  <a:gd name="connsiteX0" fmla="*/ 0 w 5658929"/>
              <a:gd name="connsiteY0" fmla="*/ 1488056 h 1539815"/>
              <a:gd name="connsiteX1" fmla="*/ 258793 w 5658929"/>
              <a:gd name="connsiteY1" fmla="*/ 1091241 h 1539815"/>
              <a:gd name="connsiteX2" fmla="*/ 552091 w 5658929"/>
              <a:gd name="connsiteY2" fmla="*/ 168215 h 1539815"/>
              <a:gd name="connsiteX3" fmla="*/ 1095555 w 5658929"/>
              <a:gd name="connsiteY3" fmla="*/ 107830 h 1539815"/>
              <a:gd name="connsiteX4" fmla="*/ 1354347 w 5658929"/>
              <a:gd name="connsiteY4" fmla="*/ 815196 h 1539815"/>
              <a:gd name="connsiteX5" fmla="*/ 1595887 w 5658929"/>
              <a:gd name="connsiteY5" fmla="*/ 1479430 h 1539815"/>
              <a:gd name="connsiteX6" fmla="*/ 3217653 w 5658929"/>
              <a:gd name="connsiteY6" fmla="*/ 1496683 h 1539815"/>
              <a:gd name="connsiteX7" fmla="*/ 3985404 w 5658929"/>
              <a:gd name="connsiteY7" fmla="*/ 1263770 h 1539815"/>
              <a:gd name="connsiteX8" fmla="*/ 4494363 w 5658929"/>
              <a:gd name="connsiteY8" fmla="*/ 1281022 h 1539815"/>
              <a:gd name="connsiteX9" fmla="*/ 5106838 w 5658929"/>
              <a:gd name="connsiteY9" fmla="*/ 1539815 h 1539815"/>
              <a:gd name="connsiteX10" fmla="*/ 5658929 w 5658929"/>
              <a:gd name="connsiteY10" fmla="*/ 1531189 h 153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58929" h="1539815">
                <a:moveTo>
                  <a:pt x="0" y="1488056"/>
                </a:moveTo>
                <a:cubicBezTo>
                  <a:pt x="83389" y="1399635"/>
                  <a:pt x="166778" y="1311214"/>
                  <a:pt x="258793" y="1091241"/>
                </a:cubicBezTo>
                <a:cubicBezTo>
                  <a:pt x="350808" y="871268"/>
                  <a:pt x="412631" y="332117"/>
                  <a:pt x="552091" y="168215"/>
                </a:cubicBezTo>
                <a:cubicBezTo>
                  <a:pt x="691551" y="4313"/>
                  <a:pt x="961846" y="0"/>
                  <a:pt x="1095555" y="107830"/>
                </a:cubicBezTo>
                <a:cubicBezTo>
                  <a:pt x="1268083" y="247291"/>
                  <a:pt x="1354347" y="815196"/>
                  <a:pt x="1354347" y="815196"/>
                </a:cubicBezTo>
                <a:cubicBezTo>
                  <a:pt x="1453551" y="1065362"/>
                  <a:pt x="1434861" y="1265207"/>
                  <a:pt x="1595887" y="1479430"/>
                </a:cubicBezTo>
                <a:lnTo>
                  <a:pt x="3217653" y="1496683"/>
                </a:lnTo>
                <a:cubicBezTo>
                  <a:pt x="3615906" y="1460740"/>
                  <a:pt x="3772619" y="1299714"/>
                  <a:pt x="3985404" y="1263770"/>
                </a:cubicBezTo>
                <a:cubicBezTo>
                  <a:pt x="4198189" y="1227827"/>
                  <a:pt x="4307457" y="1235015"/>
                  <a:pt x="4494363" y="1281022"/>
                </a:cubicBezTo>
                <a:cubicBezTo>
                  <a:pt x="4681269" y="1327029"/>
                  <a:pt x="4912744" y="1498121"/>
                  <a:pt x="5106838" y="1539815"/>
                </a:cubicBezTo>
                <a:lnTo>
                  <a:pt x="5658929" y="1531189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948374" y="4313872"/>
            <a:ext cx="21560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Globally supported</a:t>
            </a:r>
          </a:p>
          <a:p>
            <a:r>
              <a:rPr lang="en-US" dirty="0" smtClean="0"/>
              <a:t>basis functions </a:t>
            </a:r>
          </a:p>
          <a:p>
            <a:r>
              <a:rPr lang="en-US" dirty="0" smtClean="0"/>
              <a:t>(polynomial, </a:t>
            </a:r>
            <a:r>
              <a:rPr lang="en-US" dirty="0" err="1" smtClean="0"/>
              <a:t>fourier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will not yield a good </a:t>
            </a:r>
          </a:p>
          <a:p>
            <a:r>
              <a:rPr lang="en-US" dirty="0" smtClean="0"/>
              <a:t>representation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What you should know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Linear Regression</a:t>
            </a:r>
          </a:p>
          <a:p>
            <a:pPr>
              <a:buNone/>
            </a:pPr>
            <a:r>
              <a:rPr lang="en-US" sz="2400" dirty="0" smtClean="0"/>
              <a:t>		</a:t>
            </a:r>
            <a:r>
              <a:rPr lang="en-US" sz="2000" dirty="0" smtClean="0"/>
              <a:t>Least Squares Estimator</a:t>
            </a:r>
          </a:p>
          <a:p>
            <a:pPr>
              <a:buNone/>
            </a:pPr>
            <a:r>
              <a:rPr lang="en-US" sz="2000" dirty="0" smtClean="0"/>
              <a:t>		Normal Equations</a:t>
            </a:r>
          </a:p>
          <a:p>
            <a:pPr>
              <a:buNone/>
            </a:pPr>
            <a:r>
              <a:rPr lang="en-US" sz="2000" dirty="0" smtClean="0"/>
              <a:t>		Gradient Descent</a:t>
            </a:r>
          </a:p>
          <a:p>
            <a:pPr>
              <a:buNone/>
            </a:pPr>
            <a:r>
              <a:rPr lang="en-US" sz="2000" dirty="0" smtClean="0"/>
              <a:t>		Geometric and Probabilistic Interpretation (connection to MLE)</a:t>
            </a:r>
          </a:p>
          <a:p>
            <a:pPr>
              <a:buNone/>
            </a:pPr>
            <a:r>
              <a:rPr lang="en-US" sz="2400" dirty="0" smtClean="0"/>
              <a:t>Regularized Linear Regression (connection to MAP)</a:t>
            </a:r>
          </a:p>
          <a:p>
            <a:pPr>
              <a:buNone/>
            </a:pPr>
            <a:r>
              <a:rPr lang="en-US" sz="2400" dirty="0" smtClean="0"/>
              <a:t>		</a:t>
            </a:r>
            <a:r>
              <a:rPr lang="en-US" sz="2000" dirty="0" smtClean="0"/>
              <a:t>Ridge Regression, Lasso</a:t>
            </a:r>
          </a:p>
          <a:p>
            <a:pPr>
              <a:buNone/>
            </a:pPr>
            <a:r>
              <a:rPr lang="en-US" sz="2400" dirty="0" smtClean="0"/>
              <a:t>Polynomial Regression, Basis (Fourier, Wavelet) Estimators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2400" dirty="0" smtClean="0"/>
              <a:t>Next time</a:t>
            </a:r>
          </a:p>
          <a:p>
            <a:pPr>
              <a:buNone/>
            </a:pPr>
            <a:r>
              <a:rPr lang="en-US" sz="2400" dirty="0" smtClean="0"/>
              <a:t>	- Kernel Regression (Localized)</a:t>
            </a:r>
          </a:p>
          <a:p>
            <a:pPr>
              <a:buNone/>
            </a:pPr>
            <a:r>
              <a:rPr lang="en-US" sz="2400" dirty="0" smtClean="0"/>
              <a:t>	- Regression Trees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Temperature sensing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the temperature </a:t>
            </a:r>
          </a:p>
          <a:p>
            <a:pPr>
              <a:buNone/>
            </a:pPr>
            <a:r>
              <a:rPr lang="en-US" sz="2800" dirty="0" smtClean="0"/>
              <a:t>	in the room?			</a:t>
            </a:r>
          </a:p>
          <a:p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76</a:t>
            </a:fld>
            <a:endParaRPr lang="en-US"/>
          </a:p>
        </p:txBody>
      </p:sp>
      <p:grpSp>
        <p:nvGrpSpPr>
          <p:cNvPr id="8" name="Group 109"/>
          <p:cNvGrpSpPr>
            <a:grpSpLocks/>
          </p:cNvGrpSpPr>
          <p:nvPr/>
        </p:nvGrpSpPr>
        <p:grpSpPr bwMode="auto">
          <a:xfrm>
            <a:off x="1828800" y="2743203"/>
            <a:ext cx="2066925" cy="2085975"/>
            <a:chOff x="2010" y="1176"/>
            <a:chExt cx="1302" cy="1314"/>
          </a:xfrm>
        </p:grpSpPr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>
              <a:off x="2928" y="1488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>
              <a:off x="2259" y="1685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Oval 112"/>
            <p:cNvSpPr>
              <a:spLocks noChangeArrowheads="1"/>
            </p:cNvSpPr>
            <p:nvPr/>
          </p:nvSpPr>
          <p:spPr bwMode="auto">
            <a:xfrm>
              <a:off x="3146" y="146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Oval 113"/>
            <p:cNvSpPr>
              <a:spLocks noChangeArrowheads="1"/>
            </p:cNvSpPr>
            <p:nvPr/>
          </p:nvSpPr>
          <p:spPr bwMode="auto">
            <a:xfrm>
              <a:off x="2573" y="1539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Oval 114"/>
            <p:cNvSpPr>
              <a:spLocks noChangeArrowheads="1"/>
            </p:cNvSpPr>
            <p:nvPr/>
          </p:nvSpPr>
          <p:spPr bwMode="auto">
            <a:xfrm>
              <a:off x="2160" y="206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Oval 115"/>
            <p:cNvSpPr>
              <a:spLocks noChangeArrowheads="1"/>
            </p:cNvSpPr>
            <p:nvPr/>
          </p:nvSpPr>
          <p:spPr bwMode="auto">
            <a:xfrm>
              <a:off x="2403" y="1636"/>
              <a:ext cx="72" cy="72"/>
            </a:xfrm>
            <a:prstGeom prst="ellipse">
              <a:avLst/>
            </a:prstGeom>
            <a:solidFill>
              <a:srgbClr val="B0F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Oval 116"/>
            <p:cNvSpPr>
              <a:spLocks noChangeArrowheads="1"/>
            </p:cNvSpPr>
            <p:nvPr/>
          </p:nvSpPr>
          <p:spPr bwMode="auto">
            <a:xfrm>
              <a:off x="2186" y="168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Oval 117"/>
            <p:cNvSpPr>
              <a:spLocks noChangeArrowheads="1"/>
            </p:cNvSpPr>
            <p:nvPr/>
          </p:nvSpPr>
          <p:spPr bwMode="auto">
            <a:xfrm>
              <a:off x="2234" y="1926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Oval 118"/>
            <p:cNvSpPr>
              <a:spLocks noChangeArrowheads="1"/>
            </p:cNvSpPr>
            <p:nvPr/>
          </p:nvSpPr>
          <p:spPr bwMode="auto">
            <a:xfrm>
              <a:off x="2355" y="1902"/>
              <a:ext cx="72" cy="72"/>
            </a:xfrm>
            <a:prstGeom prst="ellipse">
              <a:avLst/>
            </a:prstGeom>
            <a:solidFill>
              <a:srgbClr val="00B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Oval 119"/>
            <p:cNvSpPr>
              <a:spLocks noChangeArrowheads="1"/>
            </p:cNvSpPr>
            <p:nvPr/>
          </p:nvSpPr>
          <p:spPr bwMode="auto">
            <a:xfrm>
              <a:off x="2016" y="166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Oval 120"/>
            <p:cNvSpPr>
              <a:spLocks noChangeArrowheads="1"/>
            </p:cNvSpPr>
            <p:nvPr/>
          </p:nvSpPr>
          <p:spPr bwMode="auto">
            <a:xfrm>
              <a:off x="2331" y="1539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Oval 121"/>
            <p:cNvSpPr>
              <a:spLocks noChangeArrowheads="1"/>
            </p:cNvSpPr>
            <p:nvPr/>
          </p:nvSpPr>
          <p:spPr bwMode="auto">
            <a:xfrm>
              <a:off x="2549" y="1926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Oval 122"/>
            <p:cNvSpPr>
              <a:spLocks noChangeArrowheads="1"/>
            </p:cNvSpPr>
            <p:nvPr/>
          </p:nvSpPr>
          <p:spPr bwMode="auto">
            <a:xfrm>
              <a:off x="2670" y="1805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Oval 123"/>
            <p:cNvSpPr>
              <a:spLocks noChangeArrowheads="1"/>
            </p:cNvSpPr>
            <p:nvPr/>
          </p:nvSpPr>
          <p:spPr bwMode="auto">
            <a:xfrm>
              <a:off x="2936" y="1951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Oval 124"/>
            <p:cNvSpPr>
              <a:spLocks noChangeArrowheads="1"/>
            </p:cNvSpPr>
            <p:nvPr/>
          </p:nvSpPr>
          <p:spPr bwMode="auto">
            <a:xfrm>
              <a:off x="2766" y="1926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Oval 125"/>
            <p:cNvSpPr>
              <a:spLocks noChangeArrowheads="1"/>
            </p:cNvSpPr>
            <p:nvPr/>
          </p:nvSpPr>
          <p:spPr bwMode="auto">
            <a:xfrm>
              <a:off x="2210" y="1491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Oval 127"/>
            <p:cNvSpPr>
              <a:spLocks noChangeArrowheads="1"/>
            </p:cNvSpPr>
            <p:nvPr/>
          </p:nvSpPr>
          <p:spPr bwMode="auto">
            <a:xfrm>
              <a:off x="2670" y="1636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solidFill>
                <a:srgbClr val="92D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Oval 128"/>
            <p:cNvSpPr>
              <a:spLocks noChangeArrowheads="1"/>
            </p:cNvSpPr>
            <p:nvPr/>
          </p:nvSpPr>
          <p:spPr bwMode="auto">
            <a:xfrm>
              <a:off x="2065" y="1927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Oval 129"/>
            <p:cNvSpPr>
              <a:spLocks noChangeArrowheads="1"/>
            </p:cNvSpPr>
            <p:nvPr/>
          </p:nvSpPr>
          <p:spPr bwMode="auto">
            <a:xfrm>
              <a:off x="2500" y="1733"/>
              <a:ext cx="72" cy="72"/>
            </a:xfrm>
            <a:prstGeom prst="ellipse">
              <a:avLst/>
            </a:prstGeom>
            <a:solidFill>
              <a:srgbClr val="E5FC7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Oval 130"/>
            <p:cNvSpPr>
              <a:spLocks noChangeArrowheads="1"/>
            </p:cNvSpPr>
            <p:nvPr/>
          </p:nvSpPr>
          <p:spPr bwMode="auto">
            <a:xfrm>
              <a:off x="2283" y="1781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Oval 131"/>
            <p:cNvSpPr>
              <a:spLocks noChangeArrowheads="1"/>
            </p:cNvSpPr>
            <p:nvPr/>
          </p:nvSpPr>
          <p:spPr bwMode="auto">
            <a:xfrm>
              <a:off x="2331" y="2023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Oval 132"/>
            <p:cNvSpPr>
              <a:spLocks noChangeArrowheads="1"/>
            </p:cNvSpPr>
            <p:nvPr/>
          </p:nvSpPr>
          <p:spPr bwMode="auto">
            <a:xfrm>
              <a:off x="2742" y="2072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Oval 133"/>
            <p:cNvSpPr>
              <a:spLocks noChangeArrowheads="1"/>
            </p:cNvSpPr>
            <p:nvPr/>
          </p:nvSpPr>
          <p:spPr bwMode="auto">
            <a:xfrm>
              <a:off x="2960" y="1805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solidFill>
                <a:srgbClr val="66FF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Oval 134"/>
            <p:cNvSpPr>
              <a:spLocks noChangeArrowheads="1"/>
            </p:cNvSpPr>
            <p:nvPr/>
          </p:nvSpPr>
          <p:spPr bwMode="auto">
            <a:xfrm>
              <a:off x="3226" y="1854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Oval 135"/>
            <p:cNvSpPr>
              <a:spLocks noChangeArrowheads="1"/>
            </p:cNvSpPr>
            <p:nvPr/>
          </p:nvSpPr>
          <p:spPr bwMode="auto">
            <a:xfrm>
              <a:off x="2936" y="2072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Oval 136"/>
            <p:cNvSpPr>
              <a:spLocks noChangeArrowheads="1"/>
            </p:cNvSpPr>
            <p:nvPr/>
          </p:nvSpPr>
          <p:spPr bwMode="auto">
            <a:xfrm>
              <a:off x="2137" y="1854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Oval 137"/>
            <p:cNvSpPr>
              <a:spLocks noChangeArrowheads="1"/>
            </p:cNvSpPr>
            <p:nvPr/>
          </p:nvSpPr>
          <p:spPr bwMode="auto">
            <a:xfrm>
              <a:off x="2352" y="2160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Oval 138"/>
            <p:cNvSpPr>
              <a:spLocks noChangeArrowheads="1"/>
            </p:cNvSpPr>
            <p:nvPr/>
          </p:nvSpPr>
          <p:spPr bwMode="auto">
            <a:xfrm>
              <a:off x="3049" y="153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Oval 139"/>
            <p:cNvSpPr>
              <a:spLocks noChangeArrowheads="1"/>
            </p:cNvSpPr>
            <p:nvPr/>
          </p:nvSpPr>
          <p:spPr bwMode="auto">
            <a:xfrm>
              <a:off x="2500" y="1612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Oval 140"/>
            <p:cNvSpPr>
              <a:spLocks noChangeArrowheads="1"/>
            </p:cNvSpPr>
            <p:nvPr/>
          </p:nvSpPr>
          <p:spPr bwMode="auto">
            <a:xfrm>
              <a:off x="2879" y="1390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Oval 141"/>
            <p:cNvSpPr>
              <a:spLocks noChangeArrowheads="1"/>
            </p:cNvSpPr>
            <p:nvPr/>
          </p:nvSpPr>
          <p:spPr bwMode="auto">
            <a:xfrm>
              <a:off x="3096" y="177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Oval 142"/>
            <p:cNvSpPr>
              <a:spLocks noChangeArrowheads="1"/>
            </p:cNvSpPr>
            <p:nvPr/>
          </p:nvSpPr>
          <p:spPr bwMode="auto">
            <a:xfrm>
              <a:off x="2760" y="1680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Oval 143"/>
            <p:cNvSpPr>
              <a:spLocks noChangeArrowheads="1"/>
            </p:cNvSpPr>
            <p:nvPr/>
          </p:nvSpPr>
          <p:spPr bwMode="auto">
            <a:xfrm>
              <a:off x="2880" y="1680"/>
              <a:ext cx="72" cy="72"/>
            </a:xfrm>
            <a:prstGeom prst="ellipse">
              <a:avLst/>
            </a:prstGeom>
            <a:solidFill>
              <a:srgbClr val="00B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Oval 144"/>
            <p:cNvSpPr>
              <a:spLocks noChangeArrowheads="1"/>
            </p:cNvSpPr>
            <p:nvPr/>
          </p:nvSpPr>
          <p:spPr bwMode="auto">
            <a:xfrm>
              <a:off x="3056" y="1968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Oval 145"/>
            <p:cNvSpPr>
              <a:spLocks noChangeArrowheads="1"/>
            </p:cNvSpPr>
            <p:nvPr/>
          </p:nvSpPr>
          <p:spPr bwMode="auto">
            <a:xfrm>
              <a:off x="3066" y="2124"/>
              <a:ext cx="72" cy="72"/>
            </a:xfrm>
            <a:prstGeom prst="ellipse">
              <a:avLst/>
            </a:prstGeom>
            <a:solidFill>
              <a:srgbClr val="0080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Oval 146"/>
            <p:cNvSpPr>
              <a:spLocks noChangeArrowheads="1"/>
            </p:cNvSpPr>
            <p:nvPr/>
          </p:nvSpPr>
          <p:spPr bwMode="auto">
            <a:xfrm>
              <a:off x="2844" y="2010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Oval 147"/>
            <p:cNvSpPr>
              <a:spLocks noChangeArrowheads="1"/>
            </p:cNvSpPr>
            <p:nvPr/>
          </p:nvSpPr>
          <p:spPr bwMode="auto">
            <a:xfrm>
              <a:off x="2832" y="2208"/>
              <a:ext cx="72" cy="72"/>
            </a:xfrm>
            <a:prstGeom prst="ellipse">
              <a:avLst/>
            </a:prstGeom>
            <a:solidFill>
              <a:srgbClr val="339933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Oval 148"/>
            <p:cNvSpPr>
              <a:spLocks noChangeArrowheads="1"/>
            </p:cNvSpPr>
            <p:nvPr/>
          </p:nvSpPr>
          <p:spPr bwMode="auto">
            <a:xfrm>
              <a:off x="2592" y="2088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Oval 149"/>
            <p:cNvSpPr>
              <a:spLocks noChangeArrowheads="1"/>
            </p:cNvSpPr>
            <p:nvPr/>
          </p:nvSpPr>
          <p:spPr bwMode="auto">
            <a:xfrm>
              <a:off x="3192" y="168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Oval 150"/>
            <p:cNvSpPr>
              <a:spLocks noChangeArrowheads="1"/>
            </p:cNvSpPr>
            <p:nvPr/>
          </p:nvSpPr>
          <p:spPr bwMode="auto">
            <a:xfrm>
              <a:off x="3024" y="163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Oval 151"/>
            <p:cNvSpPr>
              <a:spLocks noChangeArrowheads="1"/>
            </p:cNvSpPr>
            <p:nvPr/>
          </p:nvSpPr>
          <p:spPr bwMode="auto">
            <a:xfrm>
              <a:off x="2808" y="1584"/>
              <a:ext cx="72" cy="72"/>
            </a:xfrm>
            <a:prstGeom prst="ellipse">
              <a:avLst/>
            </a:prstGeom>
            <a:solidFill>
              <a:srgbClr val="008A3E"/>
            </a:solidFill>
            <a:ln w="12700" algn="ctr">
              <a:solidFill>
                <a:srgbClr val="008A3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Oval 152"/>
            <p:cNvSpPr>
              <a:spLocks noChangeArrowheads="1"/>
            </p:cNvSpPr>
            <p:nvPr/>
          </p:nvSpPr>
          <p:spPr bwMode="auto">
            <a:xfrm>
              <a:off x="3192" y="1992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Oval 153"/>
            <p:cNvSpPr>
              <a:spLocks noChangeArrowheads="1"/>
            </p:cNvSpPr>
            <p:nvPr/>
          </p:nvSpPr>
          <p:spPr bwMode="auto">
            <a:xfrm>
              <a:off x="2976" y="2232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Oval 154"/>
            <p:cNvSpPr>
              <a:spLocks noChangeArrowheads="1"/>
            </p:cNvSpPr>
            <p:nvPr/>
          </p:nvSpPr>
          <p:spPr bwMode="auto">
            <a:xfrm>
              <a:off x="2496" y="2088"/>
              <a:ext cx="72" cy="72"/>
            </a:xfrm>
            <a:prstGeom prst="ellipse">
              <a:avLst/>
            </a:prstGeom>
            <a:solidFill>
              <a:srgbClr val="008A3E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Oval 155"/>
            <p:cNvSpPr>
              <a:spLocks noChangeArrowheads="1"/>
            </p:cNvSpPr>
            <p:nvPr/>
          </p:nvSpPr>
          <p:spPr bwMode="auto">
            <a:xfrm>
              <a:off x="2688" y="1344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Oval 156"/>
            <p:cNvSpPr>
              <a:spLocks noChangeArrowheads="1"/>
            </p:cNvSpPr>
            <p:nvPr/>
          </p:nvSpPr>
          <p:spPr bwMode="auto">
            <a:xfrm>
              <a:off x="2592" y="230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Oval 157"/>
            <p:cNvSpPr>
              <a:spLocks noChangeArrowheads="1"/>
            </p:cNvSpPr>
            <p:nvPr/>
          </p:nvSpPr>
          <p:spPr bwMode="auto">
            <a:xfrm>
              <a:off x="2106" y="1752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Oval 158"/>
            <p:cNvSpPr>
              <a:spLocks noChangeArrowheads="1"/>
            </p:cNvSpPr>
            <p:nvPr/>
          </p:nvSpPr>
          <p:spPr bwMode="auto">
            <a:xfrm>
              <a:off x="2664" y="1896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8" name="Oval 159"/>
            <p:cNvSpPr>
              <a:spLocks noChangeArrowheads="1"/>
            </p:cNvSpPr>
            <p:nvPr/>
          </p:nvSpPr>
          <p:spPr bwMode="auto">
            <a:xfrm>
              <a:off x="2478" y="1992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Oval 160"/>
            <p:cNvSpPr>
              <a:spLocks noChangeArrowheads="1"/>
            </p:cNvSpPr>
            <p:nvPr/>
          </p:nvSpPr>
          <p:spPr bwMode="auto">
            <a:xfrm>
              <a:off x="2736" y="1488"/>
              <a:ext cx="72" cy="72"/>
            </a:xfrm>
            <a:prstGeom prst="ellipse">
              <a:avLst/>
            </a:prstGeom>
            <a:solidFill>
              <a:srgbClr val="EFFDA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Oval 161"/>
            <p:cNvSpPr>
              <a:spLocks noChangeArrowheads="1"/>
            </p:cNvSpPr>
            <p:nvPr/>
          </p:nvSpPr>
          <p:spPr bwMode="auto">
            <a:xfrm>
              <a:off x="2712" y="2184"/>
              <a:ext cx="72" cy="72"/>
            </a:xfrm>
            <a:prstGeom prst="ellipse">
              <a:avLst/>
            </a:prstGeom>
            <a:solidFill>
              <a:srgbClr val="01B739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Oval 162"/>
            <p:cNvSpPr>
              <a:spLocks noChangeArrowheads="1"/>
            </p:cNvSpPr>
            <p:nvPr/>
          </p:nvSpPr>
          <p:spPr bwMode="auto">
            <a:xfrm>
              <a:off x="2496" y="132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Oval 163"/>
            <p:cNvSpPr>
              <a:spLocks noChangeArrowheads="1"/>
            </p:cNvSpPr>
            <p:nvPr/>
          </p:nvSpPr>
          <p:spPr bwMode="auto">
            <a:xfrm>
              <a:off x="2596" y="1392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Oval 164"/>
            <p:cNvSpPr>
              <a:spLocks noChangeArrowheads="1"/>
            </p:cNvSpPr>
            <p:nvPr/>
          </p:nvSpPr>
          <p:spPr bwMode="auto">
            <a:xfrm>
              <a:off x="3023" y="1366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" name="Oval 165"/>
            <p:cNvSpPr>
              <a:spLocks noChangeArrowheads="1"/>
            </p:cNvSpPr>
            <p:nvPr/>
          </p:nvSpPr>
          <p:spPr bwMode="auto">
            <a:xfrm>
              <a:off x="2016" y="2160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Oval 166"/>
            <p:cNvSpPr>
              <a:spLocks noChangeArrowheads="1"/>
            </p:cNvSpPr>
            <p:nvPr/>
          </p:nvSpPr>
          <p:spPr bwMode="auto">
            <a:xfrm>
              <a:off x="2112" y="2280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Oval 167"/>
            <p:cNvSpPr>
              <a:spLocks noChangeArrowheads="1"/>
            </p:cNvSpPr>
            <p:nvPr/>
          </p:nvSpPr>
          <p:spPr bwMode="auto">
            <a:xfrm>
              <a:off x="2208" y="2184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Oval 168"/>
            <p:cNvSpPr>
              <a:spLocks noChangeArrowheads="1"/>
            </p:cNvSpPr>
            <p:nvPr/>
          </p:nvSpPr>
          <p:spPr bwMode="auto">
            <a:xfrm>
              <a:off x="2400" y="223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Oval 169"/>
            <p:cNvSpPr>
              <a:spLocks noChangeArrowheads="1"/>
            </p:cNvSpPr>
            <p:nvPr/>
          </p:nvSpPr>
          <p:spPr bwMode="auto">
            <a:xfrm>
              <a:off x="2808" y="1296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Oval 170"/>
            <p:cNvSpPr>
              <a:spLocks noChangeArrowheads="1"/>
            </p:cNvSpPr>
            <p:nvPr/>
          </p:nvSpPr>
          <p:spPr bwMode="auto">
            <a:xfrm>
              <a:off x="3162" y="222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Oval 171"/>
            <p:cNvSpPr>
              <a:spLocks noChangeArrowheads="1"/>
            </p:cNvSpPr>
            <p:nvPr/>
          </p:nvSpPr>
          <p:spPr bwMode="auto">
            <a:xfrm>
              <a:off x="3120" y="2316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Oval 172"/>
            <p:cNvSpPr>
              <a:spLocks noChangeArrowheads="1"/>
            </p:cNvSpPr>
            <p:nvPr/>
          </p:nvSpPr>
          <p:spPr bwMode="auto">
            <a:xfrm>
              <a:off x="3216" y="2376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" name="Oval 173"/>
            <p:cNvSpPr>
              <a:spLocks noChangeArrowheads="1"/>
            </p:cNvSpPr>
            <p:nvPr/>
          </p:nvSpPr>
          <p:spPr bwMode="auto">
            <a:xfrm>
              <a:off x="3240" y="2112"/>
              <a:ext cx="72" cy="72"/>
            </a:xfrm>
            <a:prstGeom prst="ellipse">
              <a:avLst/>
            </a:prstGeom>
            <a:solidFill>
              <a:srgbClr val="0080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Oval 174"/>
            <p:cNvSpPr>
              <a:spLocks noChangeArrowheads="1"/>
            </p:cNvSpPr>
            <p:nvPr/>
          </p:nvSpPr>
          <p:spPr bwMode="auto">
            <a:xfrm>
              <a:off x="3024" y="2406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Oval 175"/>
            <p:cNvSpPr>
              <a:spLocks noChangeArrowheads="1"/>
            </p:cNvSpPr>
            <p:nvPr/>
          </p:nvSpPr>
          <p:spPr bwMode="auto">
            <a:xfrm>
              <a:off x="2904" y="2316"/>
              <a:ext cx="72" cy="72"/>
            </a:xfrm>
            <a:prstGeom prst="ellipse">
              <a:avLst/>
            </a:prstGeom>
            <a:solidFill>
              <a:srgbClr val="007E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Oval 176"/>
            <p:cNvSpPr>
              <a:spLocks noChangeArrowheads="1"/>
            </p:cNvSpPr>
            <p:nvPr/>
          </p:nvSpPr>
          <p:spPr bwMode="auto">
            <a:xfrm>
              <a:off x="2736" y="231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Oval 177"/>
            <p:cNvSpPr>
              <a:spLocks noChangeArrowheads="1"/>
            </p:cNvSpPr>
            <p:nvPr/>
          </p:nvSpPr>
          <p:spPr bwMode="auto">
            <a:xfrm>
              <a:off x="2640" y="2418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Oval 178"/>
            <p:cNvSpPr>
              <a:spLocks noChangeArrowheads="1"/>
            </p:cNvSpPr>
            <p:nvPr/>
          </p:nvSpPr>
          <p:spPr bwMode="auto">
            <a:xfrm>
              <a:off x="2850" y="240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Oval 179"/>
            <p:cNvSpPr>
              <a:spLocks noChangeArrowheads="1"/>
            </p:cNvSpPr>
            <p:nvPr/>
          </p:nvSpPr>
          <p:spPr bwMode="auto">
            <a:xfrm>
              <a:off x="2496" y="237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Oval 180"/>
            <p:cNvSpPr>
              <a:spLocks noChangeArrowheads="1"/>
            </p:cNvSpPr>
            <p:nvPr/>
          </p:nvSpPr>
          <p:spPr bwMode="auto">
            <a:xfrm>
              <a:off x="2496" y="2208"/>
              <a:ext cx="72" cy="72"/>
            </a:xfrm>
            <a:prstGeom prst="ellipse">
              <a:avLst/>
            </a:prstGeom>
            <a:solidFill>
              <a:srgbClr val="66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Oval 181"/>
            <p:cNvSpPr>
              <a:spLocks noChangeArrowheads="1"/>
            </p:cNvSpPr>
            <p:nvPr/>
          </p:nvSpPr>
          <p:spPr bwMode="auto">
            <a:xfrm>
              <a:off x="3120" y="1344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Oval 182"/>
            <p:cNvSpPr>
              <a:spLocks noChangeArrowheads="1"/>
            </p:cNvSpPr>
            <p:nvPr/>
          </p:nvSpPr>
          <p:spPr bwMode="auto">
            <a:xfrm>
              <a:off x="2784" y="1416"/>
              <a:ext cx="72" cy="72"/>
            </a:xfrm>
            <a:prstGeom prst="ellipse">
              <a:avLst/>
            </a:prstGeom>
            <a:solidFill>
              <a:srgbClr val="E6FD73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Oval 183"/>
            <p:cNvSpPr>
              <a:spLocks noChangeArrowheads="1"/>
            </p:cNvSpPr>
            <p:nvPr/>
          </p:nvSpPr>
          <p:spPr bwMode="auto">
            <a:xfrm>
              <a:off x="3216" y="1560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Oval 184"/>
            <p:cNvSpPr>
              <a:spLocks noChangeArrowheads="1"/>
            </p:cNvSpPr>
            <p:nvPr/>
          </p:nvSpPr>
          <p:spPr bwMode="auto">
            <a:xfrm>
              <a:off x="2208" y="2376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Oval 185"/>
            <p:cNvSpPr>
              <a:spLocks noChangeArrowheads="1"/>
            </p:cNvSpPr>
            <p:nvPr/>
          </p:nvSpPr>
          <p:spPr bwMode="auto">
            <a:xfrm>
              <a:off x="2304" y="2304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Oval 186"/>
            <p:cNvSpPr>
              <a:spLocks noChangeArrowheads="1"/>
            </p:cNvSpPr>
            <p:nvPr/>
          </p:nvSpPr>
          <p:spPr bwMode="auto">
            <a:xfrm>
              <a:off x="2376" y="2400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Oval 187"/>
            <p:cNvSpPr>
              <a:spLocks noChangeArrowheads="1"/>
            </p:cNvSpPr>
            <p:nvPr/>
          </p:nvSpPr>
          <p:spPr bwMode="auto">
            <a:xfrm>
              <a:off x="2064" y="2400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Oval 188"/>
            <p:cNvSpPr>
              <a:spLocks noChangeArrowheads="1"/>
            </p:cNvSpPr>
            <p:nvPr/>
          </p:nvSpPr>
          <p:spPr bwMode="auto">
            <a:xfrm>
              <a:off x="2010" y="201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Oval 189"/>
            <p:cNvSpPr>
              <a:spLocks noChangeArrowheads="1"/>
            </p:cNvSpPr>
            <p:nvPr/>
          </p:nvSpPr>
          <p:spPr bwMode="auto">
            <a:xfrm>
              <a:off x="2472" y="1848"/>
              <a:ext cx="72" cy="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Oval 190"/>
            <p:cNvSpPr>
              <a:spLocks noChangeArrowheads="1"/>
            </p:cNvSpPr>
            <p:nvPr/>
          </p:nvSpPr>
          <p:spPr bwMode="auto">
            <a:xfrm>
              <a:off x="2856" y="1824"/>
              <a:ext cx="72" cy="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 algn="ctr">
              <a:solidFill>
                <a:schemeClr val="accent3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Oval 191"/>
            <p:cNvSpPr>
              <a:spLocks noChangeArrowheads="1"/>
            </p:cNvSpPr>
            <p:nvPr/>
          </p:nvSpPr>
          <p:spPr bwMode="auto">
            <a:xfrm>
              <a:off x="3096" y="1680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Oval 192"/>
            <p:cNvSpPr>
              <a:spLocks noChangeArrowheads="1"/>
            </p:cNvSpPr>
            <p:nvPr/>
          </p:nvSpPr>
          <p:spPr bwMode="auto">
            <a:xfrm>
              <a:off x="3048" y="187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Oval 193"/>
            <p:cNvSpPr>
              <a:spLocks noChangeArrowheads="1"/>
            </p:cNvSpPr>
            <p:nvPr/>
          </p:nvSpPr>
          <p:spPr bwMode="auto">
            <a:xfrm>
              <a:off x="2328" y="1344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3" name="Oval 194"/>
            <p:cNvSpPr>
              <a:spLocks noChangeArrowheads="1"/>
            </p:cNvSpPr>
            <p:nvPr/>
          </p:nvSpPr>
          <p:spPr bwMode="auto">
            <a:xfrm>
              <a:off x="2064" y="1512"/>
              <a:ext cx="72" cy="72"/>
            </a:xfrm>
            <a:prstGeom prst="ellipse">
              <a:avLst/>
            </a:prstGeom>
            <a:solidFill>
              <a:srgbClr val="DFFF85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Oval 195"/>
            <p:cNvSpPr>
              <a:spLocks noChangeArrowheads="1"/>
            </p:cNvSpPr>
            <p:nvPr/>
          </p:nvSpPr>
          <p:spPr bwMode="auto">
            <a:xfrm>
              <a:off x="2304" y="1200"/>
              <a:ext cx="72" cy="72"/>
            </a:xfrm>
            <a:prstGeom prst="ellipse">
              <a:avLst/>
            </a:prstGeom>
            <a:solidFill>
              <a:srgbClr val="CCFF6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" name="Oval 196"/>
            <p:cNvSpPr>
              <a:spLocks noChangeArrowheads="1"/>
            </p:cNvSpPr>
            <p:nvPr/>
          </p:nvSpPr>
          <p:spPr bwMode="auto">
            <a:xfrm>
              <a:off x="2160" y="1224"/>
              <a:ext cx="72" cy="72"/>
            </a:xfrm>
            <a:prstGeom prst="ellipse">
              <a:avLst/>
            </a:prstGeom>
            <a:solidFill>
              <a:srgbClr val="DFFF85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6" name="Oval 197"/>
            <p:cNvSpPr>
              <a:spLocks noChangeArrowheads="1"/>
            </p:cNvSpPr>
            <p:nvPr/>
          </p:nvSpPr>
          <p:spPr bwMode="auto">
            <a:xfrm>
              <a:off x="2208" y="1338"/>
              <a:ext cx="72" cy="72"/>
            </a:xfrm>
            <a:prstGeom prst="ellipse">
              <a:avLst/>
            </a:prstGeom>
            <a:solidFill>
              <a:srgbClr val="CCFF33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" name="Oval 199"/>
            <p:cNvSpPr>
              <a:spLocks noChangeArrowheads="1"/>
            </p:cNvSpPr>
            <p:nvPr/>
          </p:nvSpPr>
          <p:spPr bwMode="auto">
            <a:xfrm>
              <a:off x="2088" y="1368"/>
              <a:ext cx="72" cy="72"/>
            </a:xfrm>
            <a:prstGeom prst="ellipse">
              <a:avLst/>
            </a:prstGeom>
            <a:solidFill>
              <a:srgbClr val="99CC00">
                <a:alpha val="39999"/>
              </a:srgbClr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" name="Oval 200"/>
            <p:cNvSpPr>
              <a:spLocks noChangeArrowheads="1"/>
            </p:cNvSpPr>
            <p:nvPr/>
          </p:nvSpPr>
          <p:spPr bwMode="auto">
            <a:xfrm>
              <a:off x="2664" y="1248"/>
              <a:ext cx="72" cy="72"/>
            </a:xfrm>
            <a:prstGeom prst="ellipse">
              <a:avLst/>
            </a:prstGeom>
            <a:solidFill>
              <a:srgbClr val="B0F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9" name="Oval 201"/>
            <p:cNvSpPr>
              <a:spLocks noChangeArrowheads="1"/>
            </p:cNvSpPr>
            <p:nvPr/>
          </p:nvSpPr>
          <p:spPr bwMode="auto">
            <a:xfrm>
              <a:off x="2472" y="120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" name="Oval 202"/>
            <p:cNvSpPr>
              <a:spLocks noChangeArrowheads="1"/>
            </p:cNvSpPr>
            <p:nvPr/>
          </p:nvSpPr>
          <p:spPr bwMode="auto">
            <a:xfrm>
              <a:off x="2880" y="1200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" name="Oval 203"/>
            <p:cNvSpPr>
              <a:spLocks noChangeArrowheads="1"/>
            </p:cNvSpPr>
            <p:nvPr/>
          </p:nvSpPr>
          <p:spPr bwMode="auto">
            <a:xfrm>
              <a:off x="3216" y="1248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2" name="Oval 204"/>
            <p:cNvSpPr>
              <a:spLocks noChangeArrowheads="1"/>
            </p:cNvSpPr>
            <p:nvPr/>
          </p:nvSpPr>
          <p:spPr bwMode="auto">
            <a:xfrm>
              <a:off x="3072" y="117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" name="Oval 205"/>
            <p:cNvSpPr>
              <a:spLocks noChangeArrowheads="1"/>
            </p:cNvSpPr>
            <p:nvPr/>
          </p:nvSpPr>
          <p:spPr bwMode="auto">
            <a:xfrm>
              <a:off x="2976" y="1248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4" name="Rectangle 203"/>
          <p:cNvSpPr/>
          <p:nvPr/>
        </p:nvSpPr>
        <p:spPr>
          <a:xfrm>
            <a:off x="1828802" y="2743200"/>
            <a:ext cx="2057400" cy="213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>
            <a:off x="5694042" y="2743203"/>
            <a:ext cx="2078358" cy="2133600"/>
            <a:chOff x="5694042" y="2743203"/>
            <a:chExt cx="2078358" cy="2133600"/>
          </a:xfrm>
        </p:grpSpPr>
        <p:grpSp>
          <p:nvGrpSpPr>
            <p:cNvPr id="6" name="Group 109"/>
            <p:cNvGrpSpPr>
              <a:grpSpLocks/>
            </p:cNvGrpSpPr>
            <p:nvPr/>
          </p:nvGrpSpPr>
          <p:grpSpPr bwMode="auto">
            <a:xfrm>
              <a:off x="5705474" y="2762258"/>
              <a:ext cx="2066926" cy="2085976"/>
              <a:chOff x="2010" y="1176"/>
              <a:chExt cx="1302" cy="1314"/>
            </a:xfrm>
          </p:grpSpPr>
          <p:sp>
            <p:nvSpPr>
              <p:cNvPr id="10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5694042" y="2743203"/>
              <a:ext cx="2057400" cy="21336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8" name="Picture 20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133600" y="5181603"/>
            <a:ext cx="1518653" cy="634446"/>
          </a:xfrm>
          <a:prstGeom prst="rect">
            <a:avLst/>
          </a:prstGeom>
          <a:noFill/>
          <a:ln/>
          <a:effectLst/>
        </p:spPr>
      </p:pic>
      <p:pic>
        <p:nvPicPr>
          <p:cNvPr id="210" name="Picture 20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278168" y="5184367"/>
            <a:ext cx="3001916" cy="683036"/>
          </a:xfrm>
          <a:prstGeom prst="rect">
            <a:avLst/>
          </a:prstGeom>
          <a:noFill/>
          <a:ln/>
          <a:effectLst/>
        </p:spPr>
      </p:pic>
      <p:sp>
        <p:nvSpPr>
          <p:cNvPr id="211" name="TextBox 210"/>
          <p:cNvSpPr txBox="1"/>
          <p:nvPr/>
        </p:nvSpPr>
        <p:spPr>
          <a:xfrm>
            <a:off x="2286000" y="6076890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Average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711476" y="6076890"/>
            <a:ext cx="2137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“Local” Average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5671456" y="2090058"/>
            <a:ext cx="2127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800" dirty="0" smtClean="0"/>
              <a:t>at location x?</a:t>
            </a:r>
          </a:p>
        </p:txBody>
      </p:sp>
      <p:grpSp>
        <p:nvGrpSpPr>
          <p:cNvPr id="213" name="Group 212"/>
          <p:cNvGrpSpPr/>
          <p:nvPr/>
        </p:nvGrpSpPr>
        <p:grpSpPr>
          <a:xfrm>
            <a:off x="5987142" y="2808514"/>
            <a:ext cx="923925" cy="914400"/>
            <a:chOff x="5987142" y="2808514"/>
            <a:chExt cx="923925" cy="914400"/>
          </a:xfrm>
        </p:grpSpPr>
        <p:grpSp>
          <p:nvGrpSpPr>
            <p:cNvPr id="207" name="Group 206"/>
            <p:cNvGrpSpPr/>
            <p:nvPr/>
          </p:nvGrpSpPr>
          <p:grpSpPr>
            <a:xfrm>
              <a:off x="5987142" y="2808514"/>
              <a:ext cx="923925" cy="914400"/>
              <a:chOff x="4708991" y="4549794"/>
              <a:chExt cx="923925" cy="9144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4708991" y="4549794"/>
                <a:ext cx="923925" cy="9144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4878429" y="4557307"/>
                <a:ext cx="3497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 smtClean="0"/>
                  <a:t>x</a:t>
                </a:r>
                <a:endParaRPr lang="en-US" sz="2800" b="1" dirty="0"/>
              </a:p>
            </p:txBody>
          </p:sp>
        </p:grpSp>
        <p:sp>
          <p:nvSpPr>
            <p:cNvPr id="209" name="Oval 126"/>
            <p:cNvSpPr>
              <a:spLocks noChangeArrowheads="1"/>
            </p:cNvSpPr>
            <p:nvPr/>
          </p:nvSpPr>
          <p:spPr bwMode="auto">
            <a:xfrm>
              <a:off x="6369049" y="3224221"/>
              <a:ext cx="114300" cy="114300"/>
            </a:xfrm>
            <a:prstGeom prst="ellipse">
              <a:avLst/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/>
      <p:bldP spid="20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Kernel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Aka Local Regression</a:t>
            </a:r>
          </a:p>
          <a:p>
            <a:r>
              <a:rPr lang="en-US" sz="2800" dirty="0" err="1" smtClean="0"/>
              <a:t>Nadaraya</a:t>
            </a:r>
            <a:r>
              <a:rPr lang="en-US" sz="2800" dirty="0" smtClean="0"/>
              <a:t>-Watson Kernel Estimator</a:t>
            </a:r>
          </a:p>
          <a:p>
            <a:endParaRPr lang="en-US" dirty="0" smtClean="0"/>
          </a:p>
          <a:p>
            <a:pPr lvl="7">
              <a:buNone/>
            </a:pPr>
            <a:r>
              <a:rPr lang="en-US" sz="2400" dirty="0" smtClean="0"/>
              <a:t>Where</a:t>
            </a:r>
          </a:p>
          <a:p>
            <a:pPr>
              <a:buNone/>
            </a:pPr>
            <a:endParaRPr lang="en-US" sz="3600" dirty="0" smtClean="0"/>
          </a:p>
          <a:p>
            <a:r>
              <a:rPr lang="en-US" sz="2800" dirty="0" smtClean="0"/>
              <a:t>Weight each training point based on distance to test point</a:t>
            </a:r>
          </a:p>
          <a:p>
            <a:r>
              <a:rPr lang="en-US" sz="2800" dirty="0" smtClean="0"/>
              <a:t>Boxcar kernel yields</a:t>
            </a:r>
          </a:p>
          <a:p>
            <a:pPr>
              <a:buNone/>
            </a:pPr>
            <a:r>
              <a:rPr lang="en-US" sz="2800" dirty="0" smtClean="0"/>
              <a:t>     local average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77</a:t>
            </a:fld>
            <a:endParaRPr lang="en-US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143000" y="3126963"/>
            <a:ext cx="2377340" cy="759237"/>
          </a:xfrm>
          <a:prstGeom prst="rect">
            <a:avLst/>
          </a:prstGeom>
          <a:noFill/>
          <a:ln/>
          <a:effectLst/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800599" y="2971800"/>
            <a:ext cx="3200401" cy="914400"/>
          </a:xfrm>
          <a:prstGeom prst="rect">
            <a:avLst/>
          </a:prstGeom>
          <a:noFill/>
          <a:ln/>
          <a:effectLst/>
        </p:spPr>
      </p:pic>
      <p:grpSp>
        <p:nvGrpSpPr>
          <p:cNvPr id="5" name="Group 16"/>
          <p:cNvGrpSpPr/>
          <p:nvPr/>
        </p:nvGrpSpPr>
        <p:grpSpPr>
          <a:xfrm>
            <a:off x="4518834" y="4900612"/>
            <a:ext cx="3482166" cy="1423988"/>
            <a:chOff x="5280834" y="3505200"/>
            <a:chExt cx="3482166" cy="1423988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85834" y="3505200"/>
              <a:ext cx="1577166" cy="1423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14170" r="51822" b="55906"/>
            <a:stretch>
              <a:fillRect/>
            </a:stretch>
          </p:blipFill>
          <p:spPr bwMode="auto">
            <a:xfrm>
              <a:off x="5280834" y="3657600"/>
              <a:ext cx="16002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54656" r="16194" b="49606"/>
            <a:stretch>
              <a:fillRect/>
            </a:stretch>
          </p:blipFill>
          <p:spPr bwMode="auto">
            <a:xfrm>
              <a:off x="5433234" y="4114800"/>
              <a:ext cx="1371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Group 145"/>
          <p:cNvGrpSpPr/>
          <p:nvPr/>
        </p:nvGrpSpPr>
        <p:grpSpPr>
          <a:xfrm>
            <a:off x="7239002" y="609604"/>
            <a:ext cx="1676401" cy="1628776"/>
            <a:chOff x="6086477" y="3933830"/>
            <a:chExt cx="2066926" cy="2085976"/>
          </a:xfrm>
        </p:grpSpPr>
        <p:grpSp>
          <p:nvGrpSpPr>
            <p:cNvPr id="10" name="Group 109"/>
            <p:cNvGrpSpPr>
              <a:grpSpLocks/>
            </p:cNvGrpSpPr>
            <p:nvPr/>
          </p:nvGrpSpPr>
          <p:grpSpPr bwMode="auto">
            <a:xfrm>
              <a:off x="6086477" y="3933830"/>
              <a:ext cx="2066926" cy="2085976"/>
              <a:chOff x="2010" y="1176"/>
              <a:chExt cx="1302" cy="1314"/>
            </a:xfrm>
          </p:grpSpPr>
          <p:sp>
            <p:nvSpPr>
              <p:cNvPr id="20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Oval 126"/>
              <p:cNvSpPr>
                <a:spLocks noChangeArrowheads="1"/>
              </p:cNvSpPr>
              <p:nvPr/>
            </p:nvSpPr>
            <p:spPr bwMode="auto">
              <a:xfrm>
                <a:off x="2428" y="1467"/>
                <a:ext cx="72" cy="72"/>
              </a:xfrm>
              <a:prstGeom prst="ellipse">
                <a:avLst/>
              </a:prstGeom>
              <a:solidFill>
                <a:schemeClr val="tx1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4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7" name="Oval 16"/>
            <p:cNvSpPr/>
            <p:nvPr/>
          </p:nvSpPr>
          <p:spPr>
            <a:xfrm>
              <a:off x="6341852" y="3979652"/>
              <a:ext cx="923925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rot="5400000" flipH="1" flipV="1">
              <a:off x="6692106" y="4153694"/>
              <a:ext cx="357188" cy="127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518650" y="4009324"/>
              <a:ext cx="306494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/>
                <a:t>h</a:t>
              </a:r>
              <a:endParaRPr lang="en-US" b="1" i="1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Kernels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78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67244" y="1752600"/>
            <a:ext cx="2095356" cy="225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2" cstate="print"/>
          <a:srcRect l="14170" r="51822" b="55906"/>
          <a:stretch>
            <a:fillRect/>
          </a:stretch>
        </p:blipFill>
        <p:spPr bwMode="auto">
          <a:xfrm>
            <a:off x="936342" y="1993943"/>
            <a:ext cx="2125958" cy="84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2" cstate="print"/>
          <a:srcRect l="54656" r="16194" b="49606"/>
          <a:stretch>
            <a:fillRect/>
          </a:stretch>
        </p:blipFill>
        <p:spPr bwMode="auto">
          <a:xfrm>
            <a:off x="1138814" y="2717973"/>
            <a:ext cx="1822249" cy="965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57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3943070" y="3688079"/>
            <a:ext cx="272643" cy="158133"/>
          </a:xfrm>
          <a:prstGeom prst="rect">
            <a:avLst/>
          </a:prstGeom>
          <a:noFill/>
          <a:ln/>
          <a:effectLst/>
        </p:spPr>
      </p:pic>
      <p:sp>
        <p:nvSpPr>
          <p:cNvPr id="45" name="Rectangle 44"/>
          <p:cNvSpPr/>
          <p:nvPr/>
        </p:nvSpPr>
        <p:spPr>
          <a:xfrm>
            <a:off x="3581400" y="3657600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322570" y="3680460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58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4846425" y="3676650"/>
            <a:ext cx="89972" cy="158133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29400" y="1066800"/>
            <a:ext cx="1484188" cy="718534"/>
          </a:xfrm>
          <a:prstGeom prst="rect">
            <a:avLst/>
          </a:prstGeom>
          <a:noFill/>
          <a:ln/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62844" y="1783547"/>
            <a:ext cx="2095356" cy="2255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2" descr="TP_tmp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/>
          <a:stretch>
            <a:fillRect/>
          </a:stretch>
        </p:blipFill>
        <p:spPr bwMode="auto">
          <a:xfrm>
            <a:off x="7315200" y="3710940"/>
            <a:ext cx="312459" cy="287462"/>
          </a:xfrm>
          <a:prstGeom prst="rect">
            <a:avLst/>
          </a:prstGeom>
          <a:noFill/>
          <a:ln/>
          <a:effectLst/>
        </p:spPr>
      </p:pic>
      <p:pic>
        <p:nvPicPr>
          <p:cNvPr id="41" name="Picture 40" descr="TP_tmp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7772400" y="3733800"/>
            <a:ext cx="754381" cy="252374"/>
          </a:xfrm>
          <a:prstGeom prst="rect">
            <a:avLst/>
          </a:prstGeom>
          <a:noFill/>
          <a:ln/>
          <a:effectLst/>
        </p:spPr>
      </p:pic>
      <p:pic>
        <p:nvPicPr>
          <p:cNvPr id="42" name="Picture 41" descr="TP_tmp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6479482" y="3733800"/>
            <a:ext cx="683318" cy="228600"/>
          </a:xfrm>
          <a:prstGeom prst="rect">
            <a:avLst/>
          </a:prstGeom>
          <a:noFill/>
          <a:ln/>
          <a:effectLst/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11" cstate="print"/>
          <a:srcRect l="23544" r="23793" b="16895"/>
          <a:stretch>
            <a:fillRect/>
          </a:stretch>
        </p:blipFill>
        <p:spPr bwMode="auto">
          <a:xfrm>
            <a:off x="6553200" y="1783547"/>
            <a:ext cx="1752600" cy="187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5" name="Group 34"/>
          <p:cNvGrpSpPr/>
          <p:nvPr/>
        </p:nvGrpSpPr>
        <p:grpSpPr>
          <a:xfrm>
            <a:off x="632634" y="4038600"/>
            <a:ext cx="7821612" cy="2255053"/>
            <a:chOff x="632634" y="4038600"/>
            <a:chExt cx="7821612" cy="225505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467244" y="4045362"/>
              <a:ext cx="1998400" cy="2126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 l="9312" t="56693" r="51822" b="18110"/>
            <a:stretch>
              <a:fillRect/>
            </a:stretch>
          </p:blipFill>
          <p:spPr bwMode="auto">
            <a:xfrm>
              <a:off x="733870" y="4407377"/>
              <a:ext cx="2429666" cy="482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 l="51417" t="50393" r="6478" b="6299"/>
            <a:stretch>
              <a:fillRect/>
            </a:stretch>
          </p:blipFill>
          <p:spPr bwMode="auto">
            <a:xfrm>
              <a:off x="632634" y="5025819"/>
              <a:ext cx="2632138" cy="829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3" name="Rectangle 52"/>
            <p:cNvSpPr/>
            <p:nvPr/>
          </p:nvSpPr>
          <p:spPr>
            <a:xfrm>
              <a:off x="3524250" y="5867400"/>
              <a:ext cx="285750" cy="197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265420" y="5858866"/>
              <a:ext cx="1524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417820" y="6011266"/>
              <a:ext cx="1524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4122420" y="5158740"/>
              <a:ext cx="685800" cy="158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Picture 67" descr="TP_tmp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 cstate="print"/>
            <a:stretch>
              <a:fillRect/>
            </a:stretch>
          </p:blipFill>
          <p:spPr bwMode="auto">
            <a:xfrm>
              <a:off x="4419600" y="5257800"/>
              <a:ext cx="89972" cy="15813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5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358890" y="4038600"/>
              <a:ext cx="2095356" cy="2255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9" cstate="print"/>
            <a:srcRect l="20000" r="17500"/>
            <a:stretch>
              <a:fillRect/>
            </a:stretch>
          </p:blipFill>
          <p:spPr bwMode="auto">
            <a:xfrm>
              <a:off x="6477000" y="4045362"/>
              <a:ext cx="1905000" cy="2126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33" descr="TP_tmp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7315200" y="5878830"/>
              <a:ext cx="312459" cy="28746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56" name="Rectangle 55"/>
            <p:cNvSpPr/>
            <p:nvPr/>
          </p:nvSpPr>
          <p:spPr>
            <a:xfrm>
              <a:off x="6343650" y="5867400"/>
              <a:ext cx="285750" cy="197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096250" y="5898794"/>
              <a:ext cx="285750" cy="197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>
              <a:off x="6858000" y="5128260"/>
              <a:ext cx="1066800" cy="158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0" name="Picture 69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0" cstate="print"/>
            <a:stretch>
              <a:fillRect/>
            </a:stretch>
          </p:blipFill>
          <p:spPr bwMode="auto">
            <a:xfrm>
              <a:off x="7300877" y="5200650"/>
              <a:ext cx="202436" cy="180843"/>
            </a:xfrm>
            <a:prstGeom prst="rect">
              <a:avLst/>
            </a:prstGeom>
            <a:noFill/>
            <a:ln/>
            <a:effectLst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Choice of kernel bandwidth h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79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6267450" cy="566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010400" y="1447800"/>
            <a:ext cx="16621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Source: </a:t>
            </a:r>
          </a:p>
          <a:p>
            <a:r>
              <a:rPr lang="en-US" sz="1600" dirty="0" smtClean="0"/>
              <a:t>Larry’s book – All </a:t>
            </a:r>
          </a:p>
          <a:p>
            <a:r>
              <a:rPr lang="en-US" sz="1600" dirty="0" smtClean="0"/>
              <a:t>of Nonparametric</a:t>
            </a:r>
          </a:p>
          <a:p>
            <a:r>
              <a:rPr lang="en-US" sz="1600" dirty="0" smtClean="0"/>
              <a:t>Statistics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162050" y="1371600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h=1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3319" y="1371600"/>
            <a:ext cx="803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h=10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2050" y="4324290"/>
            <a:ext cx="803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h=50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73319" y="4343400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h=200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0" y="3468469"/>
            <a:ext cx="216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Choice of kernel is</a:t>
            </a:r>
          </a:p>
          <a:p>
            <a:r>
              <a:rPr lang="en-US" sz="2000" dirty="0" smtClean="0"/>
              <a:t>not that important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819400" y="1371600"/>
            <a:ext cx="1185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Too small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2831" y="4324290"/>
            <a:ext cx="1148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Too large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21167" y="4114800"/>
            <a:ext cx="684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Just 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right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72804" y="1374262"/>
            <a:ext cx="1185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Too small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Restrict class of predictors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953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25" name="Group 24"/>
          <p:cNvGrpSpPr/>
          <p:nvPr/>
        </p:nvGrpSpPr>
        <p:grpSpPr bwMode="auto">
          <a:xfrm>
            <a:off x="382347" y="2848318"/>
            <a:ext cx="7646067" cy="726995"/>
            <a:chOff x="410037" y="2848318"/>
            <a:chExt cx="7646067" cy="726995"/>
          </a:xfrm>
        </p:grpSpPr>
        <p:pic>
          <p:nvPicPr>
            <p:cNvPr id="23" name="Picture 22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723735" y="2848318"/>
              <a:ext cx="4332369" cy="72699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7" name="Rectangle 17"/>
            <p:cNvSpPr>
              <a:spLocks noChangeArrowheads="1"/>
            </p:cNvSpPr>
            <p:nvPr/>
          </p:nvSpPr>
          <p:spPr bwMode="auto">
            <a:xfrm>
              <a:off x="410037" y="2961381"/>
              <a:ext cx="268873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>
                <a:tabLst>
                  <a:tab pos="4914900" algn="l"/>
                </a:tabLst>
              </a:pPr>
              <a:r>
                <a:rPr lang="en-US" sz="2000" dirty="0" smtClean="0">
                  <a:solidFill>
                    <a:srgbClr val="C00000"/>
                  </a:solidFill>
                  <a:latin typeface="Comic Sans MS" pitchFamily="66" charset="0"/>
                </a:rPr>
                <a:t>Empirical Minimizer:</a:t>
              </a:r>
            </a:p>
          </p:txBody>
        </p:sp>
      </p:grpSp>
      <p:pic>
        <p:nvPicPr>
          <p:cNvPr id="11" name="Picture 10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820352" y="1905000"/>
            <a:ext cx="3799648" cy="533400"/>
          </a:xfrm>
          <a:prstGeom prst="rect">
            <a:avLst/>
          </a:prstGeom>
          <a:noFill/>
          <a:ln/>
          <a:effectLst/>
        </p:spPr>
      </p:pic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409766" y="1882914"/>
            <a:ext cx="24096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000" dirty="0">
                <a:solidFill>
                  <a:srgbClr val="C00000"/>
                </a:solidFill>
                <a:latin typeface="Comic Sans MS" pitchFamily="66" charset="0"/>
              </a:rPr>
              <a:t>Optimal </a:t>
            </a:r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predictor:</a:t>
            </a:r>
          </a:p>
        </p:txBody>
      </p:sp>
      <p:sp>
        <p:nvSpPr>
          <p:cNvPr id="19" name="Oval 18"/>
          <p:cNvSpPr/>
          <p:nvPr/>
        </p:nvSpPr>
        <p:spPr>
          <a:xfrm>
            <a:off x="5194662" y="3211830"/>
            <a:ext cx="226422" cy="3810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 bwMode="auto">
          <a:xfrm>
            <a:off x="3581400" y="3733800"/>
            <a:ext cx="1927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Class of predictors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8400" y="4724400"/>
            <a:ext cx="64008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smtClean="0"/>
              <a:t>Class of Linear functions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Class of </a:t>
            </a:r>
            <a:r>
              <a:rPr lang="en-US" sz="2400" dirty="0"/>
              <a:t>P</a:t>
            </a:r>
            <a:r>
              <a:rPr lang="en-US" sz="2400" dirty="0" smtClean="0"/>
              <a:t>olynomial functions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Class of nonlinear functions</a:t>
            </a:r>
            <a:endParaRPr lang="en-US" sz="2400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3" y="4835545"/>
            <a:ext cx="3048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80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Kernel Regression as Weighted Least Squares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80</a:t>
            </a:fld>
            <a:endParaRPr lang="en-US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189617" y="1799210"/>
            <a:ext cx="3099042" cy="727057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1282203" y="2713611"/>
            <a:ext cx="3137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Weighted Least Squares</a:t>
            </a:r>
            <a:endParaRPr lang="en-US" sz="20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5257800" y="1711343"/>
            <a:ext cx="3200401" cy="914400"/>
          </a:xfrm>
          <a:prstGeom prst="rect">
            <a:avLst/>
          </a:prstGeom>
          <a:noFill/>
          <a:ln/>
          <a:effectLst/>
        </p:spPr>
      </p:pic>
      <p:sp>
        <p:nvSpPr>
          <p:cNvPr id="9" name="TextBox 8"/>
          <p:cNvSpPr txBox="1"/>
          <p:nvPr/>
        </p:nvSpPr>
        <p:spPr>
          <a:xfrm>
            <a:off x="712084" y="3886200"/>
            <a:ext cx="7822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Kernel regression corresponds to locally constant estimator obtained from (locally) weighted least squares </a:t>
            </a:r>
          </a:p>
          <a:p>
            <a:endParaRPr lang="en-US" sz="2400" dirty="0" smtClean="0"/>
          </a:p>
          <a:p>
            <a:r>
              <a:rPr lang="en-US" sz="2400" dirty="0" smtClean="0"/>
              <a:t>i.e. set   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) = </a:t>
            </a:r>
            <a:r>
              <a:rPr lang="en-US" sz="2400" dirty="0" smtClean="0">
                <a:latin typeface="Symbol" pitchFamily="18" charset="2"/>
              </a:rPr>
              <a:t>b</a:t>
            </a:r>
            <a:r>
              <a:rPr lang="en-US" sz="2400" dirty="0" smtClean="0"/>
              <a:t>   (a constant)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Kernel Regression as Weighted Least Squares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81</a:t>
            </a:fld>
            <a:endParaRPr lang="en-US"/>
          </a:p>
        </p:txBody>
      </p:sp>
      <p:pic>
        <p:nvPicPr>
          <p:cNvPr id="14" name="Picture 13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322939" y="2437747"/>
            <a:ext cx="2508863" cy="727636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2438400" y="3199747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constant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1" name="Shape 20"/>
          <p:cNvCxnSpPr/>
          <p:nvPr/>
        </p:nvCxnSpPr>
        <p:spPr>
          <a:xfrm rot="5400000">
            <a:off x="2751914" y="3085447"/>
            <a:ext cx="381794" cy="794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219200" y="4343400"/>
            <a:ext cx="3735340" cy="700178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219200" y="5596846"/>
            <a:ext cx="3237027" cy="727754"/>
          </a:xfrm>
          <a:prstGeom prst="rect">
            <a:avLst/>
          </a:prstGeom>
          <a:noFill/>
          <a:ln/>
          <a:effectLst/>
        </p:spPr>
      </p:pic>
      <p:grpSp>
        <p:nvGrpSpPr>
          <p:cNvPr id="13" name="Group 12"/>
          <p:cNvGrpSpPr/>
          <p:nvPr/>
        </p:nvGrpSpPr>
        <p:grpSpPr>
          <a:xfrm>
            <a:off x="5638800" y="4343400"/>
            <a:ext cx="2728412" cy="727804"/>
            <a:chOff x="5486400" y="4148996"/>
            <a:chExt cx="2728412" cy="727804"/>
          </a:xfrm>
        </p:grpSpPr>
        <p:pic>
          <p:nvPicPr>
            <p:cNvPr id="16" name="Picture 15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6858000" y="4148996"/>
              <a:ext cx="1356812" cy="72780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5486400" y="4267200"/>
              <a:ext cx="13540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Notice that</a:t>
              </a:r>
              <a:endParaRPr lang="en-US" sz="2000" dirty="0"/>
            </a:p>
          </p:txBody>
        </p:sp>
      </p:grpSp>
      <p:pic>
        <p:nvPicPr>
          <p:cNvPr id="19" name="Picture 18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5257800" y="2362200"/>
            <a:ext cx="3200401" cy="914400"/>
          </a:xfrm>
          <a:prstGeom prst="rect">
            <a:avLst/>
          </a:prstGeom>
          <a:noFill/>
          <a:ln/>
          <a:effectLst/>
        </p:spPr>
      </p:pic>
      <p:sp>
        <p:nvSpPr>
          <p:cNvPr id="12" name="Rectangle 11"/>
          <p:cNvSpPr/>
          <p:nvPr/>
        </p:nvSpPr>
        <p:spPr>
          <a:xfrm>
            <a:off x="685800" y="1676400"/>
            <a:ext cx="3467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set  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) = </a:t>
            </a:r>
            <a:r>
              <a:rPr lang="en-US" sz="2400" dirty="0" smtClean="0">
                <a:latin typeface="Symbol" pitchFamily="18" charset="2"/>
              </a:rPr>
              <a:t>b</a:t>
            </a:r>
            <a:r>
              <a:rPr lang="en-US" sz="2400" dirty="0" smtClean="0"/>
              <a:t>   (a constant)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Local Linear/Polynomial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82</a:t>
            </a:fld>
            <a:endParaRPr lang="en-US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189617" y="1799210"/>
            <a:ext cx="3099042" cy="727057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1282203" y="2713611"/>
            <a:ext cx="3137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Weighted Least Squares</a:t>
            </a:r>
            <a:endParaRPr lang="en-US" sz="20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257800" y="1711343"/>
            <a:ext cx="3200401" cy="914400"/>
          </a:xfrm>
          <a:prstGeom prst="rect">
            <a:avLst/>
          </a:prstGeom>
          <a:noFill/>
          <a:ln/>
          <a:effectLst/>
        </p:spPr>
      </p:pic>
      <p:sp>
        <p:nvSpPr>
          <p:cNvPr id="9" name="TextBox 8"/>
          <p:cNvSpPr txBox="1"/>
          <p:nvPr/>
        </p:nvSpPr>
        <p:spPr>
          <a:xfrm>
            <a:off x="712084" y="3657600"/>
            <a:ext cx="78223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Local Polynomial regression corresponds to locally polynomial estimator obtained from (locally) weighted least squares </a:t>
            </a:r>
          </a:p>
          <a:p>
            <a:endParaRPr lang="en-US" sz="2400" dirty="0" smtClean="0"/>
          </a:p>
          <a:p>
            <a:r>
              <a:rPr lang="en-US" sz="2400" dirty="0" smtClean="0"/>
              <a:t>i.e. set   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C00000"/>
                </a:solidFill>
              </a:rPr>
              <a:t>	             (local polynomial of degree p around X)</a:t>
            </a:r>
          </a:p>
          <a:p>
            <a:endParaRPr lang="en-US" sz="1200" dirty="0" smtClean="0"/>
          </a:p>
          <a:p>
            <a:r>
              <a:rPr lang="en-US" sz="2000" dirty="0" smtClean="0">
                <a:solidFill>
                  <a:srgbClr val="008A3E"/>
                </a:solidFill>
              </a:rPr>
              <a:t>More in HW, 10-702 (statistical machine learning)</a:t>
            </a:r>
          </a:p>
        </p:txBody>
      </p:sp>
      <p:pic>
        <p:nvPicPr>
          <p:cNvPr id="12" name="Picture 11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752600" y="4724401"/>
            <a:ext cx="6400800" cy="573292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Kernel Regression (Local)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84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066800" y="1600200"/>
            <a:ext cx="3344678" cy="726818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5983137" y="1600200"/>
            <a:ext cx="1605448" cy="727057"/>
          </a:xfrm>
          <a:prstGeom prst="rect">
            <a:avLst/>
          </a:prstGeom>
          <a:noFill/>
          <a:ln/>
          <a:effectLst/>
        </p:spPr>
      </p:pic>
      <p:sp>
        <p:nvSpPr>
          <p:cNvPr id="8" name="TextBox 7"/>
          <p:cNvSpPr txBox="1"/>
          <p:nvPr/>
        </p:nvSpPr>
        <p:spPr>
          <a:xfrm>
            <a:off x="1447800" y="2514600"/>
            <a:ext cx="2842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Weighted Least Squares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321971" y="3116759"/>
            <a:ext cx="5545429" cy="2598241"/>
            <a:chOff x="321971" y="3116759"/>
            <a:chExt cx="5545429" cy="2598241"/>
          </a:xfrm>
        </p:grpSpPr>
        <p:pic>
          <p:nvPicPr>
            <p:cNvPr id="13" name="Picture 12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507592" y="3802559"/>
              <a:ext cx="3319579" cy="948451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321971" y="3116759"/>
              <a:ext cx="55454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Weigh each training point based on distance to test point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60171" y="4945559"/>
              <a:ext cx="272517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K </a:t>
              </a:r>
              <a:r>
                <a:rPr lang="en-US" sz="2000" i="1" dirty="0" smtClean="0"/>
                <a:t>–</a:t>
              </a:r>
              <a:r>
                <a:rPr lang="en-US" sz="2000" dirty="0" smtClean="0"/>
                <a:t> Kernel</a:t>
              </a:r>
            </a:p>
            <a:p>
              <a:r>
                <a:rPr lang="en-US" sz="2000" i="1" dirty="0" smtClean="0"/>
                <a:t>h</a:t>
              </a:r>
              <a:r>
                <a:rPr lang="en-US" sz="2000" dirty="0" smtClean="0"/>
                <a:t> – Bandwidth of kernel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52234" y="3505200"/>
            <a:ext cx="3710766" cy="2790825"/>
            <a:chOff x="5052234" y="3505200"/>
            <a:chExt cx="3710766" cy="279082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185834" y="3505200"/>
              <a:ext cx="1577166" cy="1423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185834" y="4953000"/>
              <a:ext cx="1504188" cy="1343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l="14170" r="51822" b="55906"/>
            <a:stretch>
              <a:fillRect/>
            </a:stretch>
          </p:blipFill>
          <p:spPr bwMode="auto">
            <a:xfrm>
              <a:off x="5280834" y="3657600"/>
              <a:ext cx="16002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l="54656" r="16194" b="49606"/>
            <a:stretch>
              <a:fillRect/>
            </a:stretch>
          </p:blipFill>
          <p:spPr bwMode="auto">
            <a:xfrm>
              <a:off x="5433234" y="4114800"/>
              <a:ext cx="1371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l="9312" t="56693" r="51822" b="18110"/>
            <a:stretch>
              <a:fillRect/>
            </a:stretch>
          </p:blipFill>
          <p:spPr bwMode="auto">
            <a:xfrm>
              <a:off x="5128434" y="5181600"/>
              <a:ext cx="1828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l="51417" t="50393" r="6478" b="6299"/>
            <a:stretch>
              <a:fillRect/>
            </a:stretch>
          </p:blipFill>
          <p:spPr bwMode="auto">
            <a:xfrm>
              <a:off x="5052234" y="5572125"/>
              <a:ext cx="198120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C00000"/>
                </a:solidFill>
              </a:rPr>
              <a:t>Nadaraya</a:t>
            </a:r>
            <a:r>
              <a:rPr lang="en-US" b="1" dirty="0" smtClean="0">
                <a:solidFill>
                  <a:srgbClr val="C00000"/>
                </a:solidFill>
              </a:rPr>
              <a:t>-Watson Kernel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85</a:t>
            </a:fld>
            <a:endParaRPr lang="en-US"/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1191792" y="1600200"/>
            <a:ext cx="2771158" cy="727346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5562600" y="1534886"/>
            <a:ext cx="2895600" cy="827314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2543192" y="2362200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constant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1" name="Shape 20"/>
          <p:cNvCxnSpPr/>
          <p:nvPr/>
        </p:nvCxnSpPr>
        <p:spPr>
          <a:xfrm rot="5400000">
            <a:off x="2856706" y="2247900"/>
            <a:ext cx="381794" cy="794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609600" y="3110111"/>
            <a:ext cx="3733800" cy="699889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572973" y="4114800"/>
            <a:ext cx="3237027" cy="727754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C00000"/>
                </a:solidFill>
              </a:rPr>
              <a:t>Nadaraya</a:t>
            </a:r>
            <a:r>
              <a:rPr lang="en-US" b="1" dirty="0" smtClean="0">
                <a:solidFill>
                  <a:srgbClr val="C00000"/>
                </a:solidFill>
              </a:rPr>
              <a:t>-Watson Kernel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86</a:t>
            </a:fld>
            <a:endParaRPr lang="en-US"/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191792" y="1600200"/>
            <a:ext cx="2771158" cy="727346"/>
          </a:xfrm>
          <a:prstGeom prst="rect">
            <a:avLst/>
          </a:prstGeom>
          <a:noFill/>
          <a:ln/>
          <a:effectLst/>
        </p:spPr>
      </p:pic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5562600" y="1534886"/>
            <a:ext cx="2895600" cy="827314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2543192" y="2362200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constant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21" name="Shape 20"/>
          <p:cNvCxnSpPr/>
          <p:nvPr/>
        </p:nvCxnSpPr>
        <p:spPr>
          <a:xfrm rot="5400000">
            <a:off x="2856706" y="2247900"/>
            <a:ext cx="381794" cy="794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09600" y="3110111"/>
            <a:ext cx="3733800" cy="699889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572973" y="4114800"/>
            <a:ext cx="3237027" cy="727754"/>
          </a:xfrm>
          <a:prstGeom prst="rect">
            <a:avLst/>
          </a:prstGeom>
          <a:noFill/>
          <a:ln/>
          <a:effectLst/>
        </p:spPr>
      </p:pic>
      <p:grpSp>
        <p:nvGrpSpPr>
          <p:cNvPr id="146" name="Group 145"/>
          <p:cNvGrpSpPr/>
          <p:nvPr/>
        </p:nvGrpSpPr>
        <p:grpSpPr>
          <a:xfrm>
            <a:off x="6086475" y="3933825"/>
            <a:ext cx="2066925" cy="2085975"/>
            <a:chOff x="6086475" y="3933825"/>
            <a:chExt cx="2066925" cy="2085975"/>
          </a:xfrm>
        </p:grpSpPr>
        <p:grpSp>
          <p:nvGrpSpPr>
            <p:cNvPr id="46" name="Group 109"/>
            <p:cNvGrpSpPr>
              <a:grpSpLocks/>
            </p:cNvGrpSpPr>
            <p:nvPr/>
          </p:nvGrpSpPr>
          <p:grpSpPr bwMode="auto">
            <a:xfrm>
              <a:off x="6086475" y="3933825"/>
              <a:ext cx="2066925" cy="2085975"/>
              <a:chOff x="2010" y="1176"/>
              <a:chExt cx="1302" cy="1314"/>
            </a:xfrm>
          </p:grpSpPr>
          <p:sp>
            <p:nvSpPr>
              <p:cNvPr id="47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Oval 126"/>
              <p:cNvSpPr>
                <a:spLocks noChangeArrowheads="1"/>
              </p:cNvSpPr>
              <p:nvPr/>
            </p:nvSpPr>
            <p:spPr bwMode="auto">
              <a:xfrm>
                <a:off x="2428" y="1467"/>
                <a:ext cx="72" cy="72"/>
              </a:xfrm>
              <a:prstGeom prst="ellipse">
                <a:avLst/>
              </a:prstGeom>
              <a:solidFill>
                <a:schemeClr val="tx1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7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0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1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5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6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7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8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9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0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31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2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3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4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6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7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8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9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0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1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2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3" name="Oval 142"/>
            <p:cNvSpPr/>
            <p:nvPr/>
          </p:nvSpPr>
          <p:spPr>
            <a:xfrm>
              <a:off x="6341852" y="3979652"/>
              <a:ext cx="923925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5" name="Straight Arrow Connector 144"/>
            <p:cNvCxnSpPr/>
            <p:nvPr/>
          </p:nvCxnSpPr>
          <p:spPr>
            <a:xfrm rot="5400000" flipH="1" flipV="1">
              <a:off x="6692106" y="4153694"/>
              <a:ext cx="357188" cy="127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/>
            <p:cNvSpPr txBox="1"/>
            <p:nvPr/>
          </p:nvSpPr>
          <p:spPr>
            <a:xfrm>
              <a:off x="6622208" y="4038600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/>
                <a:t>h</a:t>
              </a:r>
              <a:endParaRPr lang="en-US" b="1" i="1" dirty="0"/>
            </a:p>
          </p:txBody>
        </p:sp>
      </p:grpSp>
      <p:sp>
        <p:nvSpPr>
          <p:cNvPr id="151" name="TextBox 150"/>
          <p:cNvSpPr txBox="1"/>
          <p:nvPr/>
        </p:nvSpPr>
        <p:spPr>
          <a:xfrm>
            <a:off x="5943600" y="6096000"/>
            <a:ext cx="3214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Recall: NN classifier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Average &lt;-&gt; majority vote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5486400" y="2514600"/>
            <a:ext cx="3124200" cy="1143000"/>
            <a:chOff x="5486400" y="2514600"/>
            <a:chExt cx="3124200" cy="1143000"/>
          </a:xfrm>
        </p:grpSpPr>
        <p:pic>
          <p:nvPicPr>
            <p:cNvPr id="152" name="Picture 4"/>
            <p:cNvPicPr>
              <a:picLocks noChangeAspect="1" noChangeArrowheads="1"/>
            </p:cNvPicPr>
            <p:nvPr/>
          </p:nvPicPr>
          <p:blipFill>
            <a:blip r:embed="rId13" cstate="print"/>
            <a:srcRect l="14170" r="51822" b="55906"/>
            <a:stretch>
              <a:fillRect/>
            </a:stretch>
          </p:blipFill>
          <p:spPr bwMode="auto">
            <a:xfrm>
              <a:off x="5486400" y="2514600"/>
              <a:ext cx="16002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3" name="Picture 152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4" cstate="print"/>
            <a:srcRect l="49288"/>
            <a:stretch>
              <a:fillRect/>
            </a:stretch>
          </p:blipFill>
          <p:spPr bwMode="auto">
            <a:xfrm>
              <a:off x="7129546" y="3132078"/>
              <a:ext cx="1481054" cy="525522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54" name="Picture 153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 cstate="print"/>
            <a:srcRect l="45885" r="10526" b="55263"/>
            <a:stretch>
              <a:fillRect/>
            </a:stretch>
          </p:blipFill>
          <p:spPr bwMode="auto">
            <a:xfrm>
              <a:off x="5867400" y="3208278"/>
              <a:ext cx="1262146" cy="37011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4" name="Group 143"/>
          <p:cNvGrpSpPr/>
          <p:nvPr/>
        </p:nvGrpSpPr>
        <p:grpSpPr>
          <a:xfrm>
            <a:off x="407830" y="5156787"/>
            <a:ext cx="5383370" cy="1396413"/>
            <a:chOff x="407830" y="5156787"/>
            <a:chExt cx="5383370" cy="1396413"/>
          </a:xfrm>
        </p:grpSpPr>
        <p:pic>
          <p:nvPicPr>
            <p:cNvPr id="40" name="Picture 39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2362200" y="5156787"/>
              <a:ext cx="2632387" cy="63441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45" name="TextBox 44"/>
            <p:cNvSpPr txBox="1"/>
            <p:nvPr/>
          </p:nvSpPr>
          <p:spPr>
            <a:xfrm>
              <a:off x="762000" y="5257800"/>
              <a:ext cx="162576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Comic Sans MS" pitchFamily="66" charset="0"/>
                </a:rPr>
                <a:t>with box-car </a:t>
              </a:r>
            </a:p>
            <a:p>
              <a:r>
                <a:rPr lang="en-US" dirty="0" smtClean="0">
                  <a:solidFill>
                    <a:srgbClr val="C00000"/>
                  </a:solidFill>
                  <a:latin typeface="Comic Sans MS" pitchFamily="66" charset="0"/>
                </a:rPr>
                <a:t>kernel</a:t>
              </a:r>
              <a:endParaRPr lang="en-US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sp>
          <p:nvSpPr>
            <p:cNvPr id="155" name="Left Brace 154"/>
            <p:cNvSpPr/>
            <p:nvPr/>
          </p:nvSpPr>
          <p:spPr>
            <a:xfrm rot="16200000">
              <a:off x="3962400" y="5105401"/>
              <a:ext cx="228600" cy="1905000"/>
            </a:xfrm>
            <a:prstGeom prst="leftBrac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3013517" y="6183868"/>
              <a:ext cx="2777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Sum of Ys in h ball around X</a:t>
              </a:r>
              <a:endParaRPr lang="en-US" dirty="0"/>
            </a:p>
          </p:txBody>
        </p:sp>
        <p:cxnSp>
          <p:nvCxnSpPr>
            <p:cNvPr id="157" name="Shape 20"/>
            <p:cNvCxnSpPr>
              <a:endCxn id="159" idx="3"/>
            </p:cNvCxnSpPr>
            <p:nvPr/>
          </p:nvCxnSpPr>
          <p:spPr>
            <a:xfrm rot="5400000">
              <a:off x="2487644" y="6036778"/>
              <a:ext cx="533400" cy="130112"/>
            </a:xfrm>
            <a:prstGeom prst="bentConnector2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TextBox 158"/>
            <p:cNvSpPr txBox="1"/>
            <p:nvPr/>
          </p:nvSpPr>
          <p:spPr>
            <a:xfrm>
              <a:off x="407830" y="6183868"/>
              <a:ext cx="2281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#pts in h ball around X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Choice of Bandwidth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87</a:t>
            </a:fld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1905000" y="1600206"/>
            <a:ext cx="2667001" cy="2743201"/>
            <a:chOff x="3200402" y="1828805"/>
            <a:chExt cx="2066926" cy="2085976"/>
          </a:xfrm>
        </p:grpSpPr>
        <p:grpSp>
          <p:nvGrpSpPr>
            <p:cNvPr id="144" name="Group 109"/>
            <p:cNvGrpSpPr>
              <a:grpSpLocks/>
            </p:cNvGrpSpPr>
            <p:nvPr/>
          </p:nvGrpSpPr>
          <p:grpSpPr bwMode="auto">
            <a:xfrm>
              <a:off x="3200402" y="1828805"/>
              <a:ext cx="2066926" cy="2085976"/>
              <a:chOff x="2010" y="1176"/>
              <a:chExt cx="1302" cy="1314"/>
            </a:xfrm>
          </p:grpSpPr>
          <p:sp>
            <p:nvSpPr>
              <p:cNvPr id="161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2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3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4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5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7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8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9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0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1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2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3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5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6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7" name="Oval 126"/>
              <p:cNvSpPr>
                <a:spLocks noChangeArrowheads="1"/>
              </p:cNvSpPr>
              <p:nvPr/>
            </p:nvSpPr>
            <p:spPr bwMode="auto">
              <a:xfrm>
                <a:off x="2428" y="1467"/>
                <a:ext cx="72" cy="72"/>
              </a:xfrm>
              <a:prstGeom prst="ellipse">
                <a:avLst/>
              </a:prstGeom>
              <a:solidFill>
                <a:schemeClr val="tx1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8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9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0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1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2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3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4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6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8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9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0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1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2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6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8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9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0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2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3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4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2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6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8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0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1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2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4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8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1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2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4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8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9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0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1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2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3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4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45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7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8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9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0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1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2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3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4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5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6" name="Oval 145"/>
            <p:cNvSpPr/>
            <p:nvPr/>
          </p:nvSpPr>
          <p:spPr>
            <a:xfrm>
              <a:off x="3455777" y="1874627"/>
              <a:ext cx="923925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7" name="Straight Arrow Connector 146"/>
            <p:cNvCxnSpPr/>
            <p:nvPr/>
          </p:nvCxnSpPr>
          <p:spPr>
            <a:xfrm rot="5400000" flipH="1" flipV="1">
              <a:off x="3806031" y="2048669"/>
              <a:ext cx="357188" cy="127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147"/>
            <p:cNvSpPr txBox="1"/>
            <p:nvPr/>
          </p:nvSpPr>
          <p:spPr>
            <a:xfrm>
              <a:off x="3736133" y="1933575"/>
              <a:ext cx="268592" cy="351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/>
                <a:t>h</a:t>
              </a:r>
              <a:endParaRPr lang="en-US" sz="2400" b="1" i="1" dirty="0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381000" y="4775537"/>
            <a:ext cx="62913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Large Bandwidth – average more data points, reduce noise</a:t>
            </a:r>
          </a:p>
          <a:p>
            <a:endParaRPr lang="en-US" sz="2000" dirty="0" smtClean="0"/>
          </a:p>
          <a:p>
            <a:r>
              <a:rPr lang="en-US" sz="2000" dirty="0" smtClean="0"/>
              <a:t>Small Bandwidth – less smoothing, more accurate fit</a:t>
            </a:r>
            <a:endParaRPr lang="en-US" sz="2000" dirty="0"/>
          </a:p>
        </p:txBody>
      </p:sp>
      <p:sp>
        <p:nvSpPr>
          <p:cNvPr id="257" name="TextBox 256"/>
          <p:cNvSpPr txBox="1"/>
          <p:nvPr/>
        </p:nvSpPr>
        <p:spPr>
          <a:xfrm>
            <a:off x="6500613" y="4812268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(Lower variance)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5968472" y="5410200"/>
            <a:ext cx="1499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(Lower bias)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524000" y="6107668"/>
            <a:ext cx="6504794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Comic Sans MS" pitchFamily="66" charset="0"/>
              </a:rPr>
              <a:t>Bias – Variance tradeoff : </a:t>
            </a:r>
            <a:r>
              <a:rPr lang="en-US" sz="2000" dirty="0" smtClean="0"/>
              <a:t>More to come in later lectures</a:t>
            </a:r>
            <a:endParaRPr lang="en-US" sz="2000" dirty="0"/>
          </a:p>
        </p:txBody>
      </p:sp>
      <p:sp>
        <p:nvSpPr>
          <p:cNvPr id="453" name="TextBox 452"/>
          <p:cNvSpPr txBox="1"/>
          <p:nvPr/>
        </p:nvSpPr>
        <p:spPr>
          <a:xfrm>
            <a:off x="5029200" y="1981200"/>
            <a:ext cx="390408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Should depend on n, # training data</a:t>
            </a:r>
          </a:p>
          <a:p>
            <a:r>
              <a:rPr lang="en-US" sz="2000" dirty="0" smtClean="0"/>
              <a:t>(determines variance)</a:t>
            </a:r>
          </a:p>
          <a:p>
            <a:endParaRPr lang="en-US" sz="2000" dirty="0" smtClean="0"/>
          </a:p>
          <a:p>
            <a:r>
              <a:rPr lang="en-US" sz="2000" dirty="0" smtClean="0"/>
              <a:t>Should depend on smoothness of </a:t>
            </a:r>
          </a:p>
          <a:p>
            <a:r>
              <a:rPr lang="en-US" sz="2000" dirty="0" smtClean="0"/>
              <a:t>function</a:t>
            </a:r>
          </a:p>
          <a:p>
            <a:r>
              <a:rPr lang="en-US" sz="2000" dirty="0" smtClean="0"/>
              <a:t>(determines bias)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Spatially adaptive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88</a:t>
            </a:fld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2895600" y="1600200"/>
            <a:ext cx="2667000" cy="2743200"/>
            <a:chOff x="3200400" y="1828800"/>
            <a:chExt cx="2066925" cy="2085975"/>
          </a:xfrm>
        </p:grpSpPr>
        <p:grpSp>
          <p:nvGrpSpPr>
            <p:cNvPr id="4" name="Group 109"/>
            <p:cNvGrpSpPr>
              <a:grpSpLocks/>
            </p:cNvGrpSpPr>
            <p:nvPr/>
          </p:nvGrpSpPr>
          <p:grpSpPr bwMode="auto">
            <a:xfrm>
              <a:off x="3200400" y="1828800"/>
              <a:ext cx="2066925" cy="2085975"/>
              <a:chOff x="2010" y="1176"/>
              <a:chExt cx="1302" cy="1314"/>
            </a:xfrm>
          </p:grpSpPr>
          <p:sp>
            <p:nvSpPr>
              <p:cNvPr id="5" name="Oval 110"/>
              <p:cNvSpPr>
                <a:spLocks noChangeArrowheads="1"/>
              </p:cNvSpPr>
              <p:nvPr/>
            </p:nvSpPr>
            <p:spPr bwMode="auto">
              <a:xfrm>
                <a:off x="2928" y="1488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" name="Oval 111"/>
              <p:cNvSpPr>
                <a:spLocks noChangeArrowheads="1"/>
              </p:cNvSpPr>
              <p:nvPr/>
            </p:nvSpPr>
            <p:spPr bwMode="auto">
              <a:xfrm>
                <a:off x="2259" y="1685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" name="Oval 112"/>
              <p:cNvSpPr>
                <a:spLocks noChangeArrowheads="1"/>
              </p:cNvSpPr>
              <p:nvPr/>
            </p:nvSpPr>
            <p:spPr bwMode="auto">
              <a:xfrm>
                <a:off x="3146" y="14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Oval 113"/>
              <p:cNvSpPr>
                <a:spLocks noChangeArrowheads="1"/>
              </p:cNvSpPr>
              <p:nvPr/>
            </p:nvSpPr>
            <p:spPr bwMode="auto">
              <a:xfrm>
                <a:off x="2573" y="1539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Oval 114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Oval 115"/>
              <p:cNvSpPr>
                <a:spLocks noChangeArrowheads="1"/>
              </p:cNvSpPr>
              <p:nvPr/>
            </p:nvSpPr>
            <p:spPr bwMode="auto">
              <a:xfrm>
                <a:off x="2403" y="1636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Oval 116"/>
              <p:cNvSpPr>
                <a:spLocks noChangeArrowheads="1"/>
              </p:cNvSpPr>
              <p:nvPr/>
            </p:nvSpPr>
            <p:spPr bwMode="auto">
              <a:xfrm>
                <a:off x="2186" y="16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Oval 117"/>
              <p:cNvSpPr>
                <a:spLocks noChangeArrowheads="1"/>
              </p:cNvSpPr>
              <p:nvPr/>
            </p:nvSpPr>
            <p:spPr bwMode="auto">
              <a:xfrm>
                <a:off x="2234" y="1926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Oval 118"/>
              <p:cNvSpPr>
                <a:spLocks noChangeArrowheads="1"/>
              </p:cNvSpPr>
              <p:nvPr/>
            </p:nvSpPr>
            <p:spPr bwMode="auto">
              <a:xfrm>
                <a:off x="2355" y="1902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119"/>
              <p:cNvSpPr>
                <a:spLocks noChangeArrowheads="1"/>
              </p:cNvSpPr>
              <p:nvPr/>
            </p:nvSpPr>
            <p:spPr bwMode="auto">
              <a:xfrm>
                <a:off x="2016" y="166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Oval 120"/>
              <p:cNvSpPr>
                <a:spLocks noChangeArrowheads="1"/>
              </p:cNvSpPr>
              <p:nvPr/>
            </p:nvSpPr>
            <p:spPr bwMode="auto">
              <a:xfrm>
                <a:off x="2331" y="1539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Oval 121"/>
              <p:cNvSpPr>
                <a:spLocks noChangeArrowheads="1"/>
              </p:cNvSpPr>
              <p:nvPr/>
            </p:nvSpPr>
            <p:spPr bwMode="auto">
              <a:xfrm>
                <a:off x="2549" y="1926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Oval 122"/>
              <p:cNvSpPr>
                <a:spLocks noChangeArrowheads="1"/>
              </p:cNvSpPr>
              <p:nvPr/>
            </p:nvSpPr>
            <p:spPr bwMode="auto">
              <a:xfrm>
                <a:off x="2670" y="1805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123"/>
              <p:cNvSpPr>
                <a:spLocks noChangeArrowheads="1"/>
              </p:cNvSpPr>
              <p:nvPr/>
            </p:nvSpPr>
            <p:spPr bwMode="auto">
              <a:xfrm>
                <a:off x="2936" y="1951"/>
                <a:ext cx="72" cy="72"/>
              </a:xfrm>
              <a:prstGeom prst="ellipse">
                <a:avLst/>
              </a:prstGeom>
              <a:solidFill>
                <a:schemeClr val="tx1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124"/>
              <p:cNvSpPr>
                <a:spLocks noChangeArrowheads="1"/>
              </p:cNvSpPr>
              <p:nvPr/>
            </p:nvSpPr>
            <p:spPr bwMode="auto">
              <a:xfrm>
                <a:off x="2766" y="1926"/>
                <a:ext cx="72" cy="72"/>
              </a:xfrm>
              <a:prstGeom prst="ellipse">
                <a:avLst/>
              </a:prstGeom>
              <a:solidFill>
                <a:srgbClr val="FA91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125"/>
              <p:cNvSpPr>
                <a:spLocks noChangeArrowheads="1"/>
              </p:cNvSpPr>
              <p:nvPr/>
            </p:nvSpPr>
            <p:spPr bwMode="auto">
              <a:xfrm>
                <a:off x="2210" y="1491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26"/>
              <p:cNvSpPr>
                <a:spLocks noChangeArrowheads="1"/>
              </p:cNvSpPr>
              <p:nvPr/>
            </p:nvSpPr>
            <p:spPr bwMode="auto">
              <a:xfrm>
                <a:off x="2428" y="1467"/>
                <a:ext cx="72" cy="72"/>
              </a:xfrm>
              <a:prstGeom prst="ellipse">
                <a:avLst/>
              </a:prstGeom>
              <a:solidFill>
                <a:schemeClr val="tx1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Oval 127"/>
              <p:cNvSpPr>
                <a:spLocks noChangeArrowheads="1"/>
              </p:cNvSpPr>
              <p:nvPr/>
            </p:nvSpPr>
            <p:spPr bwMode="auto">
              <a:xfrm>
                <a:off x="2670" y="1636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Oval 128"/>
              <p:cNvSpPr>
                <a:spLocks noChangeArrowheads="1"/>
              </p:cNvSpPr>
              <p:nvPr/>
            </p:nvSpPr>
            <p:spPr bwMode="auto">
              <a:xfrm>
                <a:off x="2065" y="1927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Oval 129"/>
              <p:cNvSpPr>
                <a:spLocks noChangeArrowheads="1"/>
              </p:cNvSpPr>
              <p:nvPr/>
            </p:nvSpPr>
            <p:spPr bwMode="auto">
              <a:xfrm>
                <a:off x="2500" y="1733"/>
                <a:ext cx="72" cy="72"/>
              </a:xfrm>
              <a:prstGeom prst="ellipse">
                <a:avLst/>
              </a:prstGeom>
              <a:solidFill>
                <a:srgbClr val="E5FC7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Oval 130"/>
              <p:cNvSpPr>
                <a:spLocks noChangeArrowheads="1"/>
              </p:cNvSpPr>
              <p:nvPr/>
            </p:nvSpPr>
            <p:spPr bwMode="auto">
              <a:xfrm>
                <a:off x="2283" y="1781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Oval 131"/>
              <p:cNvSpPr>
                <a:spLocks noChangeArrowheads="1"/>
              </p:cNvSpPr>
              <p:nvPr/>
            </p:nvSpPr>
            <p:spPr bwMode="auto">
              <a:xfrm>
                <a:off x="2331" y="2023"/>
                <a:ext cx="72" cy="72"/>
              </a:xfrm>
              <a:prstGeom prst="ellipse">
                <a:avLst/>
              </a:prstGeom>
              <a:solidFill>
                <a:srgbClr val="FF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32"/>
              <p:cNvSpPr>
                <a:spLocks noChangeArrowheads="1"/>
              </p:cNvSpPr>
              <p:nvPr/>
            </p:nvSpPr>
            <p:spPr bwMode="auto">
              <a:xfrm>
                <a:off x="2742" y="2072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Oval 133"/>
              <p:cNvSpPr>
                <a:spLocks noChangeArrowheads="1"/>
              </p:cNvSpPr>
              <p:nvPr/>
            </p:nvSpPr>
            <p:spPr bwMode="auto">
              <a:xfrm>
                <a:off x="2960" y="1805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Oval 134"/>
              <p:cNvSpPr>
                <a:spLocks noChangeArrowheads="1"/>
              </p:cNvSpPr>
              <p:nvPr/>
            </p:nvSpPr>
            <p:spPr bwMode="auto">
              <a:xfrm>
                <a:off x="3226" y="1854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Oval 135"/>
              <p:cNvSpPr>
                <a:spLocks noChangeArrowheads="1"/>
              </p:cNvSpPr>
              <p:nvPr/>
            </p:nvSpPr>
            <p:spPr bwMode="auto">
              <a:xfrm>
                <a:off x="2936" y="2072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36"/>
              <p:cNvSpPr>
                <a:spLocks noChangeArrowheads="1"/>
              </p:cNvSpPr>
              <p:nvPr/>
            </p:nvSpPr>
            <p:spPr bwMode="auto">
              <a:xfrm>
                <a:off x="2137" y="185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Oval 137"/>
              <p:cNvSpPr>
                <a:spLocks noChangeArrowheads="1"/>
              </p:cNvSpPr>
              <p:nvPr/>
            </p:nvSpPr>
            <p:spPr bwMode="auto">
              <a:xfrm>
                <a:off x="2352" y="2160"/>
                <a:ext cx="72" cy="72"/>
              </a:xfrm>
              <a:prstGeom prst="ellipse">
                <a:avLst/>
              </a:prstGeom>
              <a:solidFill>
                <a:srgbClr val="DDB647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Oval 138"/>
              <p:cNvSpPr>
                <a:spLocks noChangeArrowheads="1"/>
              </p:cNvSpPr>
              <p:nvPr/>
            </p:nvSpPr>
            <p:spPr bwMode="auto">
              <a:xfrm>
                <a:off x="3049" y="153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Oval 139"/>
              <p:cNvSpPr>
                <a:spLocks noChangeArrowheads="1"/>
              </p:cNvSpPr>
              <p:nvPr/>
            </p:nvSpPr>
            <p:spPr bwMode="auto">
              <a:xfrm>
                <a:off x="2500" y="161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Oval 140"/>
              <p:cNvSpPr>
                <a:spLocks noChangeArrowheads="1"/>
              </p:cNvSpPr>
              <p:nvPr/>
            </p:nvSpPr>
            <p:spPr bwMode="auto">
              <a:xfrm>
                <a:off x="2879" y="139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41"/>
              <p:cNvSpPr>
                <a:spLocks noChangeArrowheads="1"/>
              </p:cNvSpPr>
              <p:nvPr/>
            </p:nvSpPr>
            <p:spPr bwMode="auto">
              <a:xfrm>
                <a:off x="3096" y="17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Oval 142"/>
              <p:cNvSpPr>
                <a:spLocks noChangeArrowheads="1"/>
              </p:cNvSpPr>
              <p:nvPr/>
            </p:nvSpPr>
            <p:spPr bwMode="auto">
              <a:xfrm>
                <a:off x="2760" y="1680"/>
                <a:ext cx="72" cy="72"/>
              </a:xfrm>
              <a:prstGeom prst="ellipse">
                <a:avLst/>
              </a:prstGeom>
              <a:solidFill>
                <a:srgbClr val="FF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143"/>
              <p:cNvSpPr>
                <a:spLocks noChangeArrowheads="1"/>
              </p:cNvSpPr>
              <p:nvPr/>
            </p:nvSpPr>
            <p:spPr bwMode="auto">
              <a:xfrm>
                <a:off x="2880" y="1680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Oval 144"/>
              <p:cNvSpPr>
                <a:spLocks noChangeArrowheads="1"/>
              </p:cNvSpPr>
              <p:nvPr/>
            </p:nvSpPr>
            <p:spPr bwMode="auto">
              <a:xfrm>
                <a:off x="3056" y="196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Oval 145"/>
              <p:cNvSpPr>
                <a:spLocks noChangeArrowheads="1"/>
              </p:cNvSpPr>
              <p:nvPr/>
            </p:nvSpPr>
            <p:spPr bwMode="auto">
              <a:xfrm>
                <a:off x="3066" y="2124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Oval 146"/>
              <p:cNvSpPr>
                <a:spLocks noChangeArrowheads="1"/>
              </p:cNvSpPr>
              <p:nvPr/>
            </p:nvSpPr>
            <p:spPr bwMode="auto">
              <a:xfrm>
                <a:off x="2844" y="2010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Oval 147"/>
              <p:cNvSpPr>
                <a:spLocks noChangeArrowheads="1"/>
              </p:cNvSpPr>
              <p:nvPr/>
            </p:nvSpPr>
            <p:spPr bwMode="auto">
              <a:xfrm>
                <a:off x="2832" y="2208"/>
                <a:ext cx="72" cy="72"/>
              </a:xfrm>
              <a:prstGeom prst="ellipse">
                <a:avLst/>
              </a:prstGeom>
              <a:solidFill>
                <a:srgbClr val="3399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Oval 148"/>
              <p:cNvSpPr>
                <a:spLocks noChangeArrowheads="1"/>
              </p:cNvSpPr>
              <p:nvPr/>
            </p:nvSpPr>
            <p:spPr bwMode="auto">
              <a:xfrm>
                <a:off x="2592" y="2088"/>
                <a:ext cx="72" cy="72"/>
              </a:xfrm>
              <a:prstGeom prst="ellipse">
                <a:avLst/>
              </a:prstGeom>
              <a:solidFill>
                <a:srgbClr val="FF33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Oval 149"/>
              <p:cNvSpPr>
                <a:spLocks noChangeArrowheads="1"/>
              </p:cNvSpPr>
              <p:nvPr/>
            </p:nvSpPr>
            <p:spPr bwMode="auto">
              <a:xfrm>
                <a:off x="3192" y="168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Oval 15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Oval 151"/>
              <p:cNvSpPr>
                <a:spLocks noChangeArrowheads="1"/>
              </p:cNvSpPr>
              <p:nvPr/>
            </p:nvSpPr>
            <p:spPr bwMode="auto">
              <a:xfrm>
                <a:off x="2808" y="1584"/>
                <a:ext cx="72" cy="72"/>
              </a:xfrm>
              <a:prstGeom prst="ellipse">
                <a:avLst/>
              </a:prstGeom>
              <a:solidFill>
                <a:srgbClr val="FFFF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Oval 152"/>
              <p:cNvSpPr>
                <a:spLocks noChangeArrowheads="1"/>
              </p:cNvSpPr>
              <p:nvPr/>
            </p:nvSpPr>
            <p:spPr bwMode="auto">
              <a:xfrm>
                <a:off x="3192" y="199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Oval 153"/>
              <p:cNvSpPr>
                <a:spLocks noChangeArrowheads="1"/>
              </p:cNvSpPr>
              <p:nvPr/>
            </p:nvSpPr>
            <p:spPr bwMode="auto">
              <a:xfrm>
                <a:off x="2976" y="2232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Oval 154"/>
              <p:cNvSpPr>
                <a:spLocks noChangeArrowheads="1"/>
              </p:cNvSpPr>
              <p:nvPr/>
            </p:nvSpPr>
            <p:spPr bwMode="auto">
              <a:xfrm>
                <a:off x="2496" y="208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Oval 155"/>
              <p:cNvSpPr>
                <a:spLocks noChangeArrowheads="1"/>
              </p:cNvSpPr>
              <p:nvPr/>
            </p:nvSpPr>
            <p:spPr bwMode="auto">
              <a:xfrm>
                <a:off x="2688" y="134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Oval 156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Oval 157"/>
              <p:cNvSpPr>
                <a:spLocks noChangeArrowheads="1"/>
              </p:cNvSpPr>
              <p:nvPr/>
            </p:nvSpPr>
            <p:spPr bwMode="auto">
              <a:xfrm>
                <a:off x="2106" y="1752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Oval 158"/>
              <p:cNvSpPr>
                <a:spLocks noChangeArrowheads="1"/>
              </p:cNvSpPr>
              <p:nvPr/>
            </p:nvSpPr>
            <p:spPr bwMode="auto">
              <a:xfrm>
                <a:off x="2664" y="1896"/>
                <a:ext cx="72" cy="72"/>
              </a:xfrm>
              <a:prstGeom prst="ellipse">
                <a:avLst/>
              </a:prstGeom>
              <a:solidFill>
                <a:srgbClr val="FFA41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Oval 159"/>
              <p:cNvSpPr>
                <a:spLocks noChangeArrowheads="1"/>
              </p:cNvSpPr>
              <p:nvPr/>
            </p:nvSpPr>
            <p:spPr bwMode="auto">
              <a:xfrm>
                <a:off x="2478" y="1992"/>
                <a:ext cx="72" cy="72"/>
              </a:xfrm>
              <a:prstGeom prst="ellipse">
                <a:avLst/>
              </a:prstGeom>
              <a:solidFill>
                <a:srgbClr val="FF0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Oval 160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72" cy="72"/>
              </a:xfrm>
              <a:prstGeom prst="ellipse">
                <a:avLst/>
              </a:prstGeom>
              <a:solidFill>
                <a:srgbClr val="EFFDA9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Oval 161"/>
              <p:cNvSpPr>
                <a:spLocks noChangeArrowheads="1"/>
              </p:cNvSpPr>
              <p:nvPr/>
            </p:nvSpPr>
            <p:spPr bwMode="auto">
              <a:xfrm>
                <a:off x="2712" y="2184"/>
                <a:ext cx="72" cy="72"/>
              </a:xfrm>
              <a:prstGeom prst="ellipse">
                <a:avLst/>
              </a:prstGeom>
              <a:solidFill>
                <a:srgbClr val="EE9478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Oval 162"/>
              <p:cNvSpPr>
                <a:spLocks noChangeArrowheads="1"/>
              </p:cNvSpPr>
              <p:nvPr/>
            </p:nvSpPr>
            <p:spPr bwMode="auto">
              <a:xfrm>
                <a:off x="2496" y="132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Oval 163"/>
              <p:cNvSpPr>
                <a:spLocks noChangeArrowheads="1"/>
              </p:cNvSpPr>
              <p:nvPr/>
            </p:nvSpPr>
            <p:spPr bwMode="auto">
              <a:xfrm>
                <a:off x="2596" y="1392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Oval 164"/>
              <p:cNvSpPr>
                <a:spLocks noChangeArrowheads="1"/>
              </p:cNvSpPr>
              <p:nvPr/>
            </p:nvSpPr>
            <p:spPr bwMode="auto">
              <a:xfrm>
                <a:off x="3023" y="136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Oval 165"/>
              <p:cNvSpPr>
                <a:spLocks noChangeArrowheads="1"/>
              </p:cNvSpPr>
              <p:nvPr/>
            </p:nvSpPr>
            <p:spPr bwMode="auto">
              <a:xfrm>
                <a:off x="2016" y="216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Oval 166"/>
              <p:cNvSpPr>
                <a:spLocks noChangeArrowheads="1"/>
              </p:cNvSpPr>
              <p:nvPr/>
            </p:nvSpPr>
            <p:spPr bwMode="auto">
              <a:xfrm>
                <a:off x="2112" y="228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Oval 167"/>
              <p:cNvSpPr>
                <a:spLocks noChangeArrowheads="1"/>
              </p:cNvSpPr>
              <p:nvPr/>
            </p:nvSpPr>
            <p:spPr bwMode="auto">
              <a:xfrm>
                <a:off x="2208" y="2184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Oval 168"/>
              <p:cNvSpPr>
                <a:spLocks noChangeArrowheads="1"/>
              </p:cNvSpPr>
              <p:nvPr/>
            </p:nvSpPr>
            <p:spPr bwMode="auto">
              <a:xfrm>
                <a:off x="2400" y="223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Oval 169"/>
              <p:cNvSpPr>
                <a:spLocks noChangeArrowheads="1"/>
              </p:cNvSpPr>
              <p:nvPr/>
            </p:nvSpPr>
            <p:spPr bwMode="auto">
              <a:xfrm>
                <a:off x="2808" y="129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Oval 170"/>
              <p:cNvSpPr>
                <a:spLocks noChangeArrowheads="1"/>
              </p:cNvSpPr>
              <p:nvPr/>
            </p:nvSpPr>
            <p:spPr bwMode="auto">
              <a:xfrm>
                <a:off x="3162" y="222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Oval 171"/>
              <p:cNvSpPr>
                <a:spLocks noChangeArrowheads="1"/>
              </p:cNvSpPr>
              <p:nvPr/>
            </p:nvSpPr>
            <p:spPr bwMode="auto">
              <a:xfrm>
                <a:off x="3120" y="2316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Oval 172"/>
              <p:cNvSpPr>
                <a:spLocks noChangeArrowheads="1"/>
              </p:cNvSpPr>
              <p:nvPr/>
            </p:nvSpPr>
            <p:spPr bwMode="auto">
              <a:xfrm>
                <a:off x="3216" y="237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Oval 173"/>
              <p:cNvSpPr>
                <a:spLocks noChangeArrowheads="1"/>
              </p:cNvSpPr>
              <p:nvPr/>
            </p:nvSpPr>
            <p:spPr bwMode="auto">
              <a:xfrm>
                <a:off x="3240" y="2112"/>
                <a:ext cx="72" cy="72"/>
              </a:xfrm>
              <a:prstGeom prst="ellipse">
                <a:avLst/>
              </a:prstGeom>
              <a:solidFill>
                <a:srgbClr val="0080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Oval 174"/>
              <p:cNvSpPr>
                <a:spLocks noChangeArrowheads="1"/>
              </p:cNvSpPr>
              <p:nvPr/>
            </p:nvSpPr>
            <p:spPr bwMode="auto">
              <a:xfrm>
                <a:off x="3024" y="2406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Oval 175"/>
              <p:cNvSpPr>
                <a:spLocks noChangeArrowheads="1"/>
              </p:cNvSpPr>
              <p:nvPr/>
            </p:nvSpPr>
            <p:spPr bwMode="auto">
              <a:xfrm>
                <a:off x="2904" y="2316"/>
                <a:ext cx="72" cy="72"/>
              </a:xfrm>
              <a:prstGeom prst="ellipse">
                <a:avLst/>
              </a:prstGeom>
              <a:solidFill>
                <a:srgbClr val="007E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Oval 176"/>
              <p:cNvSpPr>
                <a:spLocks noChangeArrowheads="1"/>
              </p:cNvSpPr>
              <p:nvPr/>
            </p:nvSpPr>
            <p:spPr bwMode="auto">
              <a:xfrm>
                <a:off x="2736" y="231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Oval 177"/>
              <p:cNvSpPr>
                <a:spLocks noChangeArrowheads="1"/>
              </p:cNvSpPr>
              <p:nvPr/>
            </p:nvSpPr>
            <p:spPr bwMode="auto">
              <a:xfrm>
                <a:off x="2640" y="2418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Oval 178"/>
              <p:cNvSpPr>
                <a:spLocks noChangeArrowheads="1"/>
              </p:cNvSpPr>
              <p:nvPr/>
            </p:nvSpPr>
            <p:spPr bwMode="auto">
              <a:xfrm>
                <a:off x="2850" y="2400"/>
                <a:ext cx="72" cy="72"/>
              </a:xfrm>
              <a:prstGeom prst="ellipse">
                <a:avLst/>
              </a:prstGeom>
              <a:solidFill>
                <a:srgbClr val="0099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179"/>
              <p:cNvSpPr>
                <a:spLocks noChangeArrowheads="1"/>
              </p:cNvSpPr>
              <p:nvPr/>
            </p:nvSpPr>
            <p:spPr bwMode="auto">
              <a:xfrm>
                <a:off x="2496" y="2376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Oval 180"/>
              <p:cNvSpPr>
                <a:spLocks noChangeArrowheads="1"/>
              </p:cNvSpPr>
              <p:nvPr/>
            </p:nvSpPr>
            <p:spPr bwMode="auto">
              <a:xfrm>
                <a:off x="2496" y="2208"/>
                <a:ext cx="72" cy="72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Oval 181"/>
              <p:cNvSpPr>
                <a:spLocks noChangeArrowheads="1"/>
              </p:cNvSpPr>
              <p:nvPr/>
            </p:nvSpPr>
            <p:spPr bwMode="auto">
              <a:xfrm>
                <a:off x="3120" y="134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Oval 182"/>
              <p:cNvSpPr>
                <a:spLocks noChangeArrowheads="1"/>
              </p:cNvSpPr>
              <p:nvPr/>
            </p:nvSpPr>
            <p:spPr bwMode="auto">
              <a:xfrm>
                <a:off x="2784" y="1416"/>
                <a:ext cx="72" cy="72"/>
              </a:xfrm>
              <a:prstGeom prst="ellipse">
                <a:avLst/>
              </a:prstGeom>
              <a:solidFill>
                <a:srgbClr val="E6FD7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Oval 183"/>
              <p:cNvSpPr>
                <a:spLocks noChangeArrowheads="1"/>
              </p:cNvSpPr>
              <p:nvPr/>
            </p:nvSpPr>
            <p:spPr bwMode="auto">
              <a:xfrm>
                <a:off x="3216" y="156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Oval 184"/>
              <p:cNvSpPr>
                <a:spLocks noChangeArrowheads="1"/>
              </p:cNvSpPr>
              <p:nvPr/>
            </p:nvSpPr>
            <p:spPr bwMode="auto">
              <a:xfrm>
                <a:off x="2208" y="2376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Oval 185"/>
              <p:cNvSpPr>
                <a:spLocks noChangeArrowheads="1"/>
              </p:cNvSpPr>
              <p:nvPr/>
            </p:nvSpPr>
            <p:spPr bwMode="auto">
              <a:xfrm>
                <a:off x="2304" y="2304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Oval 186"/>
              <p:cNvSpPr>
                <a:spLocks noChangeArrowheads="1"/>
              </p:cNvSpPr>
              <p:nvPr/>
            </p:nvSpPr>
            <p:spPr bwMode="auto">
              <a:xfrm>
                <a:off x="2376" y="2400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Oval 187"/>
              <p:cNvSpPr>
                <a:spLocks noChangeArrowheads="1"/>
              </p:cNvSpPr>
              <p:nvPr/>
            </p:nvSpPr>
            <p:spPr bwMode="auto">
              <a:xfrm>
                <a:off x="2064" y="2400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Oval 188"/>
              <p:cNvSpPr>
                <a:spLocks noChangeArrowheads="1"/>
              </p:cNvSpPr>
              <p:nvPr/>
            </p:nvSpPr>
            <p:spPr bwMode="auto">
              <a:xfrm>
                <a:off x="2010" y="201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Oval 189"/>
              <p:cNvSpPr>
                <a:spLocks noChangeArrowheads="1"/>
              </p:cNvSpPr>
              <p:nvPr/>
            </p:nvSpPr>
            <p:spPr bwMode="auto">
              <a:xfrm>
                <a:off x="2472" y="1848"/>
                <a:ext cx="72" cy="72"/>
              </a:xfrm>
              <a:prstGeom prst="ellipse">
                <a:avLst/>
              </a:prstGeom>
              <a:solidFill>
                <a:srgbClr val="FF66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Oval 190"/>
              <p:cNvSpPr>
                <a:spLocks noChangeArrowheads="1"/>
              </p:cNvSpPr>
              <p:nvPr/>
            </p:nvSpPr>
            <p:spPr bwMode="auto">
              <a:xfrm>
                <a:off x="2856" y="1824"/>
                <a:ext cx="72" cy="72"/>
              </a:xfrm>
              <a:prstGeom prst="ellipse">
                <a:avLst/>
              </a:prstGeom>
              <a:solidFill>
                <a:srgbClr val="FF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Oval 191"/>
              <p:cNvSpPr>
                <a:spLocks noChangeArrowheads="1"/>
              </p:cNvSpPr>
              <p:nvPr/>
            </p:nvSpPr>
            <p:spPr bwMode="auto">
              <a:xfrm>
                <a:off x="3096" y="1680"/>
                <a:ext cx="72" cy="72"/>
              </a:xfrm>
              <a:prstGeom prst="ellipse">
                <a:avLst/>
              </a:prstGeom>
              <a:solidFill>
                <a:srgbClr val="009A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Oval 192"/>
              <p:cNvSpPr>
                <a:spLocks noChangeArrowheads="1"/>
              </p:cNvSpPr>
              <p:nvPr/>
            </p:nvSpPr>
            <p:spPr bwMode="auto">
              <a:xfrm>
                <a:off x="3048" y="1872"/>
                <a:ext cx="72" cy="72"/>
              </a:xfrm>
              <a:prstGeom prst="ellipse">
                <a:avLst/>
              </a:prstGeom>
              <a:solidFill>
                <a:srgbClr val="85B4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Oval 193"/>
              <p:cNvSpPr>
                <a:spLocks noChangeArrowheads="1"/>
              </p:cNvSpPr>
              <p:nvPr/>
            </p:nvSpPr>
            <p:spPr bwMode="auto">
              <a:xfrm>
                <a:off x="2328" y="1344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0" name="Oval 194"/>
              <p:cNvSpPr>
                <a:spLocks noChangeArrowheads="1"/>
              </p:cNvSpPr>
              <p:nvPr/>
            </p:nvSpPr>
            <p:spPr bwMode="auto">
              <a:xfrm>
                <a:off x="2064" y="1512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Oval 195"/>
              <p:cNvSpPr>
                <a:spLocks noChangeArrowheads="1"/>
              </p:cNvSpPr>
              <p:nvPr/>
            </p:nvSpPr>
            <p:spPr bwMode="auto">
              <a:xfrm>
                <a:off x="2304" y="1200"/>
                <a:ext cx="72" cy="72"/>
              </a:xfrm>
              <a:prstGeom prst="ellipse">
                <a:avLst/>
              </a:prstGeom>
              <a:solidFill>
                <a:srgbClr val="CCFF6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Oval 196"/>
              <p:cNvSpPr>
                <a:spLocks noChangeArrowheads="1"/>
              </p:cNvSpPr>
              <p:nvPr/>
            </p:nvSpPr>
            <p:spPr bwMode="auto">
              <a:xfrm>
                <a:off x="2160" y="1224"/>
                <a:ext cx="72" cy="72"/>
              </a:xfrm>
              <a:prstGeom prst="ellipse">
                <a:avLst/>
              </a:prstGeom>
              <a:solidFill>
                <a:srgbClr val="DFFF85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Oval 197"/>
              <p:cNvSpPr>
                <a:spLocks noChangeArrowheads="1"/>
              </p:cNvSpPr>
              <p:nvPr/>
            </p:nvSpPr>
            <p:spPr bwMode="auto">
              <a:xfrm>
                <a:off x="2208" y="1338"/>
                <a:ext cx="72" cy="72"/>
              </a:xfrm>
              <a:prstGeom prst="ellipse">
                <a:avLst/>
              </a:prstGeom>
              <a:solidFill>
                <a:srgbClr val="CCFF33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Oval 199"/>
              <p:cNvSpPr>
                <a:spLocks noChangeArrowheads="1"/>
              </p:cNvSpPr>
              <p:nvPr/>
            </p:nvSpPr>
            <p:spPr bwMode="auto">
              <a:xfrm>
                <a:off x="2088" y="1368"/>
                <a:ext cx="72" cy="72"/>
              </a:xfrm>
              <a:prstGeom prst="ellipse">
                <a:avLst/>
              </a:prstGeom>
              <a:solidFill>
                <a:srgbClr val="99CC00">
                  <a:alpha val="39999"/>
                </a:srgbClr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Oval 200"/>
              <p:cNvSpPr>
                <a:spLocks noChangeArrowheads="1"/>
              </p:cNvSpPr>
              <p:nvPr/>
            </p:nvSpPr>
            <p:spPr bwMode="auto">
              <a:xfrm>
                <a:off x="2664" y="1248"/>
                <a:ext cx="72" cy="72"/>
              </a:xfrm>
              <a:prstGeom prst="ellipse">
                <a:avLst/>
              </a:prstGeom>
              <a:solidFill>
                <a:srgbClr val="B0F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Oval 201"/>
              <p:cNvSpPr>
                <a:spLocks noChangeArrowheads="1"/>
              </p:cNvSpPr>
              <p:nvPr/>
            </p:nvSpPr>
            <p:spPr bwMode="auto">
              <a:xfrm>
                <a:off x="2472" y="1200"/>
                <a:ext cx="72" cy="72"/>
              </a:xfrm>
              <a:prstGeom prst="ellipse">
                <a:avLst/>
              </a:prstGeom>
              <a:solidFill>
                <a:srgbClr val="A5E4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Oval 202"/>
              <p:cNvSpPr>
                <a:spLocks noChangeArrowheads="1"/>
              </p:cNvSpPr>
              <p:nvPr/>
            </p:nvSpPr>
            <p:spPr bwMode="auto">
              <a:xfrm>
                <a:off x="2880" y="1200"/>
                <a:ext cx="72" cy="72"/>
              </a:xfrm>
              <a:prstGeom prst="ellipse">
                <a:avLst/>
              </a:prstGeom>
              <a:solidFill>
                <a:srgbClr val="7AAE06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Oval 203"/>
              <p:cNvSpPr>
                <a:spLocks noChangeArrowheads="1"/>
              </p:cNvSpPr>
              <p:nvPr/>
            </p:nvSpPr>
            <p:spPr bwMode="auto">
              <a:xfrm>
                <a:off x="3216" y="1248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Oval 204"/>
              <p:cNvSpPr>
                <a:spLocks noChangeArrowheads="1"/>
              </p:cNvSpPr>
              <p:nvPr/>
            </p:nvSpPr>
            <p:spPr bwMode="auto">
              <a:xfrm>
                <a:off x="3072" y="1176"/>
                <a:ext cx="72" cy="72"/>
              </a:xfrm>
              <a:prstGeom prst="ellipse">
                <a:avLst/>
              </a:prstGeom>
              <a:solidFill>
                <a:srgbClr val="73FB0D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Oval 205"/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1" name="Oval 100"/>
            <p:cNvSpPr/>
            <p:nvPr/>
          </p:nvSpPr>
          <p:spPr>
            <a:xfrm>
              <a:off x="3455777" y="1874627"/>
              <a:ext cx="923925" cy="914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 rot="5400000" flipH="1" flipV="1">
              <a:off x="3806031" y="2048669"/>
              <a:ext cx="357188" cy="127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3736133" y="1933575"/>
              <a:ext cx="268592" cy="3510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/>
                <a:t>h</a:t>
              </a:r>
              <a:endParaRPr lang="en-US" sz="2400" b="1" i="1" dirty="0"/>
            </a:p>
          </p:txBody>
        </p:sp>
        <p:sp>
          <p:nvSpPr>
            <p:cNvPr id="106" name="Oval 105"/>
            <p:cNvSpPr/>
            <p:nvPr/>
          </p:nvSpPr>
          <p:spPr>
            <a:xfrm>
              <a:off x="4402348" y="2819400"/>
              <a:ext cx="609600" cy="6096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7" name="Straight Arrow Connector 106"/>
            <p:cNvCxnSpPr/>
            <p:nvPr/>
          </p:nvCxnSpPr>
          <p:spPr>
            <a:xfrm rot="16200000" flipV="1">
              <a:off x="4557895" y="2957694"/>
              <a:ext cx="330678" cy="233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/>
            <p:cNvSpPr txBox="1"/>
            <p:nvPr/>
          </p:nvSpPr>
          <p:spPr>
            <a:xfrm>
              <a:off x="4499610" y="2813844"/>
              <a:ext cx="247471" cy="304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/>
                <a:t>h</a:t>
              </a:r>
              <a:endParaRPr lang="en-US" sz="2000" b="1" i="1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85800" y="4800600"/>
            <a:ext cx="77593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If function smoothness varies spatially, we want to allow bandwidth h to </a:t>
            </a:r>
          </a:p>
          <a:p>
            <a:r>
              <a:rPr lang="en-US" sz="2000" dirty="0" smtClean="0"/>
              <a:t>depend on X</a:t>
            </a:r>
          </a:p>
          <a:p>
            <a:endParaRPr lang="en-US" sz="2000" dirty="0" smtClean="0"/>
          </a:p>
          <a:p>
            <a:r>
              <a:rPr lang="en-US" sz="2000" dirty="0" smtClean="0"/>
              <a:t>Local polynomials, </a:t>
            </a:r>
            <a:r>
              <a:rPr lang="en-US" sz="2000" dirty="0" err="1" smtClean="0"/>
              <a:t>splines</a:t>
            </a:r>
            <a:r>
              <a:rPr lang="en-US" sz="2000" dirty="0" smtClean="0"/>
              <a:t>, wavelets, regression trees …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Regression trees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89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992058"/>
            <a:ext cx="8610600" cy="272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9" name="TextBox 118"/>
          <p:cNvSpPr txBox="1"/>
          <p:nvPr/>
        </p:nvSpPr>
        <p:spPr>
          <a:xfrm>
            <a:off x="5257800" y="5726668"/>
            <a:ext cx="3709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Average (fit a constant ) on the leaves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7086600" y="1992868"/>
            <a:ext cx="1676400" cy="533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Num Children?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22" name="Straight Arrow Connector 121"/>
          <p:cNvCxnSpPr>
            <a:stCxn id="120" idx="2"/>
          </p:cNvCxnSpPr>
          <p:nvPr/>
        </p:nvCxnSpPr>
        <p:spPr>
          <a:xfrm rot="5400000">
            <a:off x="7010400" y="2450068"/>
            <a:ext cx="838200" cy="990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120" idx="2"/>
          </p:cNvCxnSpPr>
          <p:nvPr/>
        </p:nvCxnSpPr>
        <p:spPr>
          <a:xfrm rot="16200000" flipH="1">
            <a:off x="8001000" y="2450068"/>
            <a:ext cx="914400" cy="1066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6705600" y="2754868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≥ 2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458200" y="2754868"/>
            <a:ext cx="51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&lt; 2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7" name="Picture 12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rcRect l="31212" t="-22956" r="43818"/>
          <a:stretch>
            <a:fillRect/>
          </a:stretch>
        </p:blipFill>
        <p:spPr bwMode="auto">
          <a:xfrm>
            <a:off x="533400" y="2553223"/>
            <a:ext cx="609600" cy="408135"/>
          </a:xfrm>
          <a:prstGeom prst="rect">
            <a:avLst/>
          </a:prstGeom>
          <a:noFill/>
          <a:ln/>
          <a:effectLst/>
        </p:spPr>
      </p:pic>
      <p:pic>
        <p:nvPicPr>
          <p:cNvPr id="128" name="Picture 12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rcRect l="56182" t="-22956" r="25090"/>
          <a:stretch>
            <a:fillRect/>
          </a:stretch>
        </p:blipFill>
        <p:spPr bwMode="auto">
          <a:xfrm>
            <a:off x="1905000" y="2553223"/>
            <a:ext cx="457200" cy="408135"/>
          </a:xfrm>
          <a:prstGeom prst="rect">
            <a:avLst/>
          </a:prstGeom>
          <a:noFill/>
          <a:ln/>
          <a:effectLst/>
        </p:spPr>
      </p:pic>
      <p:pic>
        <p:nvPicPr>
          <p:cNvPr id="129" name="Picture 12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rcRect l="71788" t="-22956" r="3242"/>
          <a:stretch>
            <a:fillRect/>
          </a:stretch>
        </p:blipFill>
        <p:spPr bwMode="auto">
          <a:xfrm>
            <a:off x="3200400" y="2553223"/>
            <a:ext cx="609600" cy="408135"/>
          </a:xfrm>
          <a:prstGeom prst="rect">
            <a:avLst/>
          </a:prstGeom>
          <a:noFill/>
          <a:ln/>
          <a:effectLst/>
        </p:spPr>
      </p:pic>
      <p:pic>
        <p:nvPicPr>
          <p:cNvPr id="130" name="Picture 129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/>
          <a:srcRect l="87184" r="3429"/>
          <a:stretch>
            <a:fillRect/>
          </a:stretch>
        </p:blipFill>
        <p:spPr bwMode="auto">
          <a:xfrm>
            <a:off x="4038600" y="2689805"/>
            <a:ext cx="279069" cy="281995"/>
          </a:xfrm>
          <a:prstGeom prst="rect">
            <a:avLst/>
          </a:prstGeom>
          <a:noFill/>
          <a:ln/>
          <a:effectLst/>
        </p:spPr>
      </p:pic>
      <p:sp>
        <p:nvSpPr>
          <p:cNvPr id="16" name="TextBox 15"/>
          <p:cNvSpPr txBox="1"/>
          <p:nvPr/>
        </p:nvSpPr>
        <p:spPr>
          <a:xfrm>
            <a:off x="6828097" y="1383268"/>
            <a:ext cx="2087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Binary Decision Tree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Linear Regression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67" name="Picture 16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1267486" y="1600200"/>
            <a:ext cx="4371314" cy="726907"/>
          </a:xfrm>
          <a:prstGeom prst="rect">
            <a:avLst/>
          </a:prstGeom>
          <a:noFill/>
          <a:ln/>
          <a:effectLst/>
        </p:spPr>
      </p:pic>
      <p:sp>
        <p:nvSpPr>
          <p:cNvPr id="24" name="Oval 23"/>
          <p:cNvSpPr/>
          <p:nvPr/>
        </p:nvSpPr>
        <p:spPr>
          <a:xfrm>
            <a:off x="2430435" y="1998452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Picture 8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533400" y="2878348"/>
            <a:ext cx="358052" cy="252227"/>
          </a:xfrm>
          <a:prstGeom prst="rect">
            <a:avLst/>
          </a:prstGeom>
          <a:noFill/>
          <a:ln/>
          <a:effectLst/>
        </p:spPr>
      </p:pic>
      <p:sp>
        <p:nvSpPr>
          <p:cNvPr id="175" name="TextBox 174"/>
          <p:cNvSpPr txBox="1"/>
          <p:nvPr/>
        </p:nvSpPr>
        <p:spPr>
          <a:xfrm>
            <a:off x="863591" y="2743200"/>
            <a:ext cx="3369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 Class of Linear functions</a:t>
            </a:r>
            <a:endParaRPr lang="en-US" sz="2400" dirty="0"/>
          </a:p>
        </p:txBody>
      </p:sp>
      <p:pic>
        <p:nvPicPr>
          <p:cNvPr id="179" name="Picture 17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 bwMode="auto">
          <a:xfrm>
            <a:off x="1285621" y="3886200"/>
            <a:ext cx="2293402" cy="264899"/>
          </a:xfrm>
          <a:prstGeom prst="rect">
            <a:avLst/>
          </a:prstGeom>
          <a:noFill/>
          <a:ln/>
          <a:effectLst/>
        </p:spPr>
      </p:pic>
      <p:grpSp>
        <p:nvGrpSpPr>
          <p:cNvPr id="165" name="Group 164"/>
          <p:cNvGrpSpPr/>
          <p:nvPr/>
        </p:nvGrpSpPr>
        <p:grpSpPr bwMode="auto">
          <a:xfrm>
            <a:off x="4311613" y="2667000"/>
            <a:ext cx="4705807" cy="1806965"/>
            <a:chOff x="4311614" y="2667000"/>
            <a:chExt cx="4705807" cy="1806965"/>
          </a:xfrm>
        </p:grpSpPr>
        <p:grpSp>
          <p:nvGrpSpPr>
            <p:cNvPr id="99" name="Group 98"/>
            <p:cNvGrpSpPr/>
            <p:nvPr/>
          </p:nvGrpSpPr>
          <p:grpSpPr bwMode="auto">
            <a:xfrm>
              <a:off x="5808389" y="2949519"/>
              <a:ext cx="3200400" cy="1263142"/>
              <a:chOff x="4953000" y="4147058"/>
              <a:chExt cx="2286000" cy="1009615"/>
            </a:xfrm>
          </p:grpSpPr>
          <p:sp>
            <p:nvSpPr>
              <p:cNvPr id="100" name="Line 291"/>
              <p:cNvSpPr>
                <a:spLocks noChangeShapeType="1"/>
              </p:cNvSpPr>
              <p:nvPr/>
            </p:nvSpPr>
            <p:spPr bwMode="auto">
              <a:xfrm>
                <a:off x="4953000" y="5124923"/>
                <a:ext cx="22860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0550" y="44978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2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67028" y="471270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3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59488" y="46502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4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49060" y="45534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5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285774" y="4726461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6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27998" y="4686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7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9629" y="44581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8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4904" y="42295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09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76517" y="436292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0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8917" y="4305773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1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5829" y="4342286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2" name="Oval 424"/>
              <p:cNvSpPr>
                <a:spLocks noChangeAspect="1" noChangeArrowheads="1"/>
              </p:cNvSpPr>
              <p:nvPr/>
            </p:nvSpPr>
            <p:spPr bwMode="auto">
              <a:xfrm>
                <a:off x="5040313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3" name="Oval 425"/>
              <p:cNvSpPr>
                <a:spLocks noChangeAspect="1" noChangeArrowheads="1"/>
              </p:cNvSpPr>
              <p:nvPr/>
            </p:nvSpPr>
            <p:spPr bwMode="auto">
              <a:xfrm>
                <a:off x="65643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4" name="Oval 432"/>
              <p:cNvSpPr>
                <a:spLocks noChangeAspect="1" noChangeArrowheads="1"/>
              </p:cNvSpPr>
              <p:nvPr/>
            </p:nvSpPr>
            <p:spPr bwMode="auto">
              <a:xfrm>
                <a:off x="5126038" y="511001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5" name="Oval 433"/>
              <p:cNvSpPr>
                <a:spLocks noChangeAspect="1" noChangeArrowheads="1"/>
              </p:cNvSpPr>
              <p:nvPr/>
            </p:nvSpPr>
            <p:spPr bwMode="auto">
              <a:xfrm>
                <a:off x="5181601" y="5107990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6" name="Oval 434"/>
              <p:cNvSpPr>
                <a:spLocks noChangeAspect="1" noChangeArrowheads="1"/>
              </p:cNvSpPr>
              <p:nvPr/>
            </p:nvSpPr>
            <p:spPr bwMode="auto">
              <a:xfrm>
                <a:off x="52863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7" name="Oval 435"/>
              <p:cNvSpPr>
                <a:spLocks noChangeAspect="1" noChangeArrowheads="1"/>
              </p:cNvSpPr>
              <p:nvPr/>
            </p:nvSpPr>
            <p:spPr bwMode="auto">
              <a:xfrm>
                <a:off x="5400676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8" name="Oval 436"/>
              <p:cNvSpPr>
                <a:spLocks noChangeAspect="1" noChangeArrowheads="1"/>
              </p:cNvSpPr>
              <p:nvPr/>
            </p:nvSpPr>
            <p:spPr bwMode="auto">
              <a:xfrm>
                <a:off x="546893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19" name="Oval 437"/>
              <p:cNvSpPr>
                <a:spLocks noChangeAspect="1" noChangeArrowheads="1"/>
              </p:cNvSpPr>
              <p:nvPr/>
            </p:nvSpPr>
            <p:spPr bwMode="auto">
              <a:xfrm>
                <a:off x="55260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0" name="Oval 438"/>
              <p:cNvSpPr>
                <a:spLocks noChangeAspect="1" noChangeArrowheads="1"/>
              </p:cNvSpPr>
              <p:nvPr/>
            </p:nvSpPr>
            <p:spPr bwMode="auto">
              <a:xfrm>
                <a:off x="5629276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1" name="Oval 439"/>
              <p:cNvSpPr>
                <a:spLocks noChangeAspect="1" noChangeArrowheads="1"/>
              </p:cNvSpPr>
              <p:nvPr/>
            </p:nvSpPr>
            <p:spPr bwMode="auto">
              <a:xfrm>
                <a:off x="57546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2" name="Oval 440"/>
              <p:cNvSpPr>
                <a:spLocks noChangeAspect="1" noChangeArrowheads="1"/>
              </p:cNvSpPr>
              <p:nvPr/>
            </p:nvSpPr>
            <p:spPr bwMode="auto">
              <a:xfrm>
                <a:off x="59070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3" name="Oval 441"/>
              <p:cNvSpPr>
                <a:spLocks noChangeAspect="1" noChangeArrowheads="1"/>
              </p:cNvSpPr>
              <p:nvPr/>
            </p:nvSpPr>
            <p:spPr bwMode="auto">
              <a:xfrm>
                <a:off x="6059488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4" name="Oval 442"/>
              <p:cNvSpPr>
                <a:spLocks noChangeAspect="1" noChangeArrowheads="1"/>
              </p:cNvSpPr>
              <p:nvPr/>
            </p:nvSpPr>
            <p:spPr bwMode="auto">
              <a:xfrm>
                <a:off x="6134101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5" name="Oval 443"/>
              <p:cNvSpPr>
                <a:spLocks noChangeAspect="1" noChangeArrowheads="1"/>
              </p:cNvSpPr>
              <p:nvPr/>
            </p:nvSpPr>
            <p:spPr bwMode="auto">
              <a:xfrm>
                <a:off x="59832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6" name="Oval 444"/>
              <p:cNvSpPr>
                <a:spLocks noChangeAspect="1" noChangeArrowheads="1"/>
              </p:cNvSpPr>
              <p:nvPr/>
            </p:nvSpPr>
            <p:spPr bwMode="auto">
              <a:xfrm>
                <a:off x="581025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7" name="Oval 445"/>
              <p:cNvSpPr>
                <a:spLocks noChangeAspect="1" noChangeArrowheads="1"/>
              </p:cNvSpPr>
              <p:nvPr/>
            </p:nvSpPr>
            <p:spPr bwMode="auto">
              <a:xfrm>
                <a:off x="5678488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8" name="Oval 446"/>
              <p:cNvSpPr>
                <a:spLocks noChangeAspect="1" noChangeArrowheads="1"/>
              </p:cNvSpPr>
              <p:nvPr/>
            </p:nvSpPr>
            <p:spPr bwMode="auto">
              <a:xfrm>
                <a:off x="5334001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29" name="Oval 447"/>
              <p:cNvSpPr>
                <a:spLocks noChangeAspect="1" noChangeArrowheads="1"/>
              </p:cNvSpPr>
              <p:nvPr/>
            </p:nvSpPr>
            <p:spPr bwMode="auto">
              <a:xfrm>
                <a:off x="6299199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0" name="Oval 448"/>
              <p:cNvSpPr>
                <a:spLocks noChangeAspect="1" noChangeArrowheads="1"/>
              </p:cNvSpPr>
              <p:nvPr/>
            </p:nvSpPr>
            <p:spPr bwMode="auto">
              <a:xfrm>
                <a:off x="63357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1" name="Oval 449"/>
              <p:cNvSpPr>
                <a:spLocks noChangeAspect="1" noChangeArrowheads="1"/>
              </p:cNvSpPr>
              <p:nvPr/>
            </p:nvSpPr>
            <p:spPr bwMode="auto">
              <a:xfrm>
                <a:off x="6411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2" name="Oval 450"/>
              <p:cNvSpPr>
                <a:spLocks noChangeAspect="1" noChangeArrowheads="1"/>
              </p:cNvSpPr>
              <p:nvPr/>
            </p:nvSpPr>
            <p:spPr bwMode="auto">
              <a:xfrm>
                <a:off x="67167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3" name="Oval 451"/>
              <p:cNvSpPr>
                <a:spLocks noChangeAspect="1" noChangeArrowheads="1"/>
              </p:cNvSpPr>
              <p:nvPr/>
            </p:nvSpPr>
            <p:spPr bwMode="auto">
              <a:xfrm>
                <a:off x="6869112" y="5097847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4" name="Oval 452"/>
              <p:cNvSpPr>
                <a:spLocks noChangeAspect="1" noChangeArrowheads="1"/>
              </p:cNvSpPr>
              <p:nvPr/>
            </p:nvSpPr>
            <p:spPr bwMode="auto">
              <a:xfrm>
                <a:off x="7021512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5" name="Oval 453"/>
              <p:cNvSpPr>
                <a:spLocks noChangeAspect="1" noChangeArrowheads="1"/>
              </p:cNvSpPr>
              <p:nvPr/>
            </p:nvSpPr>
            <p:spPr bwMode="auto">
              <a:xfrm>
                <a:off x="7126287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6" name="Oval 454"/>
              <p:cNvSpPr>
                <a:spLocks noChangeAspect="1" noChangeArrowheads="1"/>
              </p:cNvSpPr>
              <p:nvPr/>
            </p:nvSpPr>
            <p:spPr bwMode="auto">
              <a:xfrm>
                <a:off x="6918324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7" name="Oval 455"/>
              <p:cNvSpPr>
                <a:spLocks noChangeAspect="1" noChangeArrowheads="1"/>
              </p:cNvSpPr>
              <p:nvPr/>
            </p:nvSpPr>
            <p:spPr bwMode="auto">
              <a:xfrm>
                <a:off x="67929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8" name="Oval 456"/>
              <p:cNvSpPr>
                <a:spLocks noChangeAspect="1" noChangeArrowheads="1"/>
              </p:cNvSpPr>
              <p:nvPr/>
            </p:nvSpPr>
            <p:spPr bwMode="auto">
              <a:xfrm>
                <a:off x="66405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39" name="Oval 457"/>
              <p:cNvSpPr>
                <a:spLocks noChangeAspect="1" noChangeArrowheads="1"/>
              </p:cNvSpPr>
              <p:nvPr/>
            </p:nvSpPr>
            <p:spPr bwMode="auto">
              <a:xfrm>
                <a:off x="64881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0" name="Oval 458"/>
              <p:cNvSpPr>
                <a:spLocks noChangeAspect="1" noChangeArrowheads="1"/>
              </p:cNvSpPr>
              <p:nvPr/>
            </p:nvSpPr>
            <p:spPr bwMode="auto">
              <a:xfrm>
                <a:off x="7061199" y="5083648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1" name="Oval 459"/>
              <p:cNvSpPr>
                <a:spLocks noChangeAspect="1" noChangeArrowheads="1"/>
              </p:cNvSpPr>
              <p:nvPr/>
            </p:nvSpPr>
            <p:spPr bwMode="auto">
              <a:xfrm>
                <a:off x="6602412" y="5095819"/>
                <a:ext cx="36513" cy="4665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3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77979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4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30379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5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6066917" y="45429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6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76367" y="4655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7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75496" y="461911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8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82427" y="4579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49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87058" y="4528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0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28774" y="41470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1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683946" y="4299458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2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755346" y="41984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3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325427" y="4274629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4" name="Oval 296"/>
              <p:cNvSpPr>
                <a:spLocks noChangeAspect="1" noChangeArrowheads="1"/>
              </p:cNvSpPr>
              <p:nvPr/>
            </p:nvSpPr>
            <p:spPr bwMode="auto">
              <a:xfrm rot="18549981">
                <a:off x="5669353" y="45587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5" name="Oval 297"/>
              <p:cNvSpPr>
                <a:spLocks noChangeAspect="1" noChangeArrowheads="1"/>
              </p:cNvSpPr>
              <p:nvPr/>
            </p:nvSpPr>
            <p:spPr bwMode="auto">
              <a:xfrm rot="18549981">
                <a:off x="582175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6" name="Oval 298"/>
              <p:cNvSpPr>
                <a:spLocks noChangeAspect="1" noChangeArrowheads="1"/>
              </p:cNvSpPr>
              <p:nvPr/>
            </p:nvSpPr>
            <p:spPr bwMode="auto">
              <a:xfrm rot="18549981">
                <a:off x="5993346" y="47111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7" name="Oval 299"/>
              <p:cNvSpPr>
                <a:spLocks noChangeAspect="1" noChangeArrowheads="1"/>
              </p:cNvSpPr>
              <p:nvPr/>
            </p:nvSpPr>
            <p:spPr bwMode="auto">
              <a:xfrm rot="18549981">
                <a:off x="5467741" y="46142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8" name="Oval 300"/>
              <p:cNvSpPr>
                <a:spLocks noChangeAspect="1" noChangeArrowheads="1"/>
              </p:cNvSpPr>
              <p:nvPr/>
            </p:nvSpPr>
            <p:spPr bwMode="auto">
              <a:xfrm rot="18549981">
                <a:off x="5332803" y="4787335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59" name="Oval 301"/>
              <p:cNvSpPr>
                <a:spLocks noChangeAspect="1" noChangeArrowheads="1"/>
              </p:cNvSpPr>
              <p:nvPr/>
            </p:nvSpPr>
            <p:spPr bwMode="auto">
              <a:xfrm rot="18549981">
                <a:off x="5104203" y="4747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0" name="Oval 302"/>
              <p:cNvSpPr>
                <a:spLocks noChangeAspect="1" noChangeArrowheads="1"/>
              </p:cNvSpPr>
              <p:nvPr/>
            </p:nvSpPr>
            <p:spPr bwMode="auto">
              <a:xfrm rot="18549981">
                <a:off x="6178432" y="45190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1" name="Oval 303"/>
              <p:cNvSpPr>
                <a:spLocks noChangeAspect="1" noChangeArrowheads="1"/>
              </p:cNvSpPr>
              <p:nvPr/>
            </p:nvSpPr>
            <p:spPr bwMode="auto">
              <a:xfrm rot="18549981">
                <a:off x="6473707" y="42904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2" name="Oval 304"/>
              <p:cNvSpPr>
                <a:spLocks noChangeAspect="1" noChangeArrowheads="1"/>
              </p:cNvSpPr>
              <p:nvPr/>
            </p:nvSpPr>
            <p:spPr bwMode="auto">
              <a:xfrm rot="18549981">
                <a:off x="6592060" y="442379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3" name="Oval 305"/>
              <p:cNvSpPr>
                <a:spLocks noChangeAspect="1" noChangeArrowheads="1"/>
              </p:cNvSpPr>
              <p:nvPr/>
            </p:nvSpPr>
            <p:spPr bwMode="auto">
              <a:xfrm rot="18549981">
                <a:off x="6827720" y="4366647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164" name="Oval 306"/>
              <p:cNvSpPr>
                <a:spLocks noChangeAspect="1" noChangeArrowheads="1"/>
              </p:cNvSpPr>
              <p:nvPr/>
            </p:nvSpPr>
            <p:spPr bwMode="auto">
              <a:xfrm rot="18549981">
                <a:off x="6254632" y="4403160"/>
                <a:ext cx="36513" cy="36513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en-US" sz="2400">
                  <a:solidFill>
                    <a:schemeClr val="tx2"/>
                  </a:solidFill>
                  <a:latin typeface="Comic Sans MS" pitchFamily="66" charset="0"/>
                </a:endParaRPr>
              </a:p>
            </p:txBody>
          </p:sp>
        </p:grpSp>
        <p:pic>
          <p:nvPicPr>
            <p:cNvPr id="182" name="Picture 181" descr="txp_fi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6146290" y="4288861"/>
              <a:ext cx="238331" cy="18510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88" name="Picture 187" descr="txp_fi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6195887" y="3222061"/>
              <a:ext cx="212444" cy="185391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98" name="Picture 97" descr="txp_fi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8357365" y="2667000"/>
              <a:ext cx="660056" cy="273924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169" name="Straight Connector 168"/>
            <p:cNvCxnSpPr/>
            <p:nvPr/>
          </p:nvCxnSpPr>
          <p:spPr bwMode="auto">
            <a:xfrm flipV="1">
              <a:off x="5884589" y="2993461"/>
              <a:ext cx="2895600" cy="76200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Left Brace 179"/>
            <p:cNvSpPr/>
            <p:nvPr/>
          </p:nvSpPr>
          <p:spPr bwMode="auto">
            <a:xfrm>
              <a:off x="5707658" y="3781339"/>
              <a:ext cx="152400" cy="381000"/>
            </a:xfrm>
            <a:prstGeom prst="leftBrac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/>
            <p:cNvSpPr txBox="1"/>
            <p:nvPr/>
          </p:nvSpPr>
          <p:spPr bwMode="auto">
            <a:xfrm>
              <a:off x="4311614" y="3790585"/>
              <a:ext cx="14419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1B739"/>
                  </a:solidFill>
                  <a:latin typeface="Symbol" pitchFamily="18" charset="2"/>
                  <a:cs typeface="Times New Roman" pitchFamily="18" charset="0"/>
                </a:rPr>
                <a:t>b</a:t>
              </a:r>
              <a:r>
                <a:rPr lang="en-US" sz="1200" b="1" dirty="0" smtClean="0">
                  <a:solidFill>
                    <a:srgbClr val="01B739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i="1" dirty="0" smtClean="0">
                  <a:solidFill>
                    <a:srgbClr val="01B739"/>
                  </a:solidFill>
                </a:rPr>
                <a:t> </a:t>
              </a:r>
              <a:r>
                <a:rPr lang="en-US" b="1" dirty="0" smtClean="0">
                  <a:solidFill>
                    <a:srgbClr val="01B739"/>
                  </a:solidFill>
                </a:rPr>
                <a:t>- intercept</a:t>
              </a:r>
              <a:endParaRPr lang="en-US" b="1" dirty="0">
                <a:solidFill>
                  <a:srgbClr val="01B739"/>
                </a:solidFill>
              </a:endParaRPr>
            </a:p>
          </p:txBody>
        </p:sp>
        <p:cxnSp>
          <p:nvCxnSpPr>
            <p:cNvPr id="183" name="Straight Connector 182"/>
            <p:cNvCxnSpPr/>
            <p:nvPr/>
          </p:nvCxnSpPr>
          <p:spPr bwMode="auto">
            <a:xfrm>
              <a:off x="7077911" y="3459287"/>
              <a:ext cx="786384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 bwMode="auto">
            <a:xfrm rot="5400000" flipH="1" flipV="1">
              <a:off x="7752283" y="3352819"/>
              <a:ext cx="22860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TextBox 185"/>
            <p:cNvSpPr txBox="1"/>
            <p:nvPr/>
          </p:nvSpPr>
          <p:spPr bwMode="auto">
            <a:xfrm>
              <a:off x="7408589" y="3420633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FF0000"/>
                  </a:solidFill>
                  <a:latin typeface="Symbol" pitchFamily="18" charset="2"/>
                  <a:ea typeface="Batang" pitchFamily="18" charset="-127"/>
                  <a:cs typeface="Arial"/>
                </a:rPr>
                <a:t>b</a:t>
              </a:r>
              <a:r>
                <a:rPr lang="en-US" sz="1200" b="1" dirty="0" smtClean="0">
                  <a:solidFill>
                    <a:srgbClr val="FF0000"/>
                  </a:solidFill>
                  <a:ea typeface="Batang" pitchFamily="18" charset="-127"/>
                  <a:cs typeface="Arial"/>
                </a:rPr>
                <a:t>2</a:t>
              </a:r>
              <a:r>
                <a:rPr lang="en-US" b="1" i="1" dirty="0" smtClean="0">
                  <a:solidFill>
                    <a:srgbClr val="FF0000"/>
                  </a:solidFill>
                </a:rPr>
                <a:t> </a:t>
              </a:r>
              <a:r>
                <a:rPr lang="en-US" b="1" dirty="0" smtClean="0">
                  <a:solidFill>
                    <a:srgbClr val="FF0000"/>
                  </a:solidFill>
                </a:rPr>
                <a:t>= slope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381000" y="3440668"/>
            <a:ext cx="1747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Uni-variate</a:t>
            </a:r>
            <a:r>
              <a:rPr lang="en-US" dirty="0" smtClean="0"/>
              <a:t> case:</a:t>
            </a:r>
            <a:endParaRPr lang="en-US" dirty="0"/>
          </a:p>
        </p:txBody>
      </p:sp>
      <p:grpSp>
        <p:nvGrpSpPr>
          <p:cNvPr id="94" name="Group 93"/>
          <p:cNvGrpSpPr/>
          <p:nvPr/>
        </p:nvGrpSpPr>
        <p:grpSpPr>
          <a:xfrm>
            <a:off x="381000" y="4812268"/>
            <a:ext cx="7665056" cy="932760"/>
            <a:chOff x="381000" y="4812268"/>
            <a:chExt cx="7665056" cy="932760"/>
          </a:xfrm>
        </p:grpSpPr>
        <p:sp>
          <p:nvSpPr>
            <p:cNvPr id="92" name="TextBox 91"/>
            <p:cNvSpPr txBox="1"/>
            <p:nvPr/>
          </p:nvSpPr>
          <p:spPr>
            <a:xfrm>
              <a:off x="381000" y="4812268"/>
              <a:ext cx="19268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Multi-</a:t>
              </a:r>
              <a:r>
                <a:rPr lang="en-US" dirty="0" err="1" smtClean="0"/>
                <a:t>variate</a:t>
              </a:r>
              <a:r>
                <a:rPr lang="en-US" dirty="0" smtClean="0"/>
                <a:t> case:</a:t>
              </a:r>
              <a:endParaRPr lang="en-US" dirty="0"/>
            </a:p>
          </p:txBody>
        </p:sp>
        <p:pic>
          <p:nvPicPr>
            <p:cNvPr id="195" name="Picture 194" descr="txp_fi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8" cstate="print"/>
            <a:stretch>
              <a:fillRect/>
            </a:stretch>
          </p:blipFill>
          <p:spPr bwMode="auto">
            <a:xfrm>
              <a:off x="638017" y="5315174"/>
              <a:ext cx="7408039" cy="325092"/>
            </a:xfrm>
            <a:prstGeom prst="rect">
              <a:avLst/>
            </a:prstGeom>
            <a:noFill/>
            <a:ln/>
            <a:effectLst/>
          </p:spPr>
        </p:pic>
        <p:cxnSp>
          <p:nvCxnSpPr>
            <p:cNvPr id="96" name="Straight Arrow Connector 95"/>
            <p:cNvCxnSpPr/>
            <p:nvPr/>
          </p:nvCxnSpPr>
          <p:spPr>
            <a:xfrm rot="5400000" flipH="1" flipV="1">
              <a:off x="4419600" y="5211628"/>
              <a:ext cx="609600" cy="4572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>
              <a:off x="4876800" y="48768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404913" y="6065422"/>
            <a:ext cx="7026346" cy="411578"/>
            <a:chOff x="1404913" y="6065422"/>
            <a:chExt cx="7026346" cy="411578"/>
          </a:xfrm>
        </p:grpSpPr>
        <p:pic>
          <p:nvPicPr>
            <p:cNvPr id="196" name="Picture 195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9" cstate="print"/>
            <a:stretch>
              <a:fillRect/>
            </a:stretch>
          </p:blipFill>
          <p:spPr bwMode="auto">
            <a:xfrm>
              <a:off x="1404913" y="6172200"/>
              <a:ext cx="742996" cy="25244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97" name="Picture 196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0" cstate="print"/>
            <a:stretch>
              <a:fillRect/>
            </a:stretch>
          </p:blipFill>
          <p:spPr bwMode="auto">
            <a:xfrm>
              <a:off x="3701570" y="6065422"/>
              <a:ext cx="2441351" cy="33193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73" name="TextBox 172"/>
            <p:cNvSpPr txBox="1"/>
            <p:nvPr/>
          </p:nvSpPr>
          <p:spPr>
            <a:xfrm>
              <a:off x="2743200" y="6107668"/>
              <a:ext cx="3640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where                                                     ,</a:t>
              </a:r>
              <a:endParaRPr lang="en-US" dirty="0"/>
            </a:p>
          </p:txBody>
        </p:sp>
        <p:pic>
          <p:nvPicPr>
            <p:cNvPr id="176" name="Picture 175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1" cstate="print"/>
            <a:stretch>
              <a:fillRect/>
            </a:stretch>
          </p:blipFill>
          <p:spPr bwMode="auto">
            <a:xfrm>
              <a:off x="6494572" y="6096000"/>
              <a:ext cx="1936687" cy="331936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8" name="Rectangle 177"/>
          <p:cNvSpPr/>
          <p:nvPr/>
        </p:nvSpPr>
        <p:spPr>
          <a:xfrm>
            <a:off x="5943600" y="1752600"/>
            <a:ext cx="2853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Least Squares Estimator</a:t>
            </a:r>
          </a:p>
        </p:txBody>
      </p:sp>
      <p:sp>
        <p:nvSpPr>
          <p:cNvPr id="142" name="Line 291"/>
          <p:cNvSpPr>
            <a:spLocks noChangeShapeType="1"/>
          </p:cNvSpPr>
          <p:nvPr/>
        </p:nvSpPr>
        <p:spPr bwMode="auto">
          <a:xfrm flipH="1" flipV="1">
            <a:off x="5867400" y="2514600"/>
            <a:ext cx="17188" cy="16583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14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175"/>
          <p:cNvGrpSpPr/>
          <p:nvPr/>
        </p:nvGrpSpPr>
        <p:grpSpPr>
          <a:xfrm>
            <a:off x="1722082" y="1474511"/>
            <a:ext cx="2798162" cy="2716489"/>
            <a:chOff x="5514975" y="2689225"/>
            <a:chExt cx="2101850" cy="2101850"/>
          </a:xfrm>
        </p:grpSpPr>
        <p:sp>
          <p:nvSpPr>
            <p:cNvPr id="174" name="Rectangle 107"/>
            <p:cNvSpPr>
              <a:spLocks noChangeArrowheads="1"/>
            </p:cNvSpPr>
            <p:nvPr/>
          </p:nvSpPr>
          <p:spPr bwMode="auto">
            <a:xfrm>
              <a:off x="5514975" y="2689225"/>
              <a:ext cx="2101850" cy="2101850"/>
            </a:xfrm>
            <a:prstGeom prst="rect">
              <a:avLst/>
            </a:prstGeom>
            <a:gradFill rotWithShape="1">
              <a:gsLst>
                <a:gs pos="0">
                  <a:srgbClr val="CCFF33">
                    <a:alpha val="80000"/>
                  </a:srgbClr>
                </a:gs>
                <a:gs pos="100000">
                  <a:srgbClr val="009900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Freeform 108"/>
            <p:cNvSpPr>
              <a:spLocks/>
            </p:cNvSpPr>
            <p:nvPr/>
          </p:nvSpPr>
          <p:spPr bwMode="auto">
            <a:xfrm>
              <a:off x="5891213" y="3070225"/>
              <a:ext cx="1347788" cy="1408113"/>
            </a:xfrm>
            <a:custGeom>
              <a:avLst/>
              <a:gdLst/>
              <a:ahLst/>
              <a:cxnLst>
                <a:cxn ang="0">
                  <a:pos x="159" y="777"/>
                </a:cxn>
                <a:cxn ang="0">
                  <a:pos x="11" y="535"/>
                </a:cxn>
                <a:cxn ang="0">
                  <a:pos x="93" y="391"/>
                </a:cxn>
                <a:cxn ang="0">
                  <a:pos x="375" y="346"/>
                </a:cxn>
                <a:cxn ang="0">
                  <a:pos x="602" y="2"/>
                </a:cxn>
                <a:cxn ang="0">
                  <a:pos x="822" y="335"/>
                </a:cxn>
                <a:cxn ang="0">
                  <a:pos x="765" y="617"/>
                </a:cxn>
                <a:cxn ang="0">
                  <a:pos x="404" y="860"/>
                </a:cxn>
                <a:cxn ang="0">
                  <a:pos x="159" y="777"/>
                </a:cxn>
              </a:cxnLst>
              <a:rect l="0" t="0" r="r" b="b"/>
              <a:pathLst>
                <a:path w="849" h="887">
                  <a:moveTo>
                    <a:pt x="159" y="777"/>
                  </a:moveTo>
                  <a:cubicBezTo>
                    <a:pt x="150" y="711"/>
                    <a:pt x="22" y="599"/>
                    <a:pt x="11" y="535"/>
                  </a:cubicBezTo>
                  <a:cubicBezTo>
                    <a:pt x="0" y="471"/>
                    <a:pt x="32" y="422"/>
                    <a:pt x="93" y="391"/>
                  </a:cubicBezTo>
                  <a:cubicBezTo>
                    <a:pt x="154" y="360"/>
                    <a:pt x="290" y="411"/>
                    <a:pt x="375" y="346"/>
                  </a:cubicBezTo>
                  <a:cubicBezTo>
                    <a:pt x="460" y="281"/>
                    <a:pt x="528" y="4"/>
                    <a:pt x="602" y="2"/>
                  </a:cubicBezTo>
                  <a:cubicBezTo>
                    <a:pt x="676" y="0"/>
                    <a:pt x="795" y="232"/>
                    <a:pt x="822" y="335"/>
                  </a:cubicBezTo>
                  <a:cubicBezTo>
                    <a:pt x="849" y="438"/>
                    <a:pt x="835" y="530"/>
                    <a:pt x="765" y="617"/>
                  </a:cubicBezTo>
                  <a:cubicBezTo>
                    <a:pt x="695" y="704"/>
                    <a:pt x="505" y="833"/>
                    <a:pt x="404" y="860"/>
                  </a:cubicBezTo>
                  <a:cubicBezTo>
                    <a:pt x="303" y="887"/>
                    <a:pt x="210" y="794"/>
                    <a:pt x="159" y="77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100000">
                  <a:srgbClr val="F4640C"/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Regression trees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90</a:t>
            </a:fld>
            <a:endParaRPr lang="en-US"/>
          </a:p>
        </p:txBody>
      </p:sp>
      <p:grpSp>
        <p:nvGrpSpPr>
          <p:cNvPr id="4" name="Group 109"/>
          <p:cNvGrpSpPr>
            <a:grpSpLocks/>
          </p:cNvGrpSpPr>
          <p:nvPr/>
        </p:nvGrpSpPr>
        <p:grpSpPr bwMode="auto">
          <a:xfrm>
            <a:off x="1828800" y="1447800"/>
            <a:ext cx="2667000" cy="2743200"/>
            <a:chOff x="2010" y="1176"/>
            <a:chExt cx="1302" cy="1314"/>
          </a:xfrm>
        </p:grpSpPr>
        <p:sp>
          <p:nvSpPr>
            <p:cNvPr id="5" name="Oval 110"/>
            <p:cNvSpPr>
              <a:spLocks noChangeArrowheads="1"/>
            </p:cNvSpPr>
            <p:nvPr/>
          </p:nvSpPr>
          <p:spPr bwMode="auto">
            <a:xfrm>
              <a:off x="2928" y="1488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Oval 111"/>
            <p:cNvSpPr>
              <a:spLocks noChangeArrowheads="1"/>
            </p:cNvSpPr>
            <p:nvPr/>
          </p:nvSpPr>
          <p:spPr bwMode="auto">
            <a:xfrm>
              <a:off x="2259" y="1685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112"/>
            <p:cNvSpPr>
              <a:spLocks noChangeArrowheads="1"/>
            </p:cNvSpPr>
            <p:nvPr/>
          </p:nvSpPr>
          <p:spPr bwMode="auto">
            <a:xfrm>
              <a:off x="3146" y="146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113"/>
            <p:cNvSpPr>
              <a:spLocks noChangeArrowheads="1"/>
            </p:cNvSpPr>
            <p:nvPr/>
          </p:nvSpPr>
          <p:spPr bwMode="auto">
            <a:xfrm>
              <a:off x="2573" y="1539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114"/>
            <p:cNvSpPr>
              <a:spLocks noChangeArrowheads="1"/>
            </p:cNvSpPr>
            <p:nvPr/>
          </p:nvSpPr>
          <p:spPr bwMode="auto">
            <a:xfrm>
              <a:off x="2160" y="206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115"/>
            <p:cNvSpPr>
              <a:spLocks noChangeArrowheads="1"/>
            </p:cNvSpPr>
            <p:nvPr/>
          </p:nvSpPr>
          <p:spPr bwMode="auto">
            <a:xfrm>
              <a:off x="2403" y="1636"/>
              <a:ext cx="72" cy="72"/>
            </a:xfrm>
            <a:prstGeom prst="ellipse">
              <a:avLst/>
            </a:prstGeom>
            <a:solidFill>
              <a:srgbClr val="B0F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16"/>
            <p:cNvSpPr>
              <a:spLocks noChangeArrowheads="1"/>
            </p:cNvSpPr>
            <p:nvPr/>
          </p:nvSpPr>
          <p:spPr bwMode="auto">
            <a:xfrm>
              <a:off x="2186" y="168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7"/>
            <p:cNvSpPr>
              <a:spLocks noChangeArrowheads="1"/>
            </p:cNvSpPr>
            <p:nvPr/>
          </p:nvSpPr>
          <p:spPr bwMode="auto">
            <a:xfrm>
              <a:off x="2234" y="1926"/>
              <a:ext cx="72" cy="72"/>
            </a:xfrm>
            <a:prstGeom prst="ellipse">
              <a:avLst/>
            </a:prstGeom>
            <a:solidFill>
              <a:srgbClr val="FF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18"/>
            <p:cNvSpPr>
              <a:spLocks noChangeArrowheads="1"/>
            </p:cNvSpPr>
            <p:nvPr/>
          </p:nvSpPr>
          <p:spPr bwMode="auto">
            <a:xfrm>
              <a:off x="2355" y="1902"/>
              <a:ext cx="72" cy="72"/>
            </a:xfrm>
            <a:prstGeom prst="ellipse">
              <a:avLst/>
            </a:prstGeom>
            <a:solidFill>
              <a:srgbClr val="FFA41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>
              <a:off x="2016" y="166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20"/>
            <p:cNvSpPr>
              <a:spLocks noChangeArrowheads="1"/>
            </p:cNvSpPr>
            <p:nvPr/>
          </p:nvSpPr>
          <p:spPr bwMode="auto">
            <a:xfrm>
              <a:off x="2331" y="1539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21"/>
            <p:cNvSpPr>
              <a:spLocks noChangeArrowheads="1"/>
            </p:cNvSpPr>
            <p:nvPr/>
          </p:nvSpPr>
          <p:spPr bwMode="auto">
            <a:xfrm>
              <a:off x="2549" y="1926"/>
              <a:ext cx="72" cy="72"/>
            </a:xfrm>
            <a:prstGeom prst="ellipse">
              <a:avLst/>
            </a:prstGeom>
            <a:solidFill>
              <a:srgbClr val="FF66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22"/>
            <p:cNvSpPr>
              <a:spLocks noChangeArrowheads="1"/>
            </p:cNvSpPr>
            <p:nvPr/>
          </p:nvSpPr>
          <p:spPr bwMode="auto">
            <a:xfrm>
              <a:off x="2670" y="1805"/>
              <a:ext cx="72" cy="72"/>
            </a:xfrm>
            <a:prstGeom prst="ellipse">
              <a:avLst/>
            </a:prstGeom>
            <a:solidFill>
              <a:srgbClr val="FF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23"/>
            <p:cNvSpPr>
              <a:spLocks noChangeArrowheads="1"/>
            </p:cNvSpPr>
            <p:nvPr/>
          </p:nvSpPr>
          <p:spPr bwMode="auto">
            <a:xfrm>
              <a:off x="2936" y="1951"/>
              <a:ext cx="72" cy="72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24"/>
            <p:cNvSpPr>
              <a:spLocks noChangeArrowheads="1"/>
            </p:cNvSpPr>
            <p:nvPr/>
          </p:nvSpPr>
          <p:spPr bwMode="auto">
            <a:xfrm>
              <a:off x="2766" y="1926"/>
              <a:ext cx="72" cy="72"/>
            </a:xfrm>
            <a:prstGeom prst="ellipse">
              <a:avLst/>
            </a:prstGeom>
            <a:solidFill>
              <a:srgbClr val="FA91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25"/>
            <p:cNvSpPr>
              <a:spLocks noChangeArrowheads="1"/>
            </p:cNvSpPr>
            <p:nvPr/>
          </p:nvSpPr>
          <p:spPr bwMode="auto">
            <a:xfrm>
              <a:off x="2210" y="1491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126"/>
            <p:cNvSpPr>
              <a:spLocks noChangeArrowheads="1"/>
            </p:cNvSpPr>
            <p:nvPr/>
          </p:nvSpPr>
          <p:spPr bwMode="auto">
            <a:xfrm>
              <a:off x="2428" y="1467"/>
              <a:ext cx="72" cy="72"/>
            </a:xfrm>
            <a:prstGeom prst="ellipse">
              <a:avLst/>
            </a:prstGeom>
            <a:solidFill>
              <a:srgbClr val="92D05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127"/>
            <p:cNvSpPr>
              <a:spLocks noChangeArrowheads="1"/>
            </p:cNvSpPr>
            <p:nvPr/>
          </p:nvSpPr>
          <p:spPr bwMode="auto">
            <a:xfrm>
              <a:off x="2670" y="1636"/>
              <a:ext cx="72" cy="72"/>
            </a:xfrm>
            <a:prstGeom prst="ellipse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128"/>
            <p:cNvSpPr>
              <a:spLocks noChangeArrowheads="1"/>
            </p:cNvSpPr>
            <p:nvPr/>
          </p:nvSpPr>
          <p:spPr bwMode="auto">
            <a:xfrm>
              <a:off x="2065" y="1927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129"/>
            <p:cNvSpPr>
              <a:spLocks noChangeArrowheads="1"/>
            </p:cNvSpPr>
            <p:nvPr/>
          </p:nvSpPr>
          <p:spPr bwMode="auto">
            <a:xfrm>
              <a:off x="2500" y="1733"/>
              <a:ext cx="72" cy="72"/>
            </a:xfrm>
            <a:prstGeom prst="ellipse">
              <a:avLst/>
            </a:prstGeom>
            <a:solidFill>
              <a:srgbClr val="E5FC7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130"/>
            <p:cNvSpPr>
              <a:spLocks noChangeArrowheads="1"/>
            </p:cNvSpPr>
            <p:nvPr/>
          </p:nvSpPr>
          <p:spPr bwMode="auto">
            <a:xfrm>
              <a:off x="2283" y="1781"/>
              <a:ext cx="72" cy="72"/>
            </a:xfrm>
            <a:prstGeom prst="ellipse">
              <a:avLst/>
            </a:prstGeom>
            <a:solidFill>
              <a:srgbClr val="FF66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2331" y="2023"/>
              <a:ext cx="72" cy="72"/>
            </a:xfrm>
            <a:prstGeom prst="ellipse">
              <a:avLst/>
            </a:prstGeom>
            <a:solidFill>
              <a:srgbClr val="FF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132"/>
            <p:cNvSpPr>
              <a:spLocks noChangeArrowheads="1"/>
            </p:cNvSpPr>
            <p:nvPr/>
          </p:nvSpPr>
          <p:spPr bwMode="auto">
            <a:xfrm>
              <a:off x="2742" y="2072"/>
              <a:ext cx="72" cy="72"/>
            </a:xfrm>
            <a:prstGeom prst="ellipse">
              <a:avLst/>
            </a:prstGeom>
            <a:solidFill>
              <a:srgbClr val="FF66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133"/>
            <p:cNvSpPr>
              <a:spLocks noChangeArrowheads="1"/>
            </p:cNvSpPr>
            <p:nvPr/>
          </p:nvSpPr>
          <p:spPr bwMode="auto">
            <a:xfrm>
              <a:off x="2960" y="1805"/>
              <a:ext cx="72" cy="72"/>
            </a:xfrm>
            <a:prstGeom prst="ellipse">
              <a:avLst/>
            </a:prstGeom>
            <a:solidFill>
              <a:srgbClr val="FF505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134"/>
            <p:cNvSpPr>
              <a:spLocks noChangeArrowheads="1"/>
            </p:cNvSpPr>
            <p:nvPr/>
          </p:nvSpPr>
          <p:spPr bwMode="auto">
            <a:xfrm>
              <a:off x="3226" y="1854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135"/>
            <p:cNvSpPr>
              <a:spLocks noChangeArrowheads="1"/>
            </p:cNvSpPr>
            <p:nvPr/>
          </p:nvSpPr>
          <p:spPr bwMode="auto">
            <a:xfrm>
              <a:off x="2936" y="2072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136"/>
            <p:cNvSpPr>
              <a:spLocks noChangeArrowheads="1"/>
            </p:cNvSpPr>
            <p:nvPr/>
          </p:nvSpPr>
          <p:spPr bwMode="auto">
            <a:xfrm>
              <a:off x="2137" y="1854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137"/>
            <p:cNvSpPr>
              <a:spLocks noChangeArrowheads="1"/>
            </p:cNvSpPr>
            <p:nvPr/>
          </p:nvSpPr>
          <p:spPr bwMode="auto">
            <a:xfrm>
              <a:off x="2352" y="2160"/>
              <a:ext cx="72" cy="72"/>
            </a:xfrm>
            <a:prstGeom prst="ellipse">
              <a:avLst/>
            </a:prstGeom>
            <a:solidFill>
              <a:srgbClr val="DDB64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138"/>
            <p:cNvSpPr>
              <a:spLocks noChangeArrowheads="1"/>
            </p:cNvSpPr>
            <p:nvPr/>
          </p:nvSpPr>
          <p:spPr bwMode="auto">
            <a:xfrm>
              <a:off x="3049" y="153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139"/>
            <p:cNvSpPr>
              <a:spLocks noChangeArrowheads="1"/>
            </p:cNvSpPr>
            <p:nvPr/>
          </p:nvSpPr>
          <p:spPr bwMode="auto">
            <a:xfrm>
              <a:off x="2500" y="1612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Oval 140"/>
            <p:cNvSpPr>
              <a:spLocks noChangeArrowheads="1"/>
            </p:cNvSpPr>
            <p:nvPr/>
          </p:nvSpPr>
          <p:spPr bwMode="auto">
            <a:xfrm>
              <a:off x="2879" y="1390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Oval 141"/>
            <p:cNvSpPr>
              <a:spLocks noChangeArrowheads="1"/>
            </p:cNvSpPr>
            <p:nvPr/>
          </p:nvSpPr>
          <p:spPr bwMode="auto">
            <a:xfrm>
              <a:off x="3096" y="177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142"/>
            <p:cNvSpPr>
              <a:spLocks noChangeArrowheads="1"/>
            </p:cNvSpPr>
            <p:nvPr/>
          </p:nvSpPr>
          <p:spPr bwMode="auto">
            <a:xfrm>
              <a:off x="2760" y="1680"/>
              <a:ext cx="72" cy="72"/>
            </a:xfrm>
            <a:prstGeom prst="ellipse">
              <a:avLst/>
            </a:prstGeom>
            <a:solidFill>
              <a:srgbClr val="FFFF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143"/>
            <p:cNvSpPr>
              <a:spLocks noChangeArrowheads="1"/>
            </p:cNvSpPr>
            <p:nvPr/>
          </p:nvSpPr>
          <p:spPr bwMode="auto">
            <a:xfrm>
              <a:off x="2880" y="1680"/>
              <a:ext cx="72" cy="72"/>
            </a:xfrm>
            <a:prstGeom prst="ellipse">
              <a:avLst/>
            </a:prstGeom>
            <a:solidFill>
              <a:srgbClr val="FF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144"/>
            <p:cNvSpPr>
              <a:spLocks noChangeArrowheads="1"/>
            </p:cNvSpPr>
            <p:nvPr/>
          </p:nvSpPr>
          <p:spPr bwMode="auto">
            <a:xfrm>
              <a:off x="3056" y="1968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145"/>
            <p:cNvSpPr>
              <a:spLocks noChangeArrowheads="1"/>
            </p:cNvSpPr>
            <p:nvPr/>
          </p:nvSpPr>
          <p:spPr bwMode="auto">
            <a:xfrm>
              <a:off x="3066" y="2124"/>
              <a:ext cx="72" cy="72"/>
            </a:xfrm>
            <a:prstGeom prst="ellipse">
              <a:avLst/>
            </a:prstGeom>
            <a:solidFill>
              <a:srgbClr val="0080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146"/>
            <p:cNvSpPr>
              <a:spLocks noChangeArrowheads="1"/>
            </p:cNvSpPr>
            <p:nvPr/>
          </p:nvSpPr>
          <p:spPr bwMode="auto">
            <a:xfrm>
              <a:off x="2844" y="2010"/>
              <a:ext cx="72" cy="72"/>
            </a:xfrm>
            <a:prstGeom prst="ellipse">
              <a:avLst/>
            </a:prstGeom>
            <a:solidFill>
              <a:srgbClr val="FF505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Oval 147"/>
            <p:cNvSpPr>
              <a:spLocks noChangeArrowheads="1"/>
            </p:cNvSpPr>
            <p:nvPr/>
          </p:nvSpPr>
          <p:spPr bwMode="auto">
            <a:xfrm>
              <a:off x="2832" y="2208"/>
              <a:ext cx="72" cy="72"/>
            </a:xfrm>
            <a:prstGeom prst="ellipse">
              <a:avLst/>
            </a:prstGeom>
            <a:solidFill>
              <a:srgbClr val="339933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148"/>
            <p:cNvSpPr>
              <a:spLocks noChangeArrowheads="1"/>
            </p:cNvSpPr>
            <p:nvPr/>
          </p:nvSpPr>
          <p:spPr bwMode="auto">
            <a:xfrm>
              <a:off x="2592" y="2088"/>
              <a:ext cx="72" cy="72"/>
            </a:xfrm>
            <a:prstGeom prst="ellipse">
              <a:avLst/>
            </a:prstGeom>
            <a:solidFill>
              <a:srgbClr val="FF33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149"/>
            <p:cNvSpPr>
              <a:spLocks noChangeArrowheads="1"/>
            </p:cNvSpPr>
            <p:nvPr/>
          </p:nvSpPr>
          <p:spPr bwMode="auto">
            <a:xfrm>
              <a:off x="3192" y="168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150"/>
            <p:cNvSpPr>
              <a:spLocks noChangeArrowheads="1"/>
            </p:cNvSpPr>
            <p:nvPr/>
          </p:nvSpPr>
          <p:spPr bwMode="auto">
            <a:xfrm>
              <a:off x="3024" y="163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151"/>
            <p:cNvSpPr>
              <a:spLocks noChangeArrowheads="1"/>
            </p:cNvSpPr>
            <p:nvPr/>
          </p:nvSpPr>
          <p:spPr bwMode="auto">
            <a:xfrm>
              <a:off x="2808" y="1584"/>
              <a:ext cx="72" cy="72"/>
            </a:xfrm>
            <a:prstGeom prst="ellipse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152"/>
            <p:cNvSpPr>
              <a:spLocks noChangeArrowheads="1"/>
            </p:cNvSpPr>
            <p:nvPr/>
          </p:nvSpPr>
          <p:spPr bwMode="auto">
            <a:xfrm>
              <a:off x="3192" y="1992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Oval 153"/>
            <p:cNvSpPr>
              <a:spLocks noChangeArrowheads="1"/>
            </p:cNvSpPr>
            <p:nvPr/>
          </p:nvSpPr>
          <p:spPr bwMode="auto">
            <a:xfrm>
              <a:off x="2976" y="2232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154"/>
            <p:cNvSpPr>
              <a:spLocks noChangeArrowheads="1"/>
            </p:cNvSpPr>
            <p:nvPr/>
          </p:nvSpPr>
          <p:spPr bwMode="auto">
            <a:xfrm>
              <a:off x="2496" y="2088"/>
              <a:ext cx="72" cy="72"/>
            </a:xfrm>
            <a:prstGeom prst="ellipse">
              <a:avLst/>
            </a:prstGeom>
            <a:solidFill>
              <a:srgbClr val="FF66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155"/>
            <p:cNvSpPr>
              <a:spLocks noChangeArrowheads="1"/>
            </p:cNvSpPr>
            <p:nvPr/>
          </p:nvSpPr>
          <p:spPr bwMode="auto">
            <a:xfrm>
              <a:off x="2688" y="1344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156"/>
            <p:cNvSpPr>
              <a:spLocks noChangeArrowheads="1"/>
            </p:cNvSpPr>
            <p:nvPr/>
          </p:nvSpPr>
          <p:spPr bwMode="auto">
            <a:xfrm>
              <a:off x="2592" y="2304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157"/>
            <p:cNvSpPr>
              <a:spLocks noChangeArrowheads="1"/>
            </p:cNvSpPr>
            <p:nvPr/>
          </p:nvSpPr>
          <p:spPr bwMode="auto">
            <a:xfrm>
              <a:off x="2106" y="1752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Oval 158"/>
            <p:cNvSpPr>
              <a:spLocks noChangeArrowheads="1"/>
            </p:cNvSpPr>
            <p:nvPr/>
          </p:nvSpPr>
          <p:spPr bwMode="auto">
            <a:xfrm>
              <a:off x="2664" y="1896"/>
              <a:ext cx="72" cy="72"/>
            </a:xfrm>
            <a:prstGeom prst="ellipse">
              <a:avLst/>
            </a:prstGeom>
            <a:solidFill>
              <a:srgbClr val="FFA41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159"/>
            <p:cNvSpPr>
              <a:spLocks noChangeArrowheads="1"/>
            </p:cNvSpPr>
            <p:nvPr/>
          </p:nvSpPr>
          <p:spPr bwMode="auto">
            <a:xfrm>
              <a:off x="2478" y="1992"/>
              <a:ext cx="72" cy="72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160"/>
            <p:cNvSpPr>
              <a:spLocks noChangeArrowheads="1"/>
            </p:cNvSpPr>
            <p:nvPr/>
          </p:nvSpPr>
          <p:spPr bwMode="auto">
            <a:xfrm>
              <a:off x="2736" y="1488"/>
              <a:ext cx="72" cy="72"/>
            </a:xfrm>
            <a:prstGeom prst="ellipse">
              <a:avLst/>
            </a:prstGeom>
            <a:solidFill>
              <a:srgbClr val="EFFDA9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161"/>
            <p:cNvSpPr>
              <a:spLocks noChangeArrowheads="1"/>
            </p:cNvSpPr>
            <p:nvPr/>
          </p:nvSpPr>
          <p:spPr bwMode="auto">
            <a:xfrm>
              <a:off x="2712" y="2184"/>
              <a:ext cx="72" cy="72"/>
            </a:xfrm>
            <a:prstGeom prst="ellipse">
              <a:avLst/>
            </a:prstGeom>
            <a:solidFill>
              <a:srgbClr val="EE9478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162"/>
            <p:cNvSpPr>
              <a:spLocks noChangeArrowheads="1"/>
            </p:cNvSpPr>
            <p:nvPr/>
          </p:nvSpPr>
          <p:spPr bwMode="auto">
            <a:xfrm>
              <a:off x="2496" y="132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163"/>
            <p:cNvSpPr>
              <a:spLocks noChangeArrowheads="1"/>
            </p:cNvSpPr>
            <p:nvPr/>
          </p:nvSpPr>
          <p:spPr bwMode="auto">
            <a:xfrm>
              <a:off x="2596" y="1392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164"/>
            <p:cNvSpPr>
              <a:spLocks noChangeArrowheads="1"/>
            </p:cNvSpPr>
            <p:nvPr/>
          </p:nvSpPr>
          <p:spPr bwMode="auto">
            <a:xfrm>
              <a:off x="3023" y="1366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165"/>
            <p:cNvSpPr>
              <a:spLocks noChangeArrowheads="1"/>
            </p:cNvSpPr>
            <p:nvPr/>
          </p:nvSpPr>
          <p:spPr bwMode="auto">
            <a:xfrm>
              <a:off x="2016" y="2160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166"/>
            <p:cNvSpPr>
              <a:spLocks noChangeArrowheads="1"/>
            </p:cNvSpPr>
            <p:nvPr/>
          </p:nvSpPr>
          <p:spPr bwMode="auto">
            <a:xfrm>
              <a:off x="2112" y="2280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167"/>
            <p:cNvSpPr>
              <a:spLocks noChangeArrowheads="1"/>
            </p:cNvSpPr>
            <p:nvPr/>
          </p:nvSpPr>
          <p:spPr bwMode="auto">
            <a:xfrm>
              <a:off x="2208" y="2184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168"/>
            <p:cNvSpPr>
              <a:spLocks noChangeArrowheads="1"/>
            </p:cNvSpPr>
            <p:nvPr/>
          </p:nvSpPr>
          <p:spPr bwMode="auto">
            <a:xfrm>
              <a:off x="2400" y="223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169"/>
            <p:cNvSpPr>
              <a:spLocks noChangeArrowheads="1"/>
            </p:cNvSpPr>
            <p:nvPr/>
          </p:nvSpPr>
          <p:spPr bwMode="auto">
            <a:xfrm>
              <a:off x="2808" y="1296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170"/>
            <p:cNvSpPr>
              <a:spLocks noChangeArrowheads="1"/>
            </p:cNvSpPr>
            <p:nvPr/>
          </p:nvSpPr>
          <p:spPr bwMode="auto">
            <a:xfrm>
              <a:off x="3162" y="222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171"/>
            <p:cNvSpPr>
              <a:spLocks noChangeArrowheads="1"/>
            </p:cNvSpPr>
            <p:nvPr/>
          </p:nvSpPr>
          <p:spPr bwMode="auto">
            <a:xfrm>
              <a:off x="3120" y="2316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172"/>
            <p:cNvSpPr>
              <a:spLocks noChangeArrowheads="1"/>
            </p:cNvSpPr>
            <p:nvPr/>
          </p:nvSpPr>
          <p:spPr bwMode="auto">
            <a:xfrm>
              <a:off x="3216" y="2376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Oval 173"/>
            <p:cNvSpPr>
              <a:spLocks noChangeArrowheads="1"/>
            </p:cNvSpPr>
            <p:nvPr/>
          </p:nvSpPr>
          <p:spPr bwMode="auto">
            <a:xfrm>
              <a:off x="3240" y="2112"/>
              <a:ext cx="72" cy="72"/>
            </a:xfrm>
            <a:prstGeom prst="ellipse">
              <a:avLst/>
            </a:prstGeom>
            <a:solidFill>
              <a:srgbClr val="0080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Oval 174"/>
            <p:cNvSpPr>
              <a:spLocks noChangeArrowheads="1"/>
            </p:cNvSpPr>
            <p:nvPr/>
          </p:nvSpPr>
          <p:spPr bwMode="auto">
            <a:xfrm>
              <a:off x="3024" y="2406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Oval 175"/>
            <p:cNvSpPr>
              <a:spLocks noChangeArrowheads="1"/>
            </p:cNvSpPr>
            <p:nvPr/>
          </p:nvSpPr>
          <p:spPr bwMode="auto">
            <a:xfrm>
              <a:off x="2904" y="2316"/>
              <a:ext cx="72" cy="72"/>
            </a:xfrm>
            <a:prstGeom prst="ellipse">
              <a:avLst/>
            </a:prstGeom>
            <a:solidFill>
              <a:srgbClr val="007E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Oval 176"/>
            <p:cNvSpPr>
              <a:spLocks noChangeArrowheads="1"/>
            </p:cNvSpPr>
            <p:nvPr/>
          </p:nvSpPr>
          <p:spPr bwMode="auto">
            <a:xfrm>
              <a:off x="2736" y="231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Oval 177"/>
            <p:cNvSpPr>
              <a:spLocks noChangeArrowheads="1"/>
            </p:cNvSpPr>
            <p:nvPr/>
          </p:nvSpPr>
          <p:spPr bwMode="auto">
            <a:xfrm>
              <a:off x="2640" y="2418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Oval 178"/>
            <p:cNvSpPr>
              <a:spLocks noChangeArrowheads="1"/>
            </p:cNvSpPr>
            <p:nvPr/>
          </p:nvSpPr>
          <p:spPr bwMode="auto">
            <a:xfrm>
              <a:off x="2850" y="2400"/>
              <a:ext cx="72" cy="72"/>
            </a:xfrm>
            <a:prstGeom prst="ellipse">
              <a:avLst/>
            </a:prstGeom>
            <a:solidFill>
              <a:srgbClr val="0099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Oval 179"/>
            <p:cNvSpPr>
              <a:spLocks noChangeArrowheads="1"/>
            </p:cNvSpPr>
            <p:nvPr/>
          </p:nvSpPr>
          <p:spPr bwMode="auto">
            <a:xfrm>
              <a:off x="2496" y="2376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Oval 180"/>
            <p:cNvSpPr>
              <a:spLocks noChangeArrowheads="1"/>
            </p:cNvSpPr>
            <p:nvPr/>
          </p:nvSpPr>
          <p:spPr bwMode="auto">
            <a:xfrm>
              <a:off x="2496" y="2208"/>
              <a:ext cx="72" cy="72"/>
            </a:xfrm>
            <a:prstGeom prst="ellipse">
              <a:avLst/>
            </a:prstGeom>
            <a:solidFill>
              <a:srgbClr val="FF505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Oval 181"/>
            <p:cNvSpPr>
              <a:spLocks noChangeArrowheads="1"/>
            </p:cNvSpPr>
            <p:nvPr/>
          </p:nvSpPr>
          <p:spPr bwMode="auto">
            <a:xfrm>
              <a:off x="3120" y="1344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Oval 182"/>
            <p:cNvSpPr>
              <a:spLocks noChangeArrowheads="1"/>
            </p:cNvSpPr>
            <p:nvPr/>
          </p:nvSpPr>
          <p:spPr bwMode="auto">
            <a:xfrm>
              <a:off x="2784" y="1416"/>
              <a:ext cx="72" cy="72"/>
            </a:xfrm>
            <a:prstGeom prst="ellipse">
              <a:avLst/>
            </a:prstGeom>
            <a:solidFill>
              <a:srgbClr val="E6FD73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Oval 183"/>
            <p:cNvSpPr>
              <a:spLocks noChangeArrowheads="1"/>
            </p:cNvSpPr>
            <p:nvPr/>
          </p:nvSpPr>
          <p:spPr bwMode="auto">
            <a:xfrm>
              <a:off x="3216" y="1560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Oval 184"/>
            <p:cNvSpPr>
              <a:spLocks noChangeArrowheads="1"/>
            </p:cNvSpPr>
            <p:nvPr/>
          </p:nvSpPr>
          <p:spPr bwMode="auto">
            <a:xfrm>
              <a:off x="2208" y="2376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Oval 185"/>
            <p:cNvSpPr>
              <a:spLocks noChangeArrowheads="1"/>
            </p:cNvSpPr>
            <p:nvPr/>
          </p:nvSpPr>
          <p:spPr bwMode="auto">
            <a:xfrm>
              <a:off x="2304" y="2304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Oval 186"/>
            <p:cNvSpPr>
              <a:spLocks noChangeArrowheads="1"/>
            </p:cNvSpPr>
            <p:nvPr/>
          </p:nvSpPr>
          <p:spPr bwMode="auto">
            <a:xfrm>
              <a:off x="2376" y="2400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Oval 187"/>
            <p:cNvSpPr>
              <a:spLocks noChangeArrowheads="1"/>
            </p:cNvSpPr>
            <p:nvPr/>
          </p:nvSpPr>
          <p:spPr bwMode="auto">
            <a:xfrm>
              <a:off x="2064" y="2400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Oval 188"/>
            <p:cNvSpPr>
              <a:spLocks noChangeArrowheads="1"/>
            </p:cNvSpPr>
            <p:nvPr/>
          </p:nvSpPr>
          <p:spPr bwMode="auto">
            <a:xfrm>
              <a:off x="2010" y="201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Oval 189"/>
            <p:cNvSpPr>
              <a:spLocks noChangeArrowheads="1"/>
            </p:cNvSpPr>
            <p:nvPr/>
          </p:nvSpPr>
          <p:spPr bwMode="auto">
            <a:xfrm>
              <a:off x="2472" y="1848"/>
              <a:ext cx="72" cy="72"/>
            </a:xfrm>
            <a:prstGeom prst="ellipse">
              <a:avLst/>
            </a:prstGeom>
            <a:solidFill>
              <a:srgbClr val="FF66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Oval 190"/>
            <p:cNvSpPr>
              <a:spLocks noChangeArrowheads="1"/>
            </p:cNvSpPr>
            <p:nvPr/>
          </p:nvSpPr>
          <p:spPr bwMode="auto">
            <a:xfrm>
              <a:off x="2856" y="1824"/>
              <a:ext cx="72" cy="72"/>
            </a:xfrm>
            <a:prstGeom prst="ellipse">
              <a:avLst/>
            </a:prstGeom>
            <a:solidFill>
              <a:srgbClr val="FF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Oval 191"/>
            <p:cNvSpPr>
              <a:spLocks noChangeArrowheads="1"/>
            </p:cNvSpPr>
            <p:nvPr/>
          </p:nvSpPr>
          <p:spPr bwMode="auto">
            <a:xfrm>
              <a:off x="3096" y="1680"/>
              <a:ext cx="72" cy="72"/>
            </a:xfrm>
            <a:prstGeom prst="ellipse">
              <a:avLst/>
            </a:prstGeom>
            <a:solidFill>
              <a:srgbClr val="009A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Oval 192"/>
            <p:cNvSpPr>
              <a:spLocks noChangeArrowheads="1"/>
            </p:cNvSpPr>
            <p:nvPr/>
          </p:nvSpPr>
          <p:spPr bwMode="auto">
            <a:xfrm>
              <a:off x="3048" y="1872"/>
              <a:ext cx="72" cy="72"/>
            </a:xfrm>
            <a:prstGeom prst="ellipse">
              <a:avLst/>
            </a:prstGeom>
            <a:solidFill>
              <a:srgbClr val="85B4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Oval 193"/>
            <p:cNvSpPr>
              <a:spLocks noChangeArrowheads="1"/>
            </p:cNvSpPr>
            <p:nvPr/>
          </p:nvSpPr>
          <p:spPr bwMode="auto">
            <a:xfrm>
              <a:off x="2328" y="1344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" name="Oval 194"/>
            <p:cNvSpPr>
              <a:spLocks noChangeArrowheads="1"/>
            </p:cNvSpPr>
            <p:nvPr/>
          </p:nvSpPr>
          <p:spPr bwMode="auto">
            <a:xfrm>
              <a:off x="2064" y="1512"/>
              <a:ext cx="72" cy="72"/>
            </a:xfrm>
            <a:prstGeom prst="ellipse">
              <a:avLst/>
            </a:prstGeom>
            <a:solidFill>
              <a:srgbClr val="DFFF85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Oval 195"/>
            <p:cNvSpPr>
              <a:spLocks noChangeArrowheads="1"/>
            </p:cNvSpPr>
            <p:nvPr/>
          </p:nvSpPr>
          <p:spPr bwMode="auto">
            <a:xfrm>
              <a:off x="2304" y="1200"/>
              <a:ext cx="72" cy="72"/>
            </a:xfrm>
            <a:prstGeom prst="ellipse">
              <a:avLst/>
            </a:prstGeom>
            <a:solidFill>
              <a:srgbClr val="CCFF6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Oval 196"/>
            <p:cNvSpPr>
              <a:spLocks noChangeArrowheads="1"/>
            </p:cNvSpPr>
            <p:nvPr/>
          </p:nvSpPr>
          <p:spPr bwMode="auto">
            <a:xfrm>
              <a:off x="2160" y="1224"/>
              <a:ext cx="72" cy="72"/>
            </a:xfrm>
            <a:prstGeom prst="ellipse">
              <a:avLst/>
            </a:prstGeom>
            <a:solidFill>
              <a:srgbClr val="DFFF85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Oval 197"/>
            <p:cNvSpPr>
              <a:spLocks noChangeArrowheads="1"/>
            </p:cNvSpPr>
            <p:nvPr/>
          </p:nvSpPr>
          <p:spPr bwMode="auto">
            <a:xfrm>
              <a:off x="2208" y="1338"/>
              <a:ext cx="72" cy="72"/>
            </a:xfrm>
            <a:prstGeom prst="ellipse">
              <a:avLst/>
            </a:prstGeom>
            <a:solidFill>
              <a:srgbClr val="CCFF33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Oval 199"/>
            <p:cNvSpPr>
              <a:spLocks noChangeArrowheads="1"/>
            </p:cNvSpPr>
            <p:nvPr/>
          </p:nvSpPr>
          <p:spPr bwMode="auto">
            <a:xfrm>
              <a:off x="2088" y="1368"/>
              <a:ext cx="72" cy="72"/>
            </a:xfrm>
            <a:prstGeom prst="ellipse">
              <a:avLst/>
            </a:prstGeom>
            <a:solidFill>
              <a:srgbClr val="99CC00">
                <a:alpha val="39999"/>
              </a:srgbClr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Oval 200"/>
            <p:cNvSpPr>
              <a:spLocks noChangeArrowheads="1"/>
            </p:cNvSpPr>
            <p:nvPr/>
          </p:nvSpPr>
          <p:spPr bwMode="auto">
            <a:xfrm>
              <a:off x="2664" y="1248"/>
              <a:ext cx="72" cy="72"/>
            </a:xfrm>
            <a:prstGeom prst="ellipse">
              <a:avLst/>
            </a:prstGeom>
            <a:solidFill>
              <a:srgbClr val="B0F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Oval 201"/>
            <p:cNvSpPr>
              <a:spLocks noChangeArrowheads="1"/>
            </p:cNvSpPr>
            <p:nvPr/>
          </p:nvSpPr>
          <p:spPr bwMode="auto">
            <a:xfrm>
              <a:off x="2472" y="1200"/>
              <a:ext cx="72" cy="72"/>
            </a:xfrm>
            <a:prstGeom prst="ellipse">
              <a:avLst/>
            </a:prstGeom>
            <a:solidFill>
              <a:srgbClr val="A5E4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Oval 202"/>
            <p:cNvSpPr>
              <a:spLocks noChangeArrowheads="1"/>
            </p:cNvSpPr>
            <p:nvPr/>
          </p:nvSpPr>
          <p:spPr bwMode="auto">
            <a:xfrm>
              <a:off x="2880" y="1200"/>
              <a:ext cx="72" cy="72"/>
            </a:xfrm>
            <a:prstGeom prst="ellipse">
              <a:avLst/>
            </a:prstGeom>
            <a:solidFill>
              <a:srgbClr val="7AAE06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Oval 203"/>
            <p:cNvSpPr>
              <a:spLocks noChangeArrowheads="1"/>
            </p:cNvSpPr>
            <p:nvPr/>
          </p:nvSpPr>
          <p:spPr bwMode="auto">
            <a:xfrm>
              <a:off x="3216" y="1248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Oval 204"/>
            <p:cNvSpPr>
              <a:spLocks noChangeArrowheads="1"/>
            </p:cNvSpPr>
            <p:nvPr/>
          </p:nvSpPr>
          <p:spPr bwMode="auto">
            <a:xfrm>
              <a:off x="3072" y="1176"/>
              <a:ext cx="72" cy="72"/>
            </a:xfrm>
            <a:prstGeom prst="ellipse">
              <a:avLst/>
            </a:prstGeom>
            <a:solidFill>
              <a:srgbClr val="73FB0D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Oval 205"/>
            <p:cNvSpPr>
              <a:spLocks noChangeArrowheads="1"/>
            </p:cNvSpPr>
            <p:nvPr/>
          </p:nvSpPr>
          <p:spPr bwMode="auto">
            <a:xfrm>
              <a:off x="2976" y="1248"/>
              <a:ext cx="72" cy="72"/>
            </a:xfrm>
            <a:prstGeom prst="ellipse">
              <a:avLst/>
            </a:prstGeom>
            <a:solidFill>
              <a:srgbClr val="00CC00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5638800" y="1676400"/>
            <a:ext cx="2372105" cy="2638425"/>
            <a:chOff x="5638800" y="1676400"/>
            <a:chExt cx="2372105" cy="2638425"/>
          </a:xfrm>
        </p:grpSpPr>
        <p:pic>
          <p:nvPicPr>
            <p:cNvPr id="141" name="Picture 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38800" y="1676400"/>
              <a:ext cx="2372105" cy="2638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42" name="Group 259"/>
            <p:cNvGrpSpPr/>
            <p:nvPr/>
          </p:nvGrpSpPr>
          <p:grpSpPr>
            <a:xfrm>
              <a:off x="5777657" y="3306641"/>
              <a:ext cx="2107224" cy="855784"/>
              <a:chOff x="3429000" y="5545016"/>
              <a:chExt cx="2107224" cy="855784"/>
            </a:xfrm>
          </p:grpSpPr>
          <p:sp>
            <p:nvSpPr>
              <p:cNvPr id="143" name="Parallelogram 142"/>
              <p:cNvSpPr/>
              <p:nvPr/>
            </p:nvSpPr>
            <p:spPr>
              <a:xfrm>
                <a:off x="3704496" y="5545016"/>
                <a:ext cx="1043352" cy="420624"/>
              </a:xfrm>
              <a:prstGeom prst="parallelogram">
                <a:avLst>
                  <a:gd name="adj" fmla="val 66539"/>
                </a:avLst>
              </a:prstGeom>
              <a:gradFill flip="none" rotWithShape="1">
                <a:gsLst>
                  <a:gs pos="0">
                    <a:schemeClr val="accent3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Parallelogram 143"/>
              <p:cNvSpPr/>
              <p:nvPr/>
            </p:nvSpPr>
            <p:spPr>
              <a:xfrm>
                <a:off x="4492872" y="5545016"/>
                <a:ext cx="1043352" cy="420624"/>
              </a:xfrm>
              <a:prstGeom prst="parallelogram">
                <a:avLst>
                  <a:gd name="adj" fmla="val 66539"/>
                </a:avLst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Parallelogram 144"/>
              <p:cNvSpPr>
                <a:spLocks noChangeAspect="1"/>
              </p:cNvSpPr>
              <p:nvPr/>
            </p:nvSpPr>
            <p:spPr>
              <a:xfrm>
                <a:off x="4601998" y="6189784"/>
                <a:ext cx="521675" cy="210312"/>
              </a:xfrm>
              <a:prstGeom prst="parallelogram">
                <a:avLst>
                  <a:gd name="adj" fmla="val 6653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Parallelogram 145"/>
              <p:cNvSpPr/>
              <p:nvPr/>
            </p:nvSpPr>
            <p:spPr>
              <a:xfrm>
                <a:off x="3429000" y="5980176"/>
                <a:ext cx="1043352" cy="420624"/>
              </a:xfrm>
              <a:prstGeom prst="parallelogram">
                <a:avLst>
                  <a:gd name="adj" fmla="val 66539"/>
                </a:avLst>
              </a:prstGeom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Parallelogram 146"/>
              <p:cNvSpPr>
                <a:spLocks noChangeAspect="1"/>
              </p:cNvSpPr>
              <p:nvPr/>
            </p:nvSpPr>
            <p:spPr>
              <a:xfrm>
                <a:off x="4750776" y="5975674"/>
                <a:ext cx="521675" cy="210312"/>
              </a:xfrm>
              <a:prstGeom prst="parallelogram">
                <a:avLst>
                  <a:gd name="adj" fmla="val 66539"/>
                </a:avLst>
              </a:prstGeom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Parallelogram 147"/>
              <p:cNvSpPr>
                <a:spLocks noChangeAspect="1"/>
              </p:cNvSpPr>
              <p:nvPr/>
            </p:nvSpPr>
            <p:spPr>
              <a:xfrm>
                <a:off x="4366848" y="5969976"/>
                <a:ext cx="521675" cy="210312"/>
              </a:xfrm>
              <a:prstGeom prst="parallelogram">
                <a:avLst>
                  <a:gd name="adj" fmla="val 66539"/>
                </a:avLst>
              </a:prstGeom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Parallelogram 148"/>
              <p:cNvSpPr>
                <a:spLocks noChangeAspect="1"/>
              </p:cNvSpPr>
              <p:nvPr/>
            </p:nvSpPr>
            <p:spPr>
              <a:xfrm>
                <a:off x="4214448" y="6189784"/>
                <a:ext cx="521675" cy="210312"/>
              </a:xfrm>
              <a:prstGeom prst="parallelogram">
                <a:avLst>
                  <a:gd name="adj" fmla="val 66539"/>
                </a:avLst>
              </a:prstGeom>
              <a:gradFill flip="none" rotWithShape="1">
                <a:gsLst>
                  <a:gs pos="0">
                    <a:schemeClr val="accent6">
                      <a:shade val="30000"/>
                      <a:satMod val="115000"/>
                    </a:schemeClr>
                  </a:gs>
                  <a:gs pos="50000">
                    <a:schemeClr val="accent6">
                      <a:shade val="67500"/>
                      <a:satMod val="115000"/>
                    </a:schemeClr>
                  </a:gs>
                  <a:gs pos="100000">
                    <a:schemeClr val="accent6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0" name="Straight Connector 149"/>
              <p:cNvCxnSpPr>
                <a:cxnSpLocks noChangeAspect="1"/>
              </p:cNvCxnSpPr>
              <p:nvPr/>
            </p:nvCxnSpPr>
            <p:spPr>
              <a:xfrm rot="5400000" flipH="1" flipV="1">
                <a:off x="4421592" y="5636104"/>
                <a:ext cx="411480" cy="2468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  <a:scene3d>
                <a:camera prst="orthographicFront">
                  <a:rot lat="0" lon="0" rev="2148000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>
                <a:cxnSpLocks/>
              </p:cNvCxnSpPr>
              <p:nvPr/>
            </p:nvCxnSpPr>
            <p:spPr>
              <a:xfrm>
                <a:off x="4478216" y="5978768"/>
                <a:ext cx="82296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>
                <a:cxnSpLocks noChangeAspect="1"/>
              </p:cNvCxnSpPr>
              <p:nvPr/>
            </p:nvCxnSpPr>
            <p:spPr>
              <a:xfrm rot="5400000" flipH="1" flipV="1">
                <a:off x="4539528" y="6071616"/>
                <a:ext cx="411480" cy="2468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  <a:scene3d>
                <a:camera prst="orthographicFront">
                  <a:rot lat="0" lon="0" rev="2148000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>
                <a:cxnSpLocks/>
              </p:cNvCxnSpPr>
              <p:nvPr/>
            </p:nvCxnSpPr>
            <p:spPr>
              <a:xfrm>
                <a:off x="4358056" y="6188196"/>
                <a:ext cx="82296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63" name="Picture 263" descr="Picture1.png"/>
          <p:cNvPicPr>
            <a:picLocks noChangeAspect="1"/>
          </p:cNvPicPr>
          <p:nvPr/>
        </p:nvPicPr>
        <p:blipFill>
          <a:blip r:embed="rId8" cstate="print">
            <a:biLevel thresh="50000"/>
          </a:blip>
          <a:srcRect/>
          <a:stretch>
            <a:fillRect/>
          </a:stretch>
        </p:blipFill>
        <p:spPr bwMode="auto">
          <a:xfrm>
            <a:off x="1608826" y="1269522"/>
            <a:ext cx="2902792" cy="289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Picture 263" descr="Picture1.png"/>
          <p:cNvPicPr>
            <a:picLocks noChangeAspect="1"/>
          </p:cNvPicPr>
          <p:nvPr/>
        </p:nvPicPr>
        <p:blipFill>
          <a:blip r:embed="rId8" cstate="print">
            <a:biLevel thresh="50000"/>
          </a:blip>
          <a:srcRect l="26503" t="74595" r="50307"/>
          <a:stretch>
            <a:fillRect/>
          </a:stretch>
        </p:blipFill>
        <p:spPr bwMode="auto">
          <a:xfrm>
            <a:off x="1676400" y="2691444"/>
            <a:ext cx="67315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" name="TextBox 183"/>
          <p:cNvSpPr txBox="1"/>
          <p:nvPr/>
        </p:nvSpPr>
        <p:spPr>
          <a:xfrm>
            <a:off x="3055192" y="2344948"/>
            <a:ext cx="346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h</a:t>
            </a:r>
            <a:endParaRPr lang="en-US" sz="2000" b="1" i="1" dirty="0"/>
          </a:p>
        </p:txBody>
      </p:sp>
      <p:cxnSp>
        <p:nvCxnSpPr>
          <p:cNvPr id="178" name="Straight Arrow Connector 177"/>
          <p:cNvCxnSpPr>
            <a:stCxn id="163" idx="1"/>
          </p:cNvCxnSpPr>
          <p:nvPr/>
        </p:nvCxnSpPr>
        <p:spPr>
          <a:xfrm rot="10800000">
            <a:off x="1600200" y="1456427"/>
            <a:ext cx="8626" cy="1261613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1285300" y="1905000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</a:t>
            </a:r>
            <a:endParaRPr lang="en-US" sz="2400" b="1" i="1" dirty="0"/>
          </a:p>
        </p:txBody>
      </p:sp>
      <p:cxnSp>
        <p:nvCxnSpPr>
          <p:cNvPr id="183" name="Straight Arrow Connector 182"/>
          <p:cNvCxnSpPr/>
          <p:nvPr/>
        </p:nvCxnSpPr>
        <p:spPr>
          <a:xfrm rot="5400000" flipH="1" flipV="1">
            <a:off x="2861890" y="2522432"/>
            <a:ext cx="457200" cy="158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5562600" y="4355068"/>
            <a:ext cx="295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   - Polynomial fit on each leaf</a:t>
            </a:r>
          </a:p>
        </p:txBody>
      </p:sp>
      <p:cxnSp>
        <p:nvCxnSpPr>
          <p:cNvPr id="189" name="Straight Connector 188"/>
          <p:cNvCxnSpPr/>
          <p:nvPr/>
        </p:nvCxnSpPr>
        <p:spPr>
          <a:xfrm rot="10800000" flipH="1">
            <a:off x="3063818" y="2706462"/>
            <a:ext cx="517582" cy="223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1" name="Picture 190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914400" y="4800600"/>
            <a:ext cx="3886200" cy="660654"/>
          </a:xfrm>
          <a:prstGeom prst="rect">
            <a:avLst/>
          </a:prstGeom>
          <a:noFill/>
          <a:ln/>
          <a:effectLst/>
        </p:spPr>
      </p:pic>
      <p:grpSp>
        <p:nvGrpSpPr>
          <p:cNvPr id="135" name="Group 134"/>
          <p:cNvGrpSpPr/>
          <p:nvPr/>
        </p:nvGrpSpPr>
        <p:grpSpPr>
          <a:xfrm>
            <a:off x="838200" y="5743659"/>
            <a:ext cx="7141699" cy="961941"/>
            <a:chOff x="838200" y="5743659"/>
            <a:chExt cx="7141699" cy="961941"/>
          </a:xfrm>
        </p:grpSpPr>
        <p:pic>
          <p:nvPicPr>
            <p:cNvPr id="200" name="Picture 199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1128019" y="5743659"/>
              <a:ext cx="5397957" cy="50458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98" name="TextBox 197"/>
            <p:cNvSpPr txBox="1"/>
            <p:nvPr/>
          </p:nvSpPr>
          <p:spPr>
            <a:xfrm>
              <a:off x="838200" y="5782270"/>
              <a:ext cx="714169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If  					    	    , then split </a:t>
              </a:r>
            </a:p>
            <a:p>
              <a:endParaRPr lang="en-US" dirty="0" smtClean="0"/>
            </a:p>
            <a:p>
              <a:r>
                <a:rPr lang="en-US" dirty="0" smtClean="0"/>
                <a:t>Else stop</a:t>
              </a:r>
              <a:endParaRPr lang="en-US" dirty="0"/>
            </a:p>
          </p:txBody>
        </p:sp>
      </p:grpSp>
      <p:pic>
        <p:nvPicPr>
          <p:cNvPr id="201" name="Picture 20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rcRect l="62264" t="11099" r="33963"/>
          <a:stretch>
            <a:fillRect/>
          </a:stretch>
        </p:blipFill>
        <p:spPr bwMode="auto">
          <a:xfrm>
            <a:off x="5638800" y="4301704"/>
            <a:ext cx="152400" cy="610362"/>
          </a:xfrm>
          <a:prstGeom prst="rect">
            <a:avLst/>
          </a:prstGeom>
          <a:noFill/>
          <a:ln/>
          <a:effectLst/>
        </p:spPr>
      </p:pic>
      <p:pic>
        <p:nvPicPr>
          <p:cNvPr id="129" name="Picture 12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rcRect l="31212" t="-22956" r="43818"/>
          <a:stretch>
            <a:fillRect/>
          </a:stretch>
        </p:blipFill>
        <p:spPr bwMode="auto">
          <a:xfrm>
            <a:off x="762000" y="2667000"/>
            <a:ext cx="609600" cy="408135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/>
          <a:srcRect l="71083" r="1865"/>
          <a:stretch>
            <a:fillRect/>
          </a:stretch>
        </p:blipFill>
        <p:spPr bwMode="auto">
          <a:xfrm>
            <a:off x="2819400" y="4267200"/>
            <a:ext cx="609600" cy="304800"/>
          </a:xfrm>
          <a:prstGeom prst="rect">
            <a:avLst/>
          </a:prstGeom>
          <a:noFill/>
          <a:ln/>
          <a:effectLst/>
        </p:spPr>
      </p:pic>
      <p:sp>
        <p:nvSpPr>
          <p:cNvPr id="132" name="TextBox 131"/>
          <p:cNvSpPr txBox="1"/>
          <p:nvPr/>
        </p:nvSpPr>
        <p:spPr>
          <a:xfrm>
            <a:off x="6066097" y="1383268"/>
            <a:ext cx="2001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Quad Decision Tree</a:t>
            </a:r>
            <a:endParaRPr lang="en-US" dirty="0">
              <a:solidFill>
                <a:srgbClr val="C00000"/>
              </a:solidFill>
            </a:endParaRPr>
          </a:p>
        </p:txBody>
      </p:sp>
      <p:grpSp>
        <p:nvGrpSpPr>
          <p:cNvPr id="137" name="Group 136"/>
          <p:cNvGrpSpPr/>
          <p:nvPr/>
        </p:nvGrpSpPr>
        <p:grpSpPr>
          <a:xfrm>
            <a:off x="1108496" y="5647426"/>
            <a:ext cx="7341839" cy="1046506"/>
            <a:chOff x="1108496" y="5647426"/>
            <a:chExt cx="7341839" cy="1046506"/>
          </a:xfrm>
        </p:grpSpPr>
        <p:sp>
          <p:nvSpPr>
            <p:cNvPr id="133" name="TextBox 132"/>
            <p:cNvSpPr txBox="1"/>
            <p:nvPr/>
          </p:nvSpPr>
          <p:spPr>
            <a:xfrm>
              <a:off x="3886200" y="6324600"/>
              <a:ext cx="4564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</a:rPr>
                <a:t>Compare residual error with and without split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136" name="Rounded Rectangle 135"/>
            <p:cNvSpPr/>
            <p:nvPr/>
          </p:nvSpPr>
          <p:spPr>
            <a:xfrm>
              <a:off x="1108496" y="5647426"/>
              <a:ext cx="5486400" cy="609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8" name="Straight Arrow Connector 137"/>
            <p:cNvCxnSpPr>
              <a:endCxn id="133" idx="1"/>
            </p:cNvCxnSpPr>
            <p:nvPr/>
          </p:nvCxnSpPr>
          <p:spPr>
            <a:xfrm>
              <a:off x="3505200" y="6248400"/>
              <a:ext cx="381000" cy="260866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Summary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70776" y="1600200"/>
            <a:ext cx="730642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Discriminative </a:t>
            </a:r>
            <a:r>
              <a:rPr lang="en-US" sz="2000" dirty="0" err="1" smtClean="0"/>
              <a:t>vs</a:t>
            </a:r>
            <a:r>
              <a:rPr lang="en-US" sz="2000" dirty="0" smtClean="0"/>
              <a:t> Generative Classifiers</a:t>
            </a:r>
          </a:p>
          <a:p>
            <a:r>
              <a:rPr lang="en-US" sz="2000" dirty="0" smtClean="0"/>
              <a:t>	- Naïve </a:t>
            </a:r>
            <a:r>
              <a:rPr lang="en-US" sz="2000" dirty="0" err="1" smtClean="0"/>
              <a:t>Bayes</a:t>
            </a:r>
            <a:r>
              <a:rPr lang="en-US" sz="2000" dirty="0" smtClean="0"/>
              <a:t> </a:t>
            </a:r>
            <a:r>
              <a:rPr lang="en-US" sz="2000" dirty="0" err="1" smtClean="0"/>
              <a:t>vs</a:t>
            </a:r>
            <a:r>
              <a:rPr lang="en-US" sz="2000" dirty="0" smtClean="0"/>
              <a:t> Logistic Regression</a:t>
            </a:r>
          </a:p>
          <a:p>
            <a:endParaRPr lang="en-US" sz="2000" dirty="0" smtClean="0"/>
          </a:p>
          <a:p>
            <a:r>
              <a:rPr lang="en-US" sz="2000" dirty="0" smtClean="0"/>
              <a:t>Regression</a:t>
            </a:r>
          </a:p>
          <a:p>
            <a:r>
              <a:rPr lang="en-US" sz="2000" dirty="0" smtClean="0"/>
              <a:t>	- Linear Regression</a:t>
            </a:r>
          </a:p>
          <a:p>
            <a:r>
              <a:rPr lang="en-US" sz="2000" dirty="0" smtClean="0"/>
              <a:t>		Least Squares Estimator</a:t>
            </a:r>
          </a:p>
          <a:p>
            <a:r>
              <a:rPr lang="en-US" sz="2000" dirty="0" smtClean="0"/>
              <a:t>		Normal Equations</a:t>
            </a:r>
          </a:p>
          <a:p>
            <a:r>
              <a:rPr lang="en-US" sz="2000" dirty="0" smtClean="0"/>
              <a:t>		Gradient Descent</a:t>
            </a:r>
          </a:p>
          <a:p>
            <a:r>
              <a:rPr lang="en-US" sz="2000" dirty="0" smtClean="0"/>
              <a:t>		Geometric Interpretation</a:t>
            </a:r>
          </a:p>
          <a:p>
            <a:r>
              <a:rPr lang="en-US" sz="2000" dirty="0" smtClean="0"/>
              <a:t>		Probabilistic Interpretation (connection to MLE)</a:t>
            </a:r>
          </a:p>
          <a:p>
            <a:r>
              <a:rPr lang="en-US" sz="2000" dirty="0" smtClean="0"/>
              <a:t>	- Regularized Linear Regression (connection to MAP)</a:t>
            </a:r>
          </a:p>
          <a:p>
            <a:r>
              <a:rPr lang="en-US" sz="2000" dirty="0" smtClean="0"/>
              <a:t>		Ridge Regression, Lasso</a:t>
            </a:r>
          </a:p>
          <a:p>
            <a:r>
              <a:rPr lang="en-US" sz="2000" dirty="0" smtClean="0"/>
              <a:t>	- Polynomial Regression, Basis (Fourier, Wavelet) Estimators</a:t>
            </a:r>
          </a:p>
          <a:p>
            <a:r>
              <a:rPr lang="en-US" sz="2000" dirty="0" smtClean="0"/>
              <a:t>	- Kernel Regression (Localized)</a:t>
            </a:r>
          </a:p>
          <a:p>
            <a:r>
              <a:rPr lang="en-US" sz="2000" dirty="0" smtClean="0"/>
              <a:t>	- Regression Trees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$R(f) = P(f(X) \neq Y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0"/>
  <p:tag name="PICTUREFILESIZE" val="296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f^* = \arg\min_f \ \E_{XY}\left[\mbox{loss}(Y,f(X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4"/>
  <p:tag name="PICTUREFILESIZE" val="506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min_{\beta} J(\beta) + \lambda\mbox{pen}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9"/>
  <p:tag name="PICTUREFILESIZE" val="337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box{pen}(\beta) = 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2"/>
  <p:tag name="PICTUREFILESIZE" val="242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_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2"/>
  <p:tag name="PICTUREFILESIZE" val="701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_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2"/>
  <p:tag name="PICTUREFILESIZE" val="701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\beta} (\mathbf{A}\beta - \mathbf{Y})^T(\mathbf{A}\beta - \mathbf{Y}) + \lambda \mbox{pen}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44"/>
  <p:tag name="PICTUREFILESIZE" val="497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box{pen}(\beta) = 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2"/>
  <p:tag name="PICTUREFILESIZE" val="24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 = \arg \min_{f\in\mathcal{F}} \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6"/>
  <p:tag name="PICTUREFILESIZE" val="651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box{pen}(\beta) = \|\beta\|_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1"/>
  <p:tag name="PICTUREFILESIZE" val="200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min_{\beta} J(\beta) + \lambda\mbox{pen}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9"/>
  <p:tag name="PICTUREFILESIZE" val="337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_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2"/>
  <p:tag name="PICTUREFILESIZE" val="701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Y = f^*(X) + \epsilon = X\beta^* +\epsilon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4"/>
  <p:tag name="PICTUREFILESIZE" val="290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epsilon\sim \N(0,\sigma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8"/>
  <p:tag name="PICTUREFILESIZE" val="217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Y\sim \N(X\beta^*,\sigma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5"/>
  <p:tag name="PICTUREFILESIZE" val="291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\min_{\beta} \sum^n_{i=1}(X_i\beta - Y_i)^2 = 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8"/>
  <p:tag name="PICTUREFILESIZE" val="561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f^* = \arg \min_f \E[(f(X) - Y)^2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77"/>
  <p:tag name="PICTUREFILESIZE" val="438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LE}} = \arg\max_{\beta} \log p(\{(X_i,Y_i)\}^n_{i=1}|\beta,\sigma^2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97"/>
  <p:tag name="PICTUREFILESIZE" val="695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ax_{\beta} \log p(\{(X_i,Y_i)\}^n_{i=1}|\beta,\sigma^2) + \log p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4"/>
  <p:tag name="PICTUREFILESIZE" val="812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constant$(\sigma^2,\tau^2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0"/>
  <p:tag name="PICTUREFILESIZE" val="254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 \sim \N(0,\tau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28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p(\beta) \propto e^{-\beta^T\beta/2\tau^2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5"/>
  <p:tag name="PICTUREFILESIZE" val="323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constant$(\sigma^2,\tau^2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0"/>
  <p:tag name="PICTUREFILESIZE" val="25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color}&#10;\begin{document}&#10;\color{blue} &#10;$f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41"/>
  <p:tag name="PICTUREFILESIZE" val="480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ax_{\beta} \log p(\{(X_i,Y_i)\}^n_{i=1}|\beta,\sigma^2) + \log p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4"/>
  <p:tag name="PICTUREFILESIZE" val="812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ax_{\beta} \log p(\{(X_i,Y_i)\}^n_{i=1}|\beta,\sigma^2) + \log p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4"/>
  <p:tag name="PICTUREFILESIZE" val="812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ax_{\beta} \log p(\{(X_i,Y_i)\}^n_{i=1}|\beta,\sigma^2) + \log p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4"/>
  <p:tag name="PICTUREFILESIZE" val="812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constant$(\sigma^2,\tau^2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0"/>
  <p:tag name="PICTUREFILESIZE" val="254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 \sim \N(0,\tau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28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p(\beta) \propto e^{-\beta^T\beta/2\tau^2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5"/>
  <p:tag name="PICTUREFILESIZE" val="323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constant$(\sigma^2,\tau^2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0"/>
  <p:tag name="PICTUREFILESIZE" val="254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color}&#10;\begin{document}&#10;\color{red} &#10;$f^*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0"/>
  <p:tag name="PICTUREFILESIZE" val="553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ax_{\beta} \log p(\{(X_i,Y_i)\}^n_{i=1}|\beta,\sigma^2) + \log p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4"/>
  <p:tag name="PICTUREFILESIZE" val="812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ax_{\beta} \log p(\{(X_i,Y_i)\}^n_{i=1}|\beta,\sigma^2) + \log p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4"/>
  <p:tag name="PICTUREFILESIZE" val="812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\beta_i \stackrel{iid}{\sim}$ Laplace$(0,t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77"/>
  <p:tag name="PICTUREFILESIZE" val="336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p(\beta_i) \propto e^{-|\beta_i|/t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1"/>
  <p:tag name="PICTUREFILESIZE" val="270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_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2"/>
  <p:tag name="PICTUREFILESIZE" val="701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constant$(\sigma^2,t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5"/>
  <p:tag name="PICTUREFILESIZE" val="240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mbox{&#10;$f(X) = \beta_0 + \beta_1 X + \beta_2 X^2 + \dots + \beta_m X^{m}$}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399"/>
  <p:tag name="PICTUREFILESIZE" val="2758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 \mathbf{A} = &#10;\left[&#10;\begin{tabular}{c c c c c}&#10;$1$ &amp; $X_1$ &amp; $X_1^2$ &amp; $\dots$ &amp; $ X^{m}_1$\\&#10;$\vdots$ &amp; &amp; &amp; $\ddots$ &amp; $\vdots$\\&#10;$1$ &amp;  $X_n$ &amp; $X_n^2$ &amp; $\dots$ &amp; $ X^{m}_n$&#10;\end{tabular}&#10;\right]&#10;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99"/>
  <p:tag name="PICTUREFILESIZE" val="3481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(X) =\mathbf{X}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1"/>
  <p:tag name="PICTUREFILESIZE" val="229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x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12"/>
  <p:tag name="PICTUREFILESIZE" val="84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= \mathbf{X} \mathbf{\beta}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5"/>
  <p:tag name="PICTUREFILESIZE" val="451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symb,color}&#10;\begin{document}&#10;$ \mathbf{\beta} = [\beta_1 \dots \beta_m]^T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53"/>
  <p:tag name="PICTUREFILESIZE" val="1135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mathbf{X} = [1\ X \ X^2 \dots X^{m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04"/>
  <p:tag name="PICTUREFILESIZE" val="1243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f(X) = \sum^m_{j=0}\beta_j \phi_j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15"/>
  <p:tag name="PICTUREFILESIZE" val="2030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0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703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1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5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 = \arg \min_{f\in\mathcal{F}} \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6"/>
  <p:tag name="PICTUREFILESIZE" val="651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0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703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1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1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5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0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703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1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1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5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 \mathbf{A} = &#10;\left[&#10;\begin{tabular}{c c c c c}&#10;$1$ &amp; $X_1$ &amp; $X_1^2$ &amp; $\dots$ &amp; $ X^{m}_1$\\&#10;$\vdots$ &amp; &amp; &amp; $\ddots$ &amp; $\vdots$\\&#10;$1$ &amp;  $X_n$ &amp; $X_n^2$ &amp; $\dots$ &amp; $ X^{m}_n$&#10;\end{tabular}&#10;\right]&#10;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99"/>
  <p:tag name="PICTUREFILESIZE" val="3481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(X) =\mathbf{X}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1"/>
  <p:tag name="PICTUREFILESIZE" val="229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f(X) = \sum^m_{j=0}\beta_j X^{j} = \sum^m_{j=0}\beta_j\phi_j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351"/>
  <p:tag name="PICTUREFILESIZE" val="3084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f^* = \arg \min_f \E[(f(X) - Y)^2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77"/>
  <p:tag name="PICTUREFILESIZE" val="438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0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703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1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1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5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(X) =\mathbf{X}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1"/>
  <p:tag name="PICTUREFILESIZE" val="229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 = \arg \min_{f\in\mathcal{F}} \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6"/>
  <p:tag name="PICTUREFILESIZE" val="651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K({\bf u},{\bf v}) = ({\bf u} \cdot {\bf v})^d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173"/>
  <p:tag name="PICTUREFILESIZE" val="754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K({\bf u},{\bf v}) = ({\bf u} \cdot {\bf v}+1)^d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14"/>
  <p:tag name="PICTUREFILESIZE" val="83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K({\bf u},{\bf v}) = \exp\left(-\frac{||{\bf u} - {\bf v}||^2}{2\sigma^2} \right) &#10;\]&#10;\end{document}&#10;"/>
  <p:tag name="FILENAME" val="txp_fig"/>
  <p:tag name="FORMAT" val="pngmono"/>
  <p:tag name="RES" val="1200"/>
  <p:tag name="BLEND" val="0"/>
  <p:tag name="TRANSPARENT" val="1"/>
  <p:tag name="TBUG" val="0"/>
  <p:tag name="ALLOWFS" val="0"/>
  <p:tag name="ORIGWIDTH" val="269"/>
  <p:tag name="PICTUREFILESIZE" val="1666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T = \frac1{n} \ \sum^n_{i=1}Y_i 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7"/>
  <p:tag name="PICTUREFILESIZE" val="297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T(x) = \frac{\sum^n_{i=1}Y_i \1_{||X_i-x||\leq h}}{\sum^n_{i=1}\1_{||X_i-x||\leq h}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1"/>
  <p:tag name="PICTUREFILESIZE" val="634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(X) = \sum^n_{i=1} w_i Y_i 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6"/>
  <p:tag name="PICTUREFILESIZE" val="404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- 1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2"/>
  <p:tag name="PICTUREFILESIZE" val="99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1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4"/>
  <p:tag name="PICTUREFILESIZE" val="96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 = \arg \min_{f\in {\cal F}_L}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9"/>
  <p:tag name="PICTUREFILESIZE" val="680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K\left(\frac{X_j-x}{\Delta}\right)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57"/>
  <p:tag name="PICTUREFILESIZE" val="299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2"/>
  <p:tag name="PICTUREFILESIZE" val="129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 + \Delta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33"/>
  <p:tag name="PICTUREFILESIZE" val="165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 - \Delta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33"/>
  <p:tag name="PICTUREFILESIZE" val="159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pagestyle{empty}&#10;\begin{document}&#10;\begin{eqnarray*}&#10;  K(x) &amp;\geq &amp; 0, \\&#10;  \int K(x) {dx} &amp;=&amp; 1&#10;\end{eqnarray*}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80"/>
  <p:tag name="PICTUREFILESIZE" val="427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1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4"/>
  <p:tag name="PICTUREFILESIZE" val="96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2"/>
  <p:tag name="PICTUREFILESIZE" val="129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\Delta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9"/>
  <p:tag name="PICTUREFILESIZE" val="110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f} \sum^n_{i=1}w_i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6"/>
  <p:tag name="PICTUREFILESIZE" val="493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$R(f) = \E[(f(X) - Y)^2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7"/>
  <p:tag name="PICTUREFILESIZE" val="32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{\cal F}_L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7"/>
  <p:tag name="PICTUREFILESIZE" val="148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\beta} \sum^n_{i=1}w_i(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3"/>
  <p:tag name="PICTUREFILESIZE" val="435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frac{\partial J(\beta)}{\partial \beta} = 2 \sum^n_{i=1} w_i(\beta - Y_i) = 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3"/>
  <p:tag name="PICTUREFILESIZE" val="617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Rightarrow\widehat f_n(X) = \widehat \beta = \sum^n_{i=1} w_i Y_i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36"/>
  <p:tag name="PICTUREFILESIZE" val="484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\sum^n_{i=1}w_i = 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9"/>
  <p:tag name="PICTUREFILESIZE" val="246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f} \sum^n_{i=1}w_i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6"/>
  <p:tag name="PICTUREFILESIZE" val="493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f(X_i) = \beta_0 + \beta_1 (X_i - X) + \frac{\beta_2}{2!} (X_i - X)^2 + \dots + \frac{\beta_p}{p!} (X_i - X)^p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536"/>
  <p:tag name="PICTUREFILESIZE" val="814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 \sim \N(0,\tau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28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 \sim \N(0,\tau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28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f(X) =  {\color{green}\mathbf \beta_1}+{\color{red}\mathbf \beta_2 }X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73"/>
  <p:tag name="PICTUREFILESIZE" val="1281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 \sim \N(0,\tau^2\I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28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= X \mathbf{\beta}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6"/>
  <p:tag name="PICTUREFILESIZE" val="455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X = [X^{(1)} \dots X^{(p)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84"/>
  <p:tag name="PICTUREFILESIZE" val="1314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(X) =\mathbf{X}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1"/>
  <p:tag name="PICTUREFILESIZE" val="229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f(X) = \sum^m_{j=0}\beta_j \phi_j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15"/>
  <p:tag name="PICTUREFILESIZE" val="2030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0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703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1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1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5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symb,color}&#10;\begin{document}&#10;$ \mathbf{\beta} = [\beta_1 \dots \beta_p]^T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46"/>
  <p:tag name="PICTUREFILESIZE" val="1123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f(X) = \sum^m_{j=0}\beta_j \phi_j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215"/>
  <p:tag name="PICTUREFILESIZE" val="2030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0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703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1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1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"/>
  <p:tag name="PICTUREFILESIZE" val="685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2\phi_0(X) + 0.05\phi_1(X)+ 0.5\phi_2(X)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326"/>
  <p:tag name="PICTUREFILESIZE" val="2819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T = \frac1{n} \ \sum^n_{i=1}Y_i 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7"/>
  <p:tag name="PICTUREFILESIZE" val="297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T(x) = \frac{\sum^n_{i=1}Y_i \1_{||X_i-x||\leq h}}{\sum^n_{i=1}\1_{||X_i-x||\leq h}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1"/>
  <p:tag name="PICTUREFILESIZE" val="634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(X) = \sum^n_{i=1} w_i Y_i 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6"/>
  <p:tag name="PICTUREFILESIZE" val="404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- 1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2"/>
  <p:tag name="PICTUREFILESIZE" val="99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\mbox{&#10;$f(X) = f(X^{(1)},\dots,X^{(p)}) = \beta_1X^{(1)} + \beta_2X^{(2)} + \dots + \beta_pX^{(p)}$}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592"/>
  <p:tag name="PICTUREFILESIZE" val="4217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1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4"/>
  <p:tag name="PICTUREFILESIZE" val="96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K\left(\frac{X_j-x}{\Delta}\right)&#10;\]&#10;\end{document}&#10;"/>
  <p:tag name="FILENAME" val="TP_tmp"/>
  <p:tag name="FORMAT" val="png256"/>
  <p:tag name="RES" val="600"/>
  <p:tag name="BLEND" val="0"/>
  <p:tag name="TRANSPARENT" val="1"/>
  <p:tag name="TBUG" val="0"/>
  <p:tag name="ALLOWFS" val="0"/>
  <p:tag name="ORIGWIDTH" val="57"/>
  <p:tag name="PICTUREFILESIZE" val="299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2"/>
  <p:tag name="PICTUREFILESIZE" val="129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 + \Delta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33"/>
  <p:tag name="PICTUREFILESIZE" val="165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 - \Delta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33"/>
  <p:tag name="PICTUREFILESIZE" val="159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1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4"/>
  <p:tag name="PICTUREFILESIZE" val="96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X_j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12"/>
  <p:tag name="PICTUREFILESIZE" val="129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book}&#10;\usepackage{amssymb}&#10;\pagestyle{empty}&#10;\begin{document}&#10;\[&#10;\Delta&#10;\]&#10;\end{document}&#10;"/>
  <p:tag name="FILENAME" val="TP_tmp"/>
  <p:tag name="FORMAT" val="png256"/>
  <p:tag name="RES" val="600"/>
  <p:tag name="BLEND" val="0"/>
  <p:tag name="TRANSPARENT" val="0"/>
  <p:tag name="TBUG" val="0"/>
  <p:tag name="ALLOWFS" val="0"/>
  <p:tag name="ORIGWIDTH" val="9"/>
  <p:tag name="PICTUREFILESIZE" val="110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f} \sum^n_{i=1}w_i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6"/>
  <p:tag name="PICTUREFILESIZE" val="493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\beta} \sum^n_{i=1}w_i(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3"/>
  <p:tag name="PICTUREFILESIZE" val="435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frac{\partial J(\beta)}{\partial \beta} = 2 \sum^n_{i=1} w_i(\beta - Y_i) = 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3"/>
  <p:tag name="PICTUREFILESIZE" val="617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Rightarrow\widehat f_n(X) = \widehat \beta = \sum^n_{i=1} w_i Y_i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36"/>
  <p:tag name="PICTUREFILESIZE" val="484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\sum^n_{i=1}w_i = 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9"/>
  <p:tag name="PICTUREFILESIZE" val="246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f} \sum^n_{i=1}w_i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6"/>
  <p:tag name="PICTUREFILESIZE" val="493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f(X_i) = \beta_0 + \beta_1 (X_i - X) + \frac{\beta_2}{2!} (X_i - X)^2 + \dots + \frac{\beta_p}{p!} (X_i - X)^p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536"/>
  <p:tag name="PICTUREFILESIZE" val="814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f} \frac1{n}\sum^n_{i=1}w_i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4"/>
  <p:tag name="PICTUREFILESIZE" val="5305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\frac1{n}\sum^n_{i=1}w_i = 1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17"/>
  <p:tag name="PICTUREFILESIZE" val="276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\beta} \frac1{n}\sum^n_{i=1}w_i(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02"/>
  <p:tag name="PICTUREFILESIZE" val="473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frac{\partial J(\beta)}{\partial \beta} = 2 \sum^n_{i=1} w_i(\beta - Y_i) = 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3"/>
  <p:tag name="PICTUREFILESIZE" val="615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Rightarrow\widehat f_n(X) = \widehat \beta = \sum^n_{i=1} w_i Y_i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36"/>
  <p:tag name="PICTUREFILESIZE" val="484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\beta} \frac1{n}\sum^n_{i=1}w_i(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02"/>
  <p:tag name="PICTUREFILESIZE" val="473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frac{\partial J(\beta)}{\partial \beta} = 2 \sum^n_{i=1} w_i(\beta - Y_i) = 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3"/>
  <p:tag name="PICTUREFILESIZE" val="615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Rightarrow\widehat f_n(X) = \widehat \beta = \sum^n_{i=1} w_i Y_i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36"/>
  <p:tag name="PICTUREFILESIZE" val="484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= \frac1{n^h_{\mbox{\tiny X}}} \ \sum^n_{i=1}Y_i \ \1_{|X-X_i|\leq h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0"/>
  <p:tag name="PICTUREFILESIZE" val="440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K\left(\frac{X-X_i}{h}\right)= \1_{|X-X_i|\leq h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4"/>
  <p:tag name="PICTUREFILESIZE" val="405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w_i(X) = \frac{K\left(\frac{X-X_i}{h}\right)}{\sum^n_{i=1}K\left(\frac{X-X_i}{h}\right)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42"/>
  <p:tag name="PICTUREFILESIZE" val="661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X = [X^{(1)} \dots X^{(p)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84"/>
  <p:tag name="PICTUREFILESIZE" val="1314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X = [X^{(1)} \dots X^{(p)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84"/>
  <p:tag name="PICTUREFILESIZE" val="1314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X = [X^{(1)} \dots X^{(p)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84"/>
  <p:tag name="PICTUREFILESIZE" val="1314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$R(f) = P(f(X) \neq Y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0"/>
  <p:tag name="PICTUREFILESIZE" val="2968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T = \arg \min_{f\in {\cal T}}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2"/>
  <p:tag name="PICTUREFILESIZE" val="669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T = \arg \min_{f\in {\cal T}}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2"/>
  <p:tag name="PICTUREFILESIZE" val="669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X = [X^{(1)} \dots X^{(p)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84"/>
  <p:tag name="PICTUREFILESIZE" val="1314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X = [X^{(1)} \dots X^{(2)}] 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85"/>
  <p:tag name="PICTUREFILESIZE" val="1316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 = \arg \min_{f\in {\cal F}_L}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9"/>
  <p:tag name="PICTUREFILESIZE" val="6808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sum_{\mbox{\tiny small cells}, L}\ \sum_{i\in L}(\widehat f(X_i) - Y_i)^2 &lt; \sum_{i\in \mbox{\tiny merged cell}}(\widehat 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93"/>
  <p:tag name="PICTUREFILESIZE" val="849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Construct a {\bf predictor} $f:X\rightarrow Y$ to minimize a risk (performance measure)&#10;$R(f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66"/>
  <p:tag name="PICTUREFILESIZE" val="969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 \mathbf{A} = &#10;\left[&#10;\begin{tabular}{c}&#10;$X_1$\\&#10;$\vdots$\\&#10;$X_n$&#10;\end{tabular}&#10;\right]&#10;=&#10;\left[&#10;\begin{tabular}{c c c}&#10;$X^{(1)}_1$ &amp; $\dots$ &amp; $ X^{(p)}_1$\\&#10;$\vdots$ &amp; $\ddots$ &amp; $\vdots$\\&#10;$X^{(1)}_n$ &amp;  $\dots$ &amp; $ X^{(p)}_n$&#10;\end{tabular}&#10;\right]&#10;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346"/>
  <p:tag name="PICTUREFILESIZE" val="4988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\begin{document}&#10;$ \mathbf{Y} = &#10;\left[&#10;\begin{tabular}{c}&#10;$\mathbf{Y}_1$\\&#10;$\vdots$\\&#10;$\mathbf{Y}_n$&#10;\end{tabular}&#10;\right]&#10;$&#10;\end{document}&#10;"/>
  <p:tag name="FILENAME" val="txp_fig"/>
  <p:tag name="FORMAT" val="png256"/>
  <p:tag name="RES" val="1200"/>
  <p:tag name="BLEND" val="0"/>
  <p:tag name="TRANSPARENT" val="0"/>
  <p:tag name="TBUG" val="0"/>
  <p:tag name="ALLOWFS" val="0"/>
  <p:tag name="ORIGWIDTH" val="116"/>
  <p:tag name="PICTUREFILESIZE" val="1497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J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4"/>
  <p:tag name="PICTUREFILESIZE" val="265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left.\frac{\partial J(\beta)}{\partial \beta}\right|_{\widehat \beta} = 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19"/>
  <p:tag name="PICTUREFILESIZE" val="355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 J(\beta) = 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68"/>
  <p:tag name="PICTUREFILESIZE" val="12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Training data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35"/>
  <p:tag name="PICTUREFILESIZE" val="523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 = \arg \min_{f\in {\cal F}_L} \frac1{n}\sum^n_{i=1}(f(X_i)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9"/>
  <p:tag name="PICTUREFILESIZE" val="68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{\cal F}_L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7"/>
  <p:tag name="PICTUREFILESIZE" val="148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Prediction rule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147"/>
  <p:tag name="PICTUREFILESIZE" val="588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X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"/>
  <p:tag name="PICTUREFILESIZE" val="128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Y$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6"/>
  <p:tag name="PICTUREFILESIZE" val="93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,color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color{blue}&#10;$f(X)$&#10;\end{document}"/>
  <p:tag name="FILENAME" val="txp_fig"/>
  <p:tag name="FORMAT" val="png256"/>
  <p:tag name="RES" val="300"/>
  <p:tag name="BLEND" val="0"/>
  <p:tag name="TRANSPARENT" val="0"/>
  <p:tag name="TBUG" val="0"/>
  <p:tag name="ALLOWFS" val="0"/>
  <p:tag name="ORIGWIDTH" val="48"/>
  <p:tag name="PICTUREFILESIZE" val="163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\{(X_i,Y_i)\}^n_{i=1}$&#10;\end{document}&#10;"/>
  <p:tag name="FILENAME" val="txp_fig"/>
  <p:tag name="FORMAT" val="bmpmono"/>
  <p:tag name="RES" val="300"/>
  <p:tag name="BLEND" val="0"/>
  <p:tag name="TRANSPARENT" val="0"/>
  <p:tag name="TBUG" val="0"/>
  <p:tag name="ALLOWFS" val="0"/>
  <p:tag name="ORIGWIDTH" val="123"/>
  <p:tag name="PICTUREFILESIZE" val="620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\begin{document}&#10;$\widehat f_n(X,Y)$&#10;\end{document}&#10;"/>
  <p:tag name="FILENAME" val="txp_fig"/>
  <p:tag name="FORMAT" val="bmpmono"/>
  <p:tag name="RES" val="300"/>
  <p:tag name="BLEND" val="0"/>
  <p:tag name="TRANSPARENT" val="0"/>
  <p:tag name="TBUG" val="0"/>
  <p:tag name="ALLOWFS" val="0"/>
  <p:tag name="ORIGWIDTH" val="82"/>
  <p:tag name="PICTUREFILESIZE" val="446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f_n^L(X) =X\widehat \beta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5"/>
  <p:tag name="PICTUREFILESIZE" val="240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\widehat \beta = (\A^T\A)^{-1}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4"/>
  <p:tag name="PICTUREFILESIZE" val="249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f^* = \arg \min_f \E[(f(X) - Y)^2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77"/>
  <p:tag name="PICTUREFILESIZE" val="438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J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4"/>
  <p:tag name="PICTUREFILESIZE" val="265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J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44"/>
  <p:tag name="PICTUREFILESIZE" val="265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left.\frac{\partial J(\beta)}{\partial \beta}\right|_{\beta^t}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81"/>
  <p:tag name="PICTUREFILESIZE" val="307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^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3"/>
  <p:tag name="PICTUREFILESIZE" val="8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\widehat f_n = \arg\min_{f\in\mathcal{F}}\  \frac1{n}\sum^n_{i=1}\left[\mbox{loss}(Y_i,f(X_i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42"/>
  <p:tag name="PICTUREFILESIZE" val="701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A{\mathbf A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begin{eqnarray*}&#10;\beta^{t+1} &amp; = &amp; \beta^t - \left.\frac{\alpha}{2}\frac{\partial J(\beta)}{\partial\beta}\right|_t\\&#10;&amp; = &amp; \beta^t - \alpha \ \A^T(\A\beta^t - Y)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93"/>
  <p:tag name="PICTUREFILESIZE" val="774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beta^0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3"/>
  <p:tag name="PICTUREFILESIZE" val="86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= \arg \min_{\beta} \frac1{n}\sum^n_{i=1}(X_i\beta - Y_i)^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589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A{\mathbf A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\begin{eqnarray*}&#10;\beta^{t+1} &amp; = &amp; \beta^t - \left.\frac{\alpha}{2}\frac{\partial J(\beta)}{\partial\beta}\right|_t\\&#10;&amp; = &amp; \beta^t - \alpha \ \A^T(\A\beta^t - Y)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93"/>
  <p:tag name="PICTUREFILESIZE" val="774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A{{\mathbf A}}&#10;\def \Y{{\mathbf Y}}&#10;&#10;\begin{document}&#10;&#10;%\pagecolor[rgb]{1,1,0.6}&#10;%\color[rgb]{0,0,0}&#10;$$(\A^T\A)\widehat \beta = \A^T\Y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9"/>
  <p:tag name="PICTUREFILESIZE" val="24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= \arg \min_{\beta} \frac1{n}(\mathbf{A}\beta - \mathbf{Y})^T(\mathbf{A}\beta - \mathbf{Y}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4"/>
  <p:tag name="PICTUREFILESIZE" val="477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I{\mathbf I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widehat \beta_{\mbox{\tiny MAP}} = \arg\min_{\beta} \sum^n_{i=1}(Y_i-X_i\beta)^2 + \lambda\|\beta\|^2_2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83"/>
  <p:tag name="PICTUREFILESIZE" val="726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$$\min_{\beta} (\mathbf{A}\beta - \mathbf{Y})^T(\mathbf{A}\beta - \mathbf{Y}) + \lambda \mbox{pen}(\beta)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44"/>
  <p:tag name="PICTUREFILESIZE" val="497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27622</TotalTime>
  <Words>2849</Words>
  <Application>Microsoft Macintosh PowerPoint</Application>
  <PresentationFormat>On-screen Show (4:3)</PresentationFormat>
  <Paragraphs>920</Paragraphs>
  <Slides>91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91</vt:i4>
      </vt:variant>
    </vt:vector>
  </HeadingPairs>
  <TitlesOfParts>
    <vt:vector size="93" baseType="lpstr">
      <vt:lpstr>Office Theme</vt:lpstr>
      <vt:lpstr>1_Office Theme</vt:lpstr>
      <vt:lpstr>Linear Regression</vt:lpstr>
      <vt:lpstr>Discrete to Continuous Labels</vt:lpstr>
      <vt:lpstr>Regression Tasks</vt:lpstr>
      <vt:lpstr>Supervised Learning</vt:lpstr>
      <vt:lpstr>Regression algorithms</vt:lpstr>
      <vt:lpstr>Replace Expectation with Empirical Mean</vt:lpstr>
      <vt:lpstr>Restrict class of predictors</vt:lpstr>
      <vt:lpstr>Restrict class of predictors</vt:lpstr>
      <vt:lpstr>Linear Regression</vt:lpstr>
      <vt:lpstr>Least Squares Estimator</vt:lpstr>
      <vt:lpstr>Least Squares Estimator</vt:lpstr>
      <vt:lpstr>Least Square solution satisfies Normal Equations</vt:lpstr>
      <vt:lpstr>Linear Regression</vt:lpstr>
      <vt:lpstr>Linear Regression</vt:lpstr>
      <vt:lpstr>Least Square solution satisfies Normal Equations</vt:lpstr>
      <vt:lpstr>Matlab example – linear regression</vt:lpstr>
      <vt:lpstr>Matlab example – linear regression</vt:lpstr>
      <vt:lpstr>Least Square solution satisfies Normal Equations</vt:lpstr>
      <vt:lpstr>Least Square solution satisfies Normal Equations</vt:lpstr>
      <vt:lpstr>Least Square solution satisfies Normal Equations</vt:lpstr>
      <vt:lpstr>Gradient Descent</vt:lpstr>
      <vt:lpstr>Gradient Descent</vt:lpstr>
      <vt:lpstr>Regularized Least Squares</vt:lpstr>
      <vt:lpstr>Understanding regularized Least Squares</vt:lpstr>
      <vt:lpstr>Regularized Least Squares</vt:lpstr>
      <vt:lpstr>Regularized Least Squares</vt:lpstr>
      <vt:lpstr>Ridge Regression vs Lasso</vt:lpstr>
      <vt:lpstr>Matlab example</vt:lpstr>
      <vt:lpstr>Matlab example</vt:lpstr>
      <vt:lpstr>Regularized Least Squares – connection to MLE and MAP</vt:lpstr>
      <vt:lpstr>Regularized Least Squares</vt:lpstr>
      <vt:lpstr>Least Squares and M(C)LE</vt:lpstr>
      <vt:lpstr>Regularized Least Squares and M(C)AP</vt:lpstr>
      <vt:lpstr>Regularized Least Squares and M(C)AP</vt:lpstr>
      <vt:lpstr>Regularized Least Squares and M(C)AP</vt:lpstr>
      <vt:lpstr>Beyond Linear Regression</vt:lpstr>
      <vt:lpstr>Polynomial Regression</vt:lpstr>
      <vt:lpstr>Polynomial Regression</vt:lpstr>
      <vt:lpstr>Bias – Variance Tradeoff</vt:lpstr>
      <vt:lpstr>Effect of Model Complexity</vt:lpstr>
      <vt:lpstr>Effect of Model Complexity</vt:lpstr>
      <vt:lpstr>Regression with basis functions</vt:lpstr>
      <vt:lpstr>Regression with nonlinear features</vt:lpstr>
      <vt:lpstr>Can we use kernels?</vt:lpstr>
      <vt:lpstr>Ridge regression (dual)</vt:lpstr>
      <vt:lpstr>Ridge regression (dual)</vt:lpstr>
      <vt:lpstr>Ridge regression (dual)</vt:lpstr>
      <vt:lpstr>Kernelized ridge regression</vt:lpstr>
      <vt:lpstr>Kernelized ridge regression</vt:lpstr>
      <vt:lpstr>Local Kernel Regression</vt:lpstr>
      <vt:lpstr>Local Kernel Regression</vt:lpstr>
      <vt:lpstr>Kernels</vt:lpstr>
      <vt:lpstr>Choice of kernel bandwidth h</vt:lpstr>
      <vt:lpstr>Kernel Regression as Weighted Least Squares</vt:lpstr>
      <vt:lpstr>Kernel Regression as Weighted Least Squares</vt:lpstr>
      <vt:lpstr>Local Linear/Polynomial Regression</vt:lpstr>
      <vt:lpstr>What you should know</vt:lpstr>
      <vt:lpstr>PowerPoint Presentation</vt:lpstr>
      <vt:lpstr>Prior for kernelized ridge regression</vt:lpstr>
      <vt:lpstr>Prior for kernelized ridge regression</vt:lpstr>
      <vt:lpstr>Prior for kernelized ridge regression</vt:lpstr>
      <vt:lpstr>Gaussian process regression</vt:lpstr>
      <vt:lpstr>Gaussian process regression</vt:lpstr>
      <vt:lpstr>Gaussian process regression</vt:lpstr>
      <vt:lpstr>Gaussian process regression</vt:lpstr>
      <vt:lpstr>What you should know</vt:lpstr>
      <vt:lpstr>PowerPoint Presentation</vt:lpstr>
      <vt:lpstr>Ridge regression (dual)</vt:lpstr>
      <vt:lpstr>Ridge regression (dual)</vt:lpstr>
      <vt:lpstr>Ridge regression (dual)</vt:lpstr>
      <vt:lpstr>Online ques</vt:lpstr>
      <vt:lpstr>PowerPoint Presentation</vt:lpstr>
      <vt:lpstr>Local Regression</vt:lpstr>
      <vt:lpstr>Local Regression</vt:lpstr>
      <vt:lpstr>What you should know</vt:lpstr>
      <vt:lpstr>Temperature sensing</vt:lpstr>
      <vt:lpstr>Kernel Regression</vt:lpstr>
      <vt:lpstr>Kernels</vt:lpstr>
      <vt:lpstr>Choice of kernel bandwidth h</vt:lpstr>
      <vt:lpstr>Kernel Regression as Weighted Least Squares</vt:lpstr>
      <vt:lpstr>Kernel Regression as Weighted Least Squares</vt:lpstr>
      <vt:lpstr>Local Linear/Polynomial Regression</vt:lpstr>
      <vt:lpstr>PowerPoint Presentation</vt:lpstr>
      <vt:lpstr>Kernel Regression (Local)</vt:lpstr>
      <vt:lpstr>Nadaraya-Watson Kernel Regression</vt:lpstr>
      <vt:lpstr>Nadaraya-Watson Kernel Regression</vt:lpstr>
      <vt:lpstr>Choice of Bandwidth</vt:lpstr>
      <vt:lpstr>Spatially adaptive regression</vt:lpstr>
      <vt:lpstr>Regression trees</vt:lpstr>
      <vt:lpstr>Regression trees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Multi-resolution methods for</dc:title>
  <dc:creator>Aarti Singh</dc:creator>
  <cp:lastModifiedBy>Aarti Singh</cp:lastModifiedBy>
  <cp:revision>1198</cp:revision>
  <cp:lastPrinted>2014-10-08T16:54:26Z</cp:lastPrinted>
  <dcterms:created xsi:type="dcterms:W3CDTF">2009-10-22T01:36:55Z</dcterms:created>
  <dcterms:modified xsi:type="dcterms:W3CDTF">2016-03-31T03:10:08Z</dcterms:modified>
</cp:coreProperties>
</file>